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1" r:id="rId2"/>
    <p:sldId id="256" r:id="rId3"/>
    <p:sldId id="274" r:id="rId4"/>
    <p:sldId id="257" r:id="rId5"/>
    <p:sldId id="258" r:id="rId6"/>
    <p:sldId id="259" r:id="rId7"/>
    <p:sldId id="260" r:id="rId8"/>
    <p:sldId id="266" r:id="rId9"/>
    <p:sldId id="262" r:id="rId10"/>
    <p:sldId id="263" r:id="rId11"/>
    <p:sldId id="264" r:id="rId12"/>
    <p:sldId id="265" r:id="rId13"/>
    <p:sldId id="267" r:id="rId14"/>
    <p:sldId id="268" r:id="rId15"/>
    <p:sldId id="271" r:id="rId16"/>
    <p:sldId id="270" r:id="rId17"/>
    <p:sldId id="275" r:id="rId18"/>
    <p:sldId id="276" r:id="rId19"/>
    <p:sldId id="277" r:id="rId2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60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A6D5C7-912A-4112-BB70-DFDF577638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643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287AB7-7F14-434D-A12C-3190262A2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5180" y="0"/>
            <a:ext cx="2971643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3C2C6-8FE9-4E48-AA12-6D764012877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5743B-B888-44D2-BB1A-F9EAB5BF7F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1165"/>
            <a:ext cx="2971643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2B3DF-729D-4174-AD0A-CD6176F412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5180" y="8831165"/>
            <a:ext cx="2971643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A58CF-A5C9-41F4-BBF6-4AF384D9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95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69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3"/>
            <a:ext cx="2971800" cy="4669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BAF67-29D9-4B7F-B59D-30E0A04743D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9"/>
            <a:ext cx="5486400" cy="3660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30"/>
            <a:ext cx="297180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829430"/>
            <a:ext cx="297180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48B5-DE3C-4402-A3C6-9701EB253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120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83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99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28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35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20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29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08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54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87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96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88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77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50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48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08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48B5-DE3C-4402-A3C6-9701EB253B0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F3CB9-B918-4E8B-B6AC-D5CB36E9E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98722-A4D1-4DC9-801C-0B36EBBEA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5CF10-09C3-458E-989E-E15CF5BAC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F3F07-7D97-4E62-98D7-6C973877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40715-E887-4A5B-BB50-0AD43A139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1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7D640-CAD2-4CB4-B9A9-FB94877B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6FAD4C-63F3-4FAF-9123-ED9135BEA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BEAA-9C4D-4A83-AA85-51CD5A07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E79A5-51B4-4B48-B792-3820F1FCF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948FE-6FB9-48E4-A128-9C9934E4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2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4BDD57-A51C-408D-8218-2D222193B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12C5C-7685-4F5B-8997-0B9F1247D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BB84E-57C5-4786-8706-24078801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39282-0F83-4DA6-8CED-0FCE63D3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15CC7-2E93-4406-8C7D-9F2E039D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1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43C8-73FC-4F29-8793-B0E55CE9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D6374-2D88-4CE8-AA37-A492AF0D2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26156-ED9C-45C4-8FED-9FC713B6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CAD1D-4663-444D-9203-0FD26CF9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D4697-587B-42E5-959D-8F257BB7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6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1174-B335-45C2-8B1B-BFC027288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9B931-10F0-424C-A942-E3AA78501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F38DB-1607-477F-8344-EC6F132C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45F12-57D4-416A-B832-A17FC9BC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BBE68-A515-4925-A47F-AFFD1121F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7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26F4B-A1DE-4261-8416-596A30DF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ECF41-4B07-4BD6-8CDD-D2E9E4626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B467-CC6E-43BA-ADF1-B54C00ED6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13DF1-3271-4D5B-B1F4-B96AA8B4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59C06-81E7-499D-894B-6A1281108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44DE4-BDBC-4D22-9FDC-91E4400F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7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D1938-B084-426C-9ADE-04A40439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B8786-3F16-41EA-8B10-9F440A66D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254DA-55D2-4BB9-903D-5ED1E1043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3A5E8-B651-475F-9543-0505280B3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AA8A83-6762-44F2-A290-C7E3CB8F0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853BD6-0FF9-47D3-8BC2-3CFE1E5A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C1D1B-3DCF-455A-B65C-6EE332ABD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F43D0-FB91-4C4F-B7DA-2060B95EC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5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E8C16-DA42-47A0-9B23-3B2D25E84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80874-CAF1-43D3-82FD-A8660D99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738CA-07ED-43C8-B281-0816D7AA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1C7CB-B5AC-4366-80CA-AF4EB215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3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C0E64-6ABA-44FF-A957-1AE2FE1D3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D6E088-A567-4670-AB0D-1CB4BE298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E95CB-1E4B-4E3B-905E-B1FA0DC3D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2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373CA-0833-4E02-A1B4-D630D3C3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D0A64-3FA8-40A8-9C7C-61BCF91BD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575CE-E085-46B1-9E8F-A078609FD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14C6D-C842-444A-8590-31BAF6AF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CD23A-5167-4E4F-8942-57DA7B27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DE7A1-EBE5-4C96-AFC1-EA61BCDF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1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52CFC-7CF5-4BD3-A65F-B25110744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274787-80D5-40E9-ABAF-7C31BC012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F9EE2-CAF8-46F6-9DEE-C1C25910B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72829-8623-40DD-B815-18495BFC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0ADC6-6C14-45E1-813F-C676B690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FCFFE-3C75-48CC-AB78-573BA18B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3AC02-326A-4C4E-A3E4-738E019D4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7779B-D3E4-4C8D-A807-BA8DC404C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B750B-8B8A-4B30-812E-D942B91B5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124C3-C5B0-4B11-A594-B8A8AAF52991}" type="datetimeFigureOut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DCB4F-49F1-4A94-893F-4DE645AE7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B290B-B59D-4E5D-911D-96299B3D94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67BB-59EB-4E2A-9708-7CB96576F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636B9-701A-42DF-B257-AD31353E4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Homeless in Durango:  Issues, Needs, and 					Possibilities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43A3-D879-41CD-9563-6D7C09F77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Community Health Action Coalition</a:t>
            </a:r>
          </a:p>
          <a:p>
            <a:r>
              <a:rPr lang="en-US" dirty="0"/>
              <a:t>June 14, 2019</a:t>
            </a:r>
          </a:p>
          <a:p>
            <a:r>
              <a:rPr lang="en-US" dirty="0"/>
              <a:t>Mike Todt, Presenter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64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989D1-BDAD-4053-BF33-57918BABA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536"/>
          </a:xfrm>
        </p:spPr>
        <p:txBody>
          <a:bodyPr>
            <a:normAutofit fontScale="90000"/>
          </a:bodyPr>
          <a:lstStyle/>
          <a:p>
            <a:r>
              <a:rPr lang="en-US" dirty="0"/>
              <a:t>Core Psychological Issue for Homeless: 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E08DC-4688-4BBC-9F88-43332319D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2"/>
            <a:ext cx="10515600" cy="54333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Trauma:  set of responses to extraordinary, overwhelming, and personally uncontrollable life events;  can be discrete, e.g., rape, robbery or prolonged or ongoing, e.g., combat, living in cold</a:t>
            </a:r>
          </a:p>
          <a:p>
            <a:r>
              <a:rPr lang="en-US" dirty="0"/>
              <a:t>Event of becoming homeless, e.g., loss of job/shelter/friends</a:t>
            </a:r>
          </a:p>
          <a:p>
            <a:r>
              <a:rPr lang="en-US" dirty="0"/>
              <a:t>Ongoing conditions of being homeless, e.g., living in shelter, lack of predictability (sleep, eat, safety)</a:t>
            </a:r>
          </a:p>
          <a:p>
            <a:r>
              <a:rPr lang="en-US" dirty="0"/>
              <a:t>Exacerbate trauma of those with history of victimization (abuse, homeless)</a:t>
            </a:r>
          </a:p>
          <a:p>
            <a:r>
              <a:rPr lang="en-US" dirty="0"/>
              <a:t>Reactions:  intrusive recollections/dreams/dissociative states, numbing of responses, diminished interest, increased arousal (sleep, anger, hypervigilance), substance abuse, self-mutilation, intolerance of intimacy, helplessness, isolation, “existential” separateness</a:t>
            </a:r>
          </a:p>
          <a:p>
            <a:r>
              <a:rPr lang="en-US" dirty="0"/>
              <a:t>Individualized reaction:  person, event, environmental specific</a:t>
            </a:r>
          </a:p>
          <a:p>
            <a:r>
              <a:rPr lang="en-US" dirty="0"/>
              <a:t>Study in NYC homeless women:  43% raped, 74% physically abused, 25% robbed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AC798-5279-4D0B-954A-6092D066C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en-US" dirty="0"/>
              <a:t>	Psychological Issue:  Learned Helplessness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423B3-3C06-4A59-B8A4-32099CA4A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939"/>
            <a:ext cx="10515600" cy="5024024"/>
          </a:xfrm>
        </p:spPr>
        <p:txBody>
          <a:bodyPr>
            <a:normAutofit/>
          </a:bodyPr>
          <a:lstStyle/>
          <a:p>
            <a:r>
              <a:rPr lang="en-US" dirty="0"/>
              <a:t>Feature of trauma </a:t>
            </a:r>
          </a:p>
          <a:p>
            <a:r>
              <a:rPr lang="en-US" dirty="0"/>
              <a:t>Sense of helplessness; external locus of control; own actions don’t influence events; personally responsible for homeless and mental illness</a:t>
            </a:r>
          </a:p>
          <a:p>
            <a:r>
              <a:rPr lang="en-US" dirty="0"/>
              <a:t>Learned helplessness can lead to becoming homeless or a consequence of being homeless</a:t>
            </a:r>
          </a:p>
          <a:p>
            <a:r>
              <a:rPr lang="en-US" dirty="0"/>
              <a:t>Experience daily life as an assault, loss of self control, need others to fulfill basic needs, high rates of depression</a:t>
            </a:r>
          </a:p>
          <a:p>
            <a:r>
              <a:rPr lang="en-US" dirty="0"/>
              <a:t>Real lack of control in one’s life leads to passivity, not fighting for self, and getting services</a:t>
            </a:r>
          </a:p>
          <a:p>
            <a:r>
              <a:rPr lang="en-US" dirty="0"/>
              <a:t>“hopeless and helpless”</a:t>
            </a:r>
          </a:p>
        </p:txBody>
      </p:sp>
    </p:spTree>
    <p:extLst>
      <p:ext uri="{BB962C8B-B14F-4D97-AF65-F5344CB8AC3E}">
        <p14:creationId xmlns:p14="http://schemas.microsoft.com/office/powerpoint/2010/main" val="4286256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EF725-DF09-4ECE-A617-1099385DC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Psychological Issue:  Social Disaffiliation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DD57-7AED-4718-AF56-5A4F50A81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5546034"/>
          </a:xfrm>
        </p:spPr>
        <p:txBody>
          <a:bodyPr>
            <a:normAutofit/>
          </a:bodyPr>
          <a:lstStyle/>
          <a:p>
            <a:r>
              <a:rPr lang="en-US" dirty="0"/>
              <a:t>Feature of trauma; social disaffiliation generally precedes homeless</a:t>
            </a:r>
          </a:p>
          <a:p>
            <a:r>
              <a:rPr lang="en-US" dirty="0"/>
              <a:t>Intimacy/attachment a biological imperative and key to self reliance</a:t>
            </a:r>
          </a:p>
          <a:p>
            <a:r>
              <a:rPr lang="en-US" dirty="0"/>
              <a:t>Trauma:  world no longer safe and secure; world is malevolent and unsafe; lack of social supports </a:t>
            </a:r>
          </a:p>
          <a:p>
            <a:r>
              <a:rPr lang="en-US" dirty="0"/>
              <a:t>Homeless view themselves as losers, unpleasant, own fault which leads to more isolation and distrust; others bad for me</a:t>
            </a:r>
          </a:p>
          <a:p>
            <a:r>
              <a:rPr lang="en-US" dirty="0"/>
              <a:t>Since no longer able to fulfill formal roles, lose faith in their ability and willingness to ask if they need help which promotes further distrust and further isolation</a:t>
            </a:r>
          </a:p>
          <a:p>
            <a:r>
              <a:rPr lang="en-US" dirty="0"/>
              <a:t>Homeless:  2 times more likely to be unmarried, more likely to have had out-of-home placement (foster), lived alone as adults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20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B38E4-15BC-4619-A7A2-ACD6418F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Strategy:  Pre-Treatment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E59B-D952-4EA2-8C7E-71E381564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Establishing the circumstances and relationships conducive to engaging in effective psychotherapy and other treatment</a:t>
            </a:r>
          </a:p>
          <a:p>
            <a:r>
              <a:rPr lang="en-US" dirty="0"/>
              <a:t>Develop psychological resilience, trauma informed to avoid trauma reactance; focus on attachment and style of relating</a:t>
            </a:r>
          </a:p>
          <a:p>
            <a:r>
              <a:rPr lang="en-US" dirty="0"/>
              <a:t>Client-centered:  unconditional positive regard, active listening, empathy, congruent, active client involvement</a:t>
            </a:r>
          </a:p>
          <a:p>
            <a:r>
              <a:rPr lang="en-US" dirty="0"/>
              <a:t>Elements</a:t>
            </a:r>
          </a:p>
          <a:p>
            <a:pPr lvl="1"/>
            <a:r>
              <a:rPr lang="en-US" sz="2600" dirty="0"/>
              <a:t>Establishment of safe environment (physical and personal)</a:t>
            </a:r>
          </a:p>
          <a:p>
            <a:pPr lvl="1"/>
            <a:r>
              <a:rPr lang="en-US" sz="2600" dirty="0"/>
              <a:t>Positive psychology:  emotions, engagement, relationships, meaning, achievement</a:t>
            </a:r>
          </a:p>
          <a:p>
            <a:pPr lvl="1"/>
            <a:r>
              <a:rPr lang="en-US" sz="2600" dirty="0"/>
              <a:t>Common language construction:  meet client where he/she is at</a:t>
            </a:r>
          </a:p>
          <a:p>
            <a:pPr lvl="1"/>
            <a:r>
              <a:rPr lang="en-US" sz="2600" dirty="0"/>
              <a:t>Facilitate and support change</a:t>
            </a:r>
          </a:p>
          <a:p>
            <a:pPr lvl="1"/>
            <a:r>
              <a:rPr lang="en-US" sz="2600" dirty="0"/>
              <a:t>Cultural and ecological considerations:  support person to transition to new services</a:t>
            </a:r>
          </a:p>
        </p:txBody>
      </p:sp>
    </p:spTree>
    <p:extLst>
      <p:ext uri="{BB962C8B-B14F-4D97-AF65-F5344CB8AC3E}">
        <p14:creationId xmlns:p14="http://schemas.microsoft.com/office/powerpoint/2010/main" val="2267120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8B5B0-CD47-47FD-953E-7DEDD7164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832"/>
          </a:xfrm>
        </p:spPr>
        <p:txBody>
          <a:bodyPr>
            <a:normAutofit fontScale="90000"/>
          </a:bodyPr>
          <a:lstStyle/>
          <a:p>
            <a:r>
              <a:rPr lang="en-US" dirty="0"/>
              <a:t>	</a:t>
            </a:r>
            <a:r>
              <a:rPr lang="en-US" sz="3100" b="1" dirty="0"/>
              <a:t>Intervention Strategy:  Trauma Informed Care and Psychologically 				Informed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E0119-DC0A-42C2-8298-F2FF37A33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4918006"/>
          </a:xfrm>
        </p:spPr>
        <p:txBody>
          <a:bodyPr/>
          <a:lstStyle/>
          <a:p>
            <a:r>
              <a:rPr lang="en-US" dirty="0"/>
              <a:t>Homelessness and Trauma are peas in a pod; homeless caused by or exacerbated by trauma</a:t>
            </a:r>
          </a:p>
          <a:p>
            <a:r>
              <a:rPr lang="en-US" dirty="0"/>
              <a:t>Trauma psychology that informs how services are provided to avoid re-traumatization, how to view clients, how to design space</a:t>
            </a:r>
          </a:p>
          <a:p>
            <a:r>
              <a:rPr lang="en-US" dirty="0"/>
              <a:t>Used in a variety of settings, e.g., behavioral health, schools, hospital</a:t>
            </a:r>
          </a:p>
          <a:p>
            <a:r>
              <a:rPr lang="en-US" dirty="0"/>
              <a:t>Guiding Principles</a:t>
            </a:r>
          </a:p>
          <a:p>
            <a:pPr lvl="1"/>
            <a:r>
              <a:rPr lang="en-US" dirty="0"/>
              <a:t>Safety:  physical and psychological</a:t>
            </a:r>
          </a:p>
          <a:p>
            <a:pPr lvl="1"/>
            <a:r>
              <a:rPr lang="en-US" dirty="0"/>
              <a:t>Peer support and mutual self help</a:t>
            </a:r>
          </a:p>
          <a:p>
            <a:pPr lvl="1"/>
            <a:r>
              <a:rPr lang="en-US" dirty="0"/>
              <a:t>Collaboration and mutuality</a:t>
            </a:r>
          </a:p>
          <a:p>
            <a:pPr lvl="1"/>
            <a:r>
              <a:rPr lang="en-US" dirty="0"/>
              <a:t>Empowerment, voice, choice</a:t>
            </a:r>
          </a:p>
          <a:p>
            <a:pPr lvl="1"/>
            <a:r>
              <a:rPr lang="en-US" dirty="0"/>
              <a:t>Cultural, gender, historical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99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03CD7-3B97-448A-8F46-77FDE1BC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Most Important Element of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9E56E-DB3A-42B7-BBDE-EC3FBD1F3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/>
              <a:t>	Permanent and supportive housing and   	     permanent and supportive shelter</a:t>
            </a:r>
          </a:p>
        </p:txBody>
      </p:sp>
    </p:spTree>
    <p:extLst>
      <p:ext uri="{BB962C8B-B14F-4D97-AF65-F5344CB8AC3E}">
        <p14:creationId xmlns:p14="http://schemas.microsoft.com/office/powerpoint/2010/main" val="1201246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D7E2-0DDF-4157-A337-F504A4816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Homeless and Public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1FC8D-6E10-4C65-95C5-868A318F0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/>
          <a:lstStyle/>
          <a:p>
            <a:r>
              <a:rPr lang="en-US" dirty="0"/>
              <a:t>Yale Study (2017):  attitudes changing compared to 20 years ago; view homeless problem as external, more support for services to aid homeless</a:t>
            </a:r>
          </a:p>
          <a:p>
            <a:r>
              <a:rPr lang="en-US" dirty="0"/>
              <a:t>Public Health Study (2016):  more compassion, more support for government services, more liberal attitudes</a:t>
            </a:r>
          </a:p>
          <a:p>
            <a:r>
              <a:rPr lang="en-US" dirty="0"/>
              <a:t>Washington Post (2017):  strong support for aid and housing but little support for panhandling and sleeping in public places; “Disgust Factor”-want to avoid but not dislike; high disgust more supportive of housing, services but not panhandling and sleeping in public places</a:t>
            </a:r>
          </a:p>
        </p:txBody>
      </p:sp>
    </p:spTree>
    <p:extLst>
      <p:ext uri="{BB962C8B-B14F-4D97-AF65-F5344CB8AC3E}">
        <p14:creationId xmlns:p14="http://schemas.microsoft.com/office/powerpoint/2010/main" val="549708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D402D-94A1-4254-B7BC-3E6C5D75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Retired Mental Health Professionals at Manna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3E6AC-64CD-4B24-8BF3-85F992589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Program began by Community Compassion Outreach (Donna Mae Baukat)</a:t>
            </a:r>
          </a:p>
          <a:p>
            <a:r>
              <a:rPr lang="en-US" dirty="0"/>
              <a:t>Initially, physicians and psychologists; now, just psychologists</a:t>
            </a:r>
          </a:p>
          <a:p>
            <a:r>
              <a:rPr lang="en-US" dirty="0"/>
              <a:t>Two Areas of Focus:  Manna clients and Manna staff</a:t>
            </a:r>
          </a:p>
          <a:p>
            <a:r>
              <a:rPr lang="en-US" dirty="0"/>
              <a:t>Clients:  provide an opportunity to be seen and be acknowledged; move clients toward housing/mental health/health care services; identify issues and problems for referral</a:t>
            </a:r>
          </a:p>
          <a:p>
            <a:r>
              <a:rPr lang="en-US" dirty="0"/>
              <a:t>Manna Staff:  provide staff development (psychology of homeless, substance abuse, trauma, mental health issues, character disorders) and consultation to staff regarding burn out and other issues</a:t>
            </a:r>
          </a:p>
          <a:p>
            <a:r>
              <a:rPr lang="en-US" dirty="0"/>
              <a:t>Involvement with NINA (Neighbors in Need Alliance) and PATH (Durango-La Plata County Planning and Action Team on Homelessness)</a:t>
            </a:r>
          </a:p>
        </p:txBody>
      </p:sp>
    </p:spTree>
    <p:extLst>
      <p:ext uri="{BB962C8B-B14F-4D97-AF65-F5344CB8AC3E}">
        <p14:creationId xmlns:p14="http://schemas.microsoft.com/office/powerpoint/2010/main" val="1626551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671F-EA95-47AD-9710-BD51834BC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r>
              <a:rPr lang="en-US" dirty="0"/>
              <a:t>		Learnings and Critical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0F2F4-A359-490D-838C-573828DDC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461"/>
            <a:ext cx="10515600" cy="538038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Many of the folks at Manna are eager to interact though reluctant to tell their stories, especially Native Americans; gaining trust takes time</a:t>
            </a:r>
          </a:p>
          <a:p>
            <a:r>
              <a:rPr lang="en-US" dirty="0"/>
              <a:t>While there are many with serious mental illness, vast majority are like you and I</a:t>
            </a:r>
          </a:p>
          <a:p>
            <a:r>
              <a:rPr lang="en-US" dirty="0"/>
              <a:t>Living in the various camps is voluntary, involuntary, and problematical for many</a:t>
            </a:r>
          </a:p>
          <a:p>
            <a:r>
              <a:rPr lang="en-US" dirty="0"/>
              <a:t>Many new “travelers” in the city; creating issues and problems</a:t>
            </a:r>
          </a:p>
          <a:p>
            <a:r>
              <a:rPr lang="en-US" dirty="0"/>
              <a:t>Manna does a great job of feeding the homeless and others and functioning as a center that provides service entities (Axis, SJBPH, VOA) access</a:t>
            </a:r>
          </a:p>
          <a:p>
            <a:r>
              <a:rPr lang="en-US" dirty="0"/>
              <a:t>Critical needs:  nighttime and daytime shelters, temporary jobs programs, supportive housing for those who want it, permanent camp with some type of management structure</a:t>
            </a:r>
          </a:p>
          <a:p>
            <a:r>
              <a:rPr lang="en-US" dirty="0"/>
              <a:t>Need additional mental health professionals to provide 1:1 interactions and acknowledgment and problem solving for those who want help</a:t>
            </a:r>
          </a:p>
          <a:p>
            <a:r>
              <a:rPr lang="en-US" dirty="0"/>
              <a:t>Solving problems related to homeless is very complex and can defy solutions</a:t>
            </a:r>
          </a:p>
        </p:txBody>
      </p:sp>
    </p:spTree>
    <p:extLst>
      <p:ext uri="{BB962C8B-B14F-4D97-AF65-F5344CB8AC3E}">
        <p14:creationId xmlns:p14="http://schemas.microsoft.com/office/powerpoint/2010/main" val="3899195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519F-5DBE-4188-B4DE-695D10131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Questions or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AD1C8-4111-4328-A5C1-DDD900522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743200" lvl="6" indent="0">
              <a:buNone/>
            </a:pPr>
            <a:r>
              <a:rPr lang="en-US" sz="5400" dirty="0"/>
              <a:t>	Thanks!</a:t>
            </a:r>
          </a:p>
        </p:txBody>
      </p:sp>
    </p:spTree>
    <p:extLst>
      <p:ext uri="{BB962C8B-B14F-4D97-AF65-F5344CB8AC3E}">
        <p14:creationId xmlns:p14="http://schemas.microsoft.com/office/powerpoint/2010/main" val="170352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9183-56A3-4B32-900E-BBD569EAE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/>
          <a:lstStyle/>
          <a:p>
            <a:r>
              <a:rPr lang="en-US" dirty="0"/>
              <a:t>					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2D074-85C8-4DAA-85A2-3E31F47B9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r>
              <a:rPr lang="en-US" dirty="0"/>
              <a:t>Statistics on Homeless and Mental Illness</a:t>
            </a:r>
          </a:p>
          <a:p>
            <a:r>
              <a:rPr lang="en-US" dirty="0"/>
              <a:t>Primary Mental Health Diagnoses of Homeless</a:t>
            </a:r>
          </a:p>
          <a:p>
            <a:r>
              <a:rPr lang="en-US" dirty="0"/>
              <a:t>Core Strengths of the Homeless</a:t>
            </a:r>
          </a:p>
          <a:p>
            <a:r>
              <a:rPr lang="en-US" dirty="0"/>
              <a:t>Critical Psychological Issues That Affect Life and Services:  Trauma, Learned Helplessness, Social Disaffiliation </a:t>
            </a:r>
          </a:p>
          <a:p>
            <a:r>
              <a:rPr lang="en-US" dirty="0"/>
              <a:t>Broad-based Intervention Strategies for Homeless:  Pre-Treatment, Trauma Informed Care </a:t>
            </a:r>
          </a:p>
          <a:p>
            <a:r>
              <a:rPr lang="en-US" dirty="0"/>
              <a:t>Public Perceptions of the Homeless</a:t>
            </a:r>
          </a:p>
          <a:p>
            <a:r>
              <a:rPr lang="en-US" dirty="0"/>
              <a:t>Retired Psychologists at Manna</a:t>
            </a:r>
          </a:p>
          <a:p>
            <a:r>
              <a:rPr lang="en-US" dirty="0"/>
              <a:t>Learnings and Future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4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6FC56-4311-415A-8E58-9AD315945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Some Sources of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33D5D-8583-4086-AD4E-BA9281423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/>
          <a:lstStyle/>
          <a:p>
            <a:r>
              <a:rPr lang="en-US" u="sng" dirty="0"/>
              <a:t>Cross Cultural Dialogues on Homelessness</a:t>
            </a:r>
            <a:r>
              <a:rPr lang="en-US" dirty="0"/>
              <a:t>.  Edited by Jay Levy with Robin Johnson.  Ann Arbor, MI:  Loving Healing Press, 2017.</a:t>
            </a:r>
          </a:p>
          <a:p>
            <a:r>
              <a:rPr lang="en-US" dirty="0"/>
              <a:t>National Alliance for Mentally Ill</a:t>
            </a:r>
          </a:p>
          <a:p>
            <a:r>
              <a:rPr lang="en-US" dirty="0"/>
              <a:t>American Psychological Association</a:t>
            </a:r>
          </a:p>
          <a:p>
            <a:r>
              <a:rPr lang="en-US" dirty="0"/>
              <a:t>National Law Center on Homelessness and Poverty</a:t>
            </a:r>
          </a:p>
          <a:p>
            <a:r>
              <a:rPr lang="en-US" dirty="0"/>
              <a:t>Mental Illness Policy Organization</a:t>
            </a:r>
          </a:p>
          <a:p>
            <a:r>
              <a:rPr lang="en-US" dirty="0"/>
              <a:t>Substance Abuse and Mental Health Services Administration (SAMHSA)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4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DEC6-D60F-45A4-B44F-B8F5A1E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155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	</a:t>
            </a:r>
            <a:r>
              <a:rPr lang="en-US" sz="3600" dirty="0"/>
              <a:t>Limitations to the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2BD8-4575-4AD3-B12F-473F98F17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679467"/>
          </a:xfrm>
        </p:spPr>
        <p:txBody>
          <a:bodyPr>
            <a:normAutofit/>
          </a:bodyPr>
          <a:lstStyle/>
          <a:p>
            <a:r>
              <a:rPr lang="en-US" dirty="0"/>
              <a:t>Psychology:  understanding and prediction of human behavior; predicting individual behavior can be difficult; chicken-egg problem</a:t>
            </a:r>
          </a:p>
          <a:p>
            <a:r>
              <a:rPr lang="en-US" dirty="0"/>
              <a:t>Statistics on mental illness likely underestimate and depend on who, how, and when a diagnosis is made, especially true of homeless</a:t>
            </a:r>
          </a:p>
          <a:p>
            <a:r>
              <a:rPr lang="en-US" dirty="0"/>
              <a:t>Research on what treatments work with homeless adults is limited compared to children and young adults</a:t>
            </a:r>
          </a:p>
          <a:p>
            <a:r>
              <a:rPr lang="en-US" dirty="0"/>
              <a:t>Research on the behavioral causes of homelessness are limited because homeless need to trust in order to verify personal information and not an important population to study</a:t>
            </a:r>
          </a:p>
          <a:p>
            <a:r>
              <a:rPr lang="en-US" dirty="0"/>
              <a:t>Presentation:  as data based as possible</a:t>
            </a:r>
          </a:p>
        </p:txBody>
      </p:sp>
    </p:spTree>
    <p:extLst>
      <p:ext uri="{BB962C8B-B14F-4D97-AF65-F5344CB8AC3E}">
        <p14:creationId xmlns:p14="http://schemas.microsoft.com/office/powerpoint/2010/main" val="57972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66783-49E8-4344-B4B8-79882EFB2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4"/>
          </a:xfrm>
        </p:spPr>
        <p:txBody>
          <a:bodyPr/>
          <a:lstStyle/>
          <a:p>
            <a:r>
              <a:rPr lang="en-US" dirty="0"/>
              <a:t>		Basic Statistics on Homeless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584C2-A047-41CF-8170-01D62C27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5394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Greater than 500,000+ on any given night and growing yearly</a:t>
            </a:r>
          </a:p>
          <a:p>
            <a:r>
              <a:rPr lang="en-US" dirty="0"/>
              <a:t>2-3 million/year have an episode of homelessness</a:t>
            </a:r>
          </a:p>
          <a:p>
            <a:r>
              <a:rPr lang="en-US" dirty="0"/>
              <a:t>63% male, 37% female; 11% vets; 15% survivors of abuse; majority have a physical disability or problem</a:t>
            </a:r>
          </a:p>
          <a:p>
            <a:r>
              <a:rPr lang="en-US" dirty="0"/>
              <a:t>African Americans-42%; Causcasion-39%; Asian-2%; Latino-13%; Native American-4% </a:t>
            </a:r>
          </a:p>
          <a:p>
            <a:r>
              <a:rPr lang="en-US" dirty="0"/>
              <a:t>40% of incarcerated have history of homelessness; 17% homeless at time of arrest</a:t>
            </a:r>
          </a:p>
          <a:p>
            <a:r>
              <a:rPr lang="en-US" dirty="0"/>
              <a:t>Poverty, inadequate education, high drop-out rate</a:t>
            </a:r>
          </a:p>
          <a:p>
            <a:r>
              <a:rPr lang="en-US" dirty="0"/>
              <a:t>Mental illness 3</a:t>
            </a:r>
            <a:r>
              <a:rPr lang="en-US" baseline="30000" dirty="0"/>
              <a:t>rd</a:t>
            </a:r>
            <a:r>
              <a:rPr lang="en-US" dirty="0"/>
              <a:t> largest contributor to homelessness (lack of treatment, difficulty living with others)</a:t>
            </a:r>
          </a:p>
          <a:p>
            <a:r>
              <a:rPr lang="en-US" dirty="0"/>
              <a:t>High rates of victimization (rape, robbery, abuse)</a:t>
            </a:r>
          </a:p>
          <a:p>
            <a:r>
              <a:rPr lang="en-US" dirty="0"/>
              <a:t>La Plata County Point in Time Survey (late January)</a:t>
            </a:r>
          </a:p>
          <a:p>
            <a:pPr marL="0" indent="0">
              <a:buNone/>
            </a:pPr>
            <a:r>
              <a:rPr lang="en-US" dirty="0"/>
              <a:t>	2017-35 unsheltered, 91 total</a:t>
            </a:r>
          </a:p>
          <a:p>
            <a:pPr marL="0" indent="0">
              <a:buNone/>
            </a:pPr>
            <a:r>
              <a:rPr lang="en-US" dirty="0"/>
              <a:t>	2019-145 unsheltered, 294 total; 157 students (not part of </a:t>
            </a:r>
            <a:r>
              <a:rPr lang="en-US" dirty="0" err="1"/>
              <a:t>ttl</a:t>
            </a:r>
            <a:r>
              <a:rPr lang="en-US" dirty="0"/>
              <a:t>)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5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89B5-67AD-44C1-8016-1A7C36261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 fontScale="90000"/>
          </a:bodyPr>
          <a:lstStyle/>
          <a:p>
            <a:r>
              <a:rPr lang="en-US" dirty="0"/>
              <a:t>		Homeless, Mental Illness,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9A4-4C0C-420F-AC00-3EDEA97CE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7"/>
            <a:ext cx="10515600" cy="5274365"/>
          </a:xfrm>
        </p:spPr>
        <p:txBody>
          <a:bodyPr>
            <a:normAutofit/>
          </a:bodyPr>
          <a:lstStyle/>
          <a:p>
            <a:r>
              <a:rPr lang="en-US" dirty="0"/>
              <a:t>18.5% of U.S. population experience mental illness per year</a:t>
            </a:r>
          </a:p>
          <a:p>
            <a:r>
              <a:rPr lang="en-US" dirty="0"/>
              <a:t>20-25% of homeless have serious mental illness compared to 4-6% of population; 40-45% of homeless have a history of a mental illness diagnosis</a:t>
            </a:r>
          </a:p>
          <a:p>
            <a:r>
              <a:rPr lang="en-US" dirty="0"/>
              <a:t>50% of those with chronic mental illness begins by 14 years of age; 75% by 24 years of age</a:t>
            </a:r>
          </a:p>
          <a:p>
            <a:r>
              <a:rPr lang="en-US" dirty="0"/>
              <a:t>26% of those in shelters had serious mental illness</a:t>
            </a:r>
          </a:p>
          <a:p>
            <a:r>
              <a:rPr lang="en-US" dirty="0"/>
              <a:t>African-Americans and Hispanics use services at ½ rate of Caucasians and Asians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1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DEF7B-AA82-486C-AC22-9F8A164F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en-US" dirty="0"/>
              <a:t>		Homeless and Mental Illness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999FE-5A8C-450C-99BA-6BB11DB31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1"/>
            <a:ext cx="10515600" cy="51963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1.1% of adults live with schizophrenia; </a:t>
            </a:r>
          </a:p>
          <a:p>
            <a:r>
              <a:rPr lang="en-US" dirty="0"/>
              <a:t>2.6% of adults live with bi-polar disorder</a:t>
            </a:r>
          </a:p>
          <a:p>
            <a:r>
              <a:rPr lang="en-US" dirty="0"/>
              <a:t>6.9% of adults have at least one depressive episode/year</a:t>
            </a:r>
          </a:p>
          <a:p>
            <a:r>
              <a:rPr lang="en-US" dirty="0"/>
              <a:t>18.1% of adults experience anxiety disorder, including PTSD,  obsessive (thoughts)-compulsive (behavior) disorder</a:t>
            </a:r>
          </a:p>
          <a:p>
            <a:r>
              <a:rPr lang="en-US" dirty="0"/>
              <a:t>Mood disorders (depression, dysthymia, bi-polar) are 3</a:t>
            </a:r>
            <a:r>
              <a:rPr lang="en-US" baseline="30000" dirty="0"/>
              <a:t>rd </a:t>
            </a:r>
            <a:r>
              <a:rPr lang="en-US" dirty="0"/>
              <a:t>highest cause for hospitalization for adults 18-44 years of age</a:t>
            </a:r>
          </a:p>
          <a:p>
            <a:r>
              <a:rPr lang="en-US" dirty="0"/>
              <a:t>41% of adults and 62.9% of adults with serious mental illness received treatment for a mental health condition in the  past year</a:t>
            </a:r>
          </a:p>
          <a:p>
            <a:r>
              <a:rPr lang="en-US" dirty="0"/>
              <a:t>People with serious mental illness die 25 years sooner, largely due to treatable physical conditions</a:t>
            </a:r>
          </a:p>
          <a:p>
            <a:r>
              <a:rPr lang="en-US" dirty="0"/>
              <a:t>Suicide-10</a:t>
            </a:r>
            <a:r>
              <a:rPr lang="en-US" baseline="30000" dirty="0"/>
              <a:t>th</a:t>
            </a:r>
            <a:r>
              <a:rPr lang="en-US" dirty="0"/>
              <a:t> leading cause of death; 2</a:t>
            </a:r>
            <a:r>
              <a:rPr lang="en-US" baseline="30000" dirty="0"/>
              <a:t>nd</a:t>
            </a:r>
            <a:r>
              <a:rPr lang="en-US" dirty="0"/>
              <a:t> leading cause for people 10-24</a:t>
            </a:r>
          </a:p>
          <a:p>
            <a:r>
              <a:rPr lang="en-US" dirty="0"/>
              <a:t>90% of people who die by suicide show symptoms of mental health condition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50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6342C-8B17-468D-A3EB-56A31021B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740" y="313634"/>
            <a:ext cx="10515600" cy="734805"/>
          </a:xfrm>
        </p:spPr>
        <p:txBody>
          <a:bodyPr>
            <a:normAutofit/>
          </a:bodyPr>
          <a:lstStyle/>
          <a:p>
            <a:r>
              <a:rPr lang="en-US" sz="4000" dirty="0"/>
              <a:t>Common Mental Health Diagnoses for Homeless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826E1-53AE-47F6-872F-8ED9560C5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8439"/>
            <a:ext cx="10515600" cy="51285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Disclaimer:  Accurate diagnosis requires interviews, observations, and testing to confirm a diagnosis and use of diagnostic categories (DSM-5, ICD-10)</a:t>
            </a:r>
          </a:p>
          <a:p>
            <a:r>
              <a:rPr lang="en-US" dirty="0"/>
              <a:t>Substance Abuse (most common):  addiction/dependence; alcohol, pills, marijuana (35-40% homeless alcohol dependent); Durango homeless frequent users of marijuana and alcohol; meth rather than opiates</a:t>
            </a:r>
          </a:p>
          <a:p>
            <a:r>
              <a:rPr lang="en-US" dirty="0"/>
              <a:t>Mood disorders:  depression, dysthymia,  bi-polar</a:t>
            </a:r>
          </a:p>
          <a:p>
            <a:r>
              <a:rPr lang="en-US" dirty="0"/>
              <a:t>Psychosis:  schizophrenia (hallucinations, delusions)</a:t>
            </a:r>
          </a:p>
          <a:p>
            <a:r>
              <a:rPr lang="en-US" dirty="0"/>
              <a:t>Affective Disorders:  anxiety, PTSD, panic attacks</a:t>
            </a:r>
          </a:p>
          <a:p>
            <a:r>
              <a:rPr lang="en-US" dirty="0"/>
              <a:t>Character Disorders: anti-social, dependent, paranoid</a:t>
            </a:r>
          </a:p>
          <a:p>
            <a:r>
              <a:rPr lang="en-US" dirty="0"/>
              <a:t>Adjustment Disorders:  depression, anxiety, mixed</a:t>
            </a:r>
          </a:p>
        </p:txBody>
      </p:sp>
    </p:spTree>
    <p:extLst>
      <p:ext uri="{BB962C8B-B14F-4D97-AF65-F5344CB8AC3E}">
        <p14:creationId xmlns:p14="http://schemas.microsoft.com/office/powerpoint/2010/main" val="631038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2B7CA-FF04-4AF0-8B1C-FB0600277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>
            <a:normAutofit/>
          </a:bodyPr>
          <a:lstStyle/>
          <a:p>
            <a:r>
              <a:rPr lang="en-US" sz="3600" dirty="0"/>
              <a:t>Core Strengths of the Homeless (Positive Psychology)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96292-267D-4399-8BA8-2F32AB397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Resilience</a:t>
            </a:r>
          </a:p>
          <a:p>
            <a:r>
              <a:rPr lang="en-US" dirty="0"/>
              <a:t>Ability to take action</a:t>
            </a:r>
          </a:p>
          <a:p>
            <a:r>
              <a:rPr lang="en-US" dirty="0"/>
              <a:t>Determination in the face of stress</a:t>
            </a:r>
          </a:p>
          <a:p>
            <a:r>
              <a:rPr lang="en-US" dirty="0"/>
              <a:t>Adaptation</a:t>
            </a:r>
          </a:p>
          <a:p>
            <a:r>
              <a:rPr lang="en-US" dirty="0"/>
              <a:t>Street smarts</a:t>
            </a:r>
          </a:p>
          <a:p>
            <a:r>
              <a:rPr lang="en-US" dirty="0"/>
              <a:t>Personal strengths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4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1630</Words>
  <Application>Microsoft Office PowerPoint</Application>
  <PresentationFormat>Widescreen</PresentationFormat>
  <Paragraphs>163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    Homeless in Durango:  Issues, Needs, and      Possibilities </vt:lpstr>
      <vt:lpstr>     Agenda</vt:lpstr>
      <vt:lpstr>  Some Sources of Information</vt:lpstr>
      <vt:lpstr> Limitations to the Information</vt:lpstr>
      <vt:lpstr>  Basic Statistics on Homeless</vt:lpstr>
      <vt:lpstr>  Homeless, Mental Illness, Treatment</vt:lpstr>
      <vt:lpstr>  Homeless and Mental Illness</vt:lpstr>
      <vt:lpstr>Common Mental Health Diagnoses for Homeless</vt:lpstr>
      <vt:lpstr>Core Strengths of the Homeless (Positive Psychology)</vt:lpstr>
      <vt:lpstr>Core Psychological Issue for Homeless:  Trauma</vt:lpstr>
      <vt:lpstr> Psychological Issue:  Learned Helplessness</vt:lpstr>
      <vt:lpstr>Psychological Issue:  Social Disaffiliation</vt:lpstr>
      <vt:lpstr>Intervention Strategy:  Pre-Treatment</vt:lpstr>
      <vt:lpstr> Intervention Strategy:  Trauma Informed Care and Psychologically     Informed Environment</vt:lpstr>
      <vt:lpstr>  Most Important Element of All</vt:lpstr>
      <vt:lpstr>   Homeless and Public</vt:lpstr>
      <vt:lpstr>Retired Mental Health Professionals at Manna</vt:lpstr>
      <vt:lpstr>  Learnings and Critical Issues</vt:lpstr>
      <vt:lpstr>  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of Homeless</dc:title>
  <dc:creator>Mike Todt</dc:creator>
  <cp:lastModifiedBy>Kathy Sherer</cp:lastModifiedBy>
  <cp:revision>34</cp:revision>
  <cp:lastPrinted>2019-06-08T01:41:09Z</cp:lastPrinted>
  <dcterms:created xsi:type="dcterms:W3CDTF">2019-03-22T15:51:12Z</dcterms:created>
  <dcterms:modified xsi:type="dcterms:W3CDTF">2019-06-19T17:51:01Z</dcterms:modified>
</cp:coreProperties>
</file>