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9"/>
  </p:notesMasterIdLst>
  <p:sldIdLst>
    <p:sldId id="256" r:id="rId2"/>
    <p:sldId id="258" r:id="rId3"/>
    <p:sldId id="287" r:id="rId4"/>
    <p:sldId id="293" r:id="rId5"/>
    <p:sldId id="294" r:id="rId6"/>
    <p:sldId id="295" r:id="rId7"/>
    <p:sldId id="277" r:id="rId8"/>
    <p:sldId id="265" r:id="rId9"/>
    <p:sldId id="288" r:id="rId10"/>
    <p:sldId id="289" r:id="rId11"/>
    <p:sldId id="304" r:id="rId12"/>
    <p:sldId id="297" r:id="rId13"/>
    <p:sldId id="298" r:id="rId14"/>
    <p:sldId id="299" r:id="rId15"/>
    <p:sldId id="301" r:id="rId16"/>
    <p:sldId id="307" r:id="rId17"/>
    <p:sldId id="308" r:id="rId18"/>
    <p:sldId id="309" r:id="rId19"/>
    <p:sldId id="302" r:id="rId20"/>
    <p:sldId id="310" r:id="rId21"/>
    <p:sldId id="311" r:id="rId22"/>
    <p:sldId id="303" r:id="rId23"/>
    <p:sldId id="312" r:id="rId24"/>
    <p:sldId id="313" r:id="rId25"/>
    <p:sldId id="306" r:id="rId26"/>
    <p:sldId id="314" r:id="rId27"/>
    <p:sldId id="305" r:id="rId2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1530" autoAdjust="0"/>
  </p:normalViewPr>
  <p:slideViewPr>
    <p:cSldViewPr>
      <p:cViewPr varScale="1">
        <p:scale>
          <a:sx n="33" d="100"/>
          <a:sy n="33" d="100"/>
        </p:scale>
        <p:origin x="1190" y="34"/>
      </p:cViewPr>
      <p:guideLst>
        <p:guide orient="horz" pos="2160"/>
        <p:guide pos="2880"/>
      </p:guideLst>
    </p:cSldViewPr>
  </p:slideViewPr>
  <p:notesTextViewPr>
    <p:cViewPr>
      <p:scale>
        <a:sx n="1" d="1"/>
        <a:sy n="1" d="1"/>
      </p:scale>
      <p:origin x="0" y="0"/>
    </p:cViewPr>
  </p:notesTextViewPr>
  <p:sorterViewPr>
    <p:cViewPr>
      <p:scale>
        <a:sx n="100" d="100"/>
        <a:sy n="100" d="100"/>
      </p:scale>
      <p:origin x="0" y="-4056"/>
    </p:cViewPr>
  </p:sorterViewPr>
  <p:notesViewPr>
    <p:cSldViewPr>
      <p:cViewPr varScale="1">
        <p:scale>
          <a:sx n="74" d="100"/>
          <a:sy n="74" d="100"/>
        </p:scale>
        <p:origin x="2952"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4DE1FD8-5EF0-47E8-AE03-3110C614D84F}" type="datetimeFigureOut">
              <a:rPr lang="en-US" smtClean="0"/>
              <a:t>5/14/2019</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DD2ED4E-4DC2-4ACA-986A-37A2A7D5BA63}" type="slidenum">
              <a:rPr lang="en-US" smtClean="0"/>
              <a:t>‹#›</a:t>
            </a:fld>
            <a:endParaRPr lang="en-US"/>
          </a:p>
        </p:txBody>
      </p:sp>
    </p:spTree>
    <p:extLst>
      <p:ext uri="{BB962C8B-B14F-4D97-AF65-F5344CB8AC3E}">
        <p14:creationId xmlns:p14="http://schemas.microsoft.com/office/powerpoint/2010/main" val="364800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today on new portions of our presentation that will be tailored to individual audiences to introduce the PHIP</a:t>
            </a:r>
          </a:p>
        </p:txBody>
      </p:sp>
      <p:sp>
        <p:nvSpPr>
          <p:cNvPr id="4" name="Slide Number Placeholder 3"/>
          <p:cNvSpPr>
            <a:spLocks noGrp="1"/>
          </p:cNvSpPr>
          <p:nvPr>
            <p:ph type="sldNum" sz="quarter" idx="5"/>
          </p:nvPr>
        </p:nvSpPr>
        <p:spPr/>
        <p:txBody>
          <a:bodyPr/>
          <a:lstStyle/>
          <a:p>
            <a:fld id="{ADD2ED4E-4DC2-4ACA-986A-37A2A7D5BA63}" type="slidenum">
              <a:rPr lang="en-US" smtClean="0"/>
              <a:t>1</a:t>
            </a:fld>
            <a:endParaRPr lang="en-US"/>
          </a:p>
        </p:txBody>
      </p:sp>
    </p:spTree>
    <p:extLst>
      <p:ext uri="{BB962C8B-B14F-4D97-AF65-F5344CB8AC3E}">
        <p14:creationId xmlns:p14="http://schemas.microsoft.com/office/powerpoint/2010/main" val="191257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a survey alone is not enough information to design a 5 year plan for our organization. So what should we consider?</a:t>
            </a:r>
          </a:p>
          <a:p>
            <a:pPr marL="173422" indent="-173422">
              <a:buFont typeface="Arial" panose="020B0604020202020204" pitchFamily="34" charset="0"/>
              <a:buChar char="•"/>
            </a:pPr>
            <a:r>
              <a:rPr lang="en-US" dirty="0"/>
              <a:t>The PH Act of 2008 – our legal obligations  (LAW)</a:t>
            </a:r>
          </a:p>
          <a:p>
            <a:pPr marL="173422" indent="-173422">
              <a:buFont typeface="Arial" panose="020B0604020202020204" pitchFamily="34" charset="0"/>
              <a:buChar char="•"/>
            </a:pPr>
            <a:r>
              <a:rPr lang="en-US" dirty="0"/>
              <a:t>CHA results – what our community wants us to focus on  (CHA)</a:t>
            </a:r>
          </a:p>
          <a:p>
            <a:pPr marL="173422" indent="-173422">
              <a:buFont typeface="Arial" panose="020B0604020202020204" pitchFamily="34" charset="0"/>
              <a:buChar char="•"/>
            </a:pPr>
            <a:r>
              <a:rPr lang="en-US" dirty="0"/>
              <a:t>Data – the numbers that tell us what issues have the greatest impact on health in our region  (CHA)</a:t>
            </a:r>
          </a:p>
          <a:p>
            <a:pPr marL="173422" indent="-173422">
              <a:buFont typeface="Arial" panose="020B0604020202020204" pitchFamily="34" charset="0"/>
              <a:buChar char="•"/>
            </a:pPr>
            <a:r>
              <a:rPr lang="en-US" dirty="0"/>
              <a:t>Expert knowledge – what our staff and leadership know about the public health system, emerging trends, threats, and opportunities (AHA!)</a:t>
            </a:r>
          </a:p>
        </p:txBody>
      </p:sp>
      <p:sp>
        <p:nvSpPr>
          <p:cNvPr id="4" name="Slide Number Placeholder 3"/>
          <p:cNvSpPr>
            <a:spLocks noGrp="1"/>
          </p:cNvSpPr>
          <p:nvPr>
            <p:ph type="sldNum" sz="quarter" idx="5"/>
          </p:nvPr>
        </p:nvSpPr>
        <p:spPr/>
        <p:txBody>
          <a:bodyPr/>
          <a:lstStyle/>
          <a:p>
            <a:fld id="{ADD2ED4E-4DC2-4ACA-986A-37A2A7D5BA63}" type="slidenum">
              <a:rPr lang="en-US" smtClean="0"/>
              <a:t>10</a:t>
            </a:fld>
            <a:endParaRPr lang="en-US"/>
          </a:p>
        </p:txBody>
      </p:sp>
    </p:spTree>
    <p:extLst>
      <p:ext uri="{BB962C8B-B14F-4D97-AF65-F5344CB8AC3E}">
        <p14:creationId xmlns:p14="http://schemas.microsoft.com/office/powerpoint/2010/main" val="2444458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all of that into consideration – our legal requirements, what our community thinks is important, what the data tells us is important, and what our staff tells us to prepare for – we created this 5 year PHIP.</a:t>
            </a:r>
          </a:p>
          <a:p>
            <a:endParaRPr lang="en-US" dirty="0"/>
          </a:p>
          <a:p>
            <a:r>
              <a:rPr lang="en-US" dirty="0"/>
              <a:t>We will discuss each issue area, but something to remember about a PHIP is that it needs to be specific enough to provide a roadmap for forward progress, but nimble enough to allow us to focus on new health issues as they emerge.</a:t>
            </a:r>
          </a:p>
          <a:p>
            <a:endParaRPr lang="en-US" dirty="0"/>
          </a:p>
          <a:p>
            <a:r>
              <a:rPr lang="en-US" dirty="0"/>
              <a:t>For example, in our last PHIP, we identified “access to care” as a priority issue. When more Coloradans could access health insurance through the Affordable Care Act, uninsured rates went down in our counties. This does not mean that access to care was solved, and we continue to work on projects that help people find appropriate health care, but it meant that our focus could shift to an emerging trend in our region: suicide prevention.</a:t>
            </a:r>
          </a:p>
          <a:p>
            <a:r>
              <a:rPr lang="en-US" dirty="0"/>
              <a:t>So a PHIP must outline the path to success, while realizing that we may encounter novel obstacles along the way.</a:t>
            </a:r>
          </a:p>
          <a:p>
            <a:endParaRPr lang="en-US" dirty="0"/>
          </a:p>
          <a:p>
            <a:r>
              <a:rPr lang="en-US" dirty="0"/>
              <a:t>Our new PHIP identifies 7 issue areas, 3 of which are “high priority”, and applies 3 universal goals to each issue area to help us improve local health.</a:t>
            </a:r>
          </a:p>
        </p:txBody>
      </p:sp>
      <p:sp>
        <p:nvSpPr>
          <p:cNvPr id="4" name="Slide Number Placeholder 3"/>
          <p:cNvSpPr>
            <a:spLocks noGrp="1"/>
          </p:cNvSpPr>
          <p:nvPr>
            <p:ph type="sldNum" sz="quarter" idx="5"/>
          </p:nvPr>
        </p:nvSpPr>
        <p:spPr/>
        <p:txBody>
          <a:bodyPr/>
          <a:lstStyle/>
          <a:p>
            <a:fld id="{ADD2ED4E-4DC2-4ACA-986A-37A2A7D5BA63}" type="slidenum">
              <a:rPr lang="en-US" smtClean="0"/>
              <a:t>11</a:t>
            </a:fld>
            <a:endParaRPr lang="en-US"/>
          </a:p>
        </p:txBody>
      </p:sp>
    </p:spTree>
    <p:extLst>
      <p:ext uri="{BB962C8B-B14F-4D97-AF65-F5344CB8AC3E}">
        <p14:creationId xmlns:p14="http://schemas.microsoft.com/office/powerpoint/2010/main" val="3423872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let’s talk about our issue areas. The top 3 priorities are:</a:t>
            </a:r>
          </a:p>
          <a:p>
            <a:pPr marL="173422" indent="-173422">
              <a:buFont typeface="Arial" panose="020B0604020202020204" pitchFamily="34" charset="0"/>
              <a:buChar char="•"/>
            </a:pPr>
            <a:r>
              <a:rPr lang="en-US" dirty="0"/>
              <a:t>Social Determinants of Health (things like the zip code in which you live, your education level, where you work)</a:t>
            </a:r>
          </a:p>
          <a:p>
            <a:pPr marL="173422" indent="-173422">
              <a:buFont typeface="Arial" panose="020B0604020202020204" pitchFamily="34" charset="0"/>
              <a:buChar char="•"/>
            </a:pPr>
            <a:r>
              <a:rPr lang="en-US" dirty="0"/>
              <a:t>Behavioral Health (which includes both mental health and substance abuse)</a:t>
            </a:r>
          </a:p>
          <a:p>
            <a:pPr marL="173422" indent="-173422">
              <a:buFont typeface="Arial" panose="020B0604020202020204" pitchFamily="34" charset="0"/>
              <a:buChar char="•"/>
            </a:pPr>
            <a:r>
              <a:rPr lang="en-US" dirty="0"/>
              <a:t>Environmental Health (everything from planning healthy cities to air and water quality)</a:t>
            </a:r>
          </a:p>
          <a:p>
            <a:pPr marL="173422" indent="-173422">
              <a:buFont typeface="Arial" panose="020B0604020202020204" pitchFamily="34" charset="0"/>
              <a:buChar char="•"/>
            </a:pPr>
            <a:endParaRPr lang="en-US" dirty="0"/>
          </a:p>
          <a:p>
            <a:r>
              <a:rPr lang="en-US" dirty="0"/>
              <a:t>The first two were clearly identified in the CHA as the issues of highest concern among survey respondents.</a:t>
            </a:r>
          </a:p>
          <a:p>
            <a:r>
              <a:rPr lang="en-US" dirty="0"/>
              <a:t>Environmental health was identified by staff as a critical issue that will need additional focus over the next 5 years in order to keep our community healthy. </a:t>
            </a:r>
          </a:p>
        </p:txBody>
      </p:sp>
      <p:sp>
        <p:nvSpPr>
          <p:cNvPr id="4" name="Slide Number Placeholder 3"/>
          <p:cNvSpPr>
            <a:spLocks noGrp="1"/>
          </p:cNvSpPr>
          <p:nvPr>
            <p:ph type="sldNum" sz="quarter" idx="5"/>
          </p:nvPr>
        </p:nvSpPr>
        <p:spPr/>
        <p:txBody>
          <a:bodyPr/>
          <a:lstStyle/>
          <a:p>
            <a:fld id="{ADD2ED4E-4DC2-4ACA-986A-37A2A7D5BA63}" type="slidenum">
              <a:rPr lang="en-US" smtClean="0"/>
              <a:t>12</a:t>
            </a:fld>
            <a:endParaRPr lang="en-US"/>
          </a:p>
        </p:txBody>
      </p:sp>
    </p:spTree>
    <p:extLst>
      <p:ext uri="{BB962C8B-B14F-4D97-AF65-F5344CB8AC3E}">
        <p14:creationId xmlns:p14="http://schemas.microsoft.com/office/powerpoint/2010/main" val="122233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identified 4 additional priority areas that we must address to improve population health. While they were not selected as “urgent”, they are nonetheless important, and we will continue to provide services in these areas and to develop new ways of responding to community need. Often these priorities are impacted by success in working on the top priorities.</a:t>
            </a:r>
          </a:p>
          <a:p>
            <a:endParaRPr lang="en-US" dirty="0"/>
          </a:p>
          <a:p>
            <a:r>
              <a:rPr lang="en-US" dirty="0"/>
              <a:t>For example:</a:t>
            </a:r>
          </a:p>
          <a:p>
            <a:r>
              <a:rPr lang="en-US" dirty="0"/>
              <a:t>A health behavior is a choice that a person can make to improve their individual health, such as wearing a seatbelt, getting a flu shot, or eating healthful foods. However these choices do not exist in a vacuum – if a person spends half of her income on rent because her community has no affordable housing or lacks economic opportunity, she may have a harder time shopping for healthful foods. By addressing SDOH (a priority area), we should also be able to improve opportunities for people to have healthier behaviors.</a:t>
            </a:r>
          </a:p>
          <a:p>
            <a:endParaRPr lang="en-US" dirty="0"/>
          </a:p>
          <a:p>
            <a:r>
              <a:rPr lang="en-US" dirty="0"/>
              <a:t>Another example is emergency preparedness. If you cannot afford to buy food during non-emergency situations, it might be hard for you to create a kit that has 3 days worth of food stored in case of an emergency.</a:t>
            </a:r>
          </a:p>
          <a:p>
            <a:endParaRPr lang="en-US" dirty="0"/>
          </a:p>
          <a:p>
            <a:r>
              <a:rPr lang="en-US" dirty="0"/>
              <a:t>We also know that Communicable Disease prevention and investigation is a keystone activity of public health. We are the profession that is tasked with these activities and that has expertise in communicable disease prevention, so it will always be a priority activity.</a:t>
            </a:r>
          </a:p>
          <a:p>
            <a:endParaRPr lang="en-US" dirty="0"/>
          </a:p>
          <a:p>
            <a:r>
              <a:rPr lang="en-US" dirty="0"/>
              <a:t>And clinical care linkages are important because we often see people for non-health care services, but are able to refer them to or connect them to appropriate services in the community that they may not have known about.</a:t>
            </a:r>
          </a:p>
        </p:txBody>
      </p:sp>
      <p:sp>
        <p:nvSpPr>
          <p:cNvPr id="4" name="Slide Number Placeholder 3"/>
          <p:cNvSpPr>
            <a:spLocks noGrp="1"/>
          </p:cNvSpPr>
          <p:nvPr>
            <p:ph type="sldNum" sz="quarter" idx="5"/>
          </p:nvPr>
        </p:nvSpPr>
        <p:spPr/>
        <p:txBody>
          <a:bodyPr/>
          <a:lstStyle/>
          <a:p>
            <a:fld id="{ADD2ED4E-4DC2-4ACA-986A-37A2A7D5BA63}" type="slidenum">
              <a:rPr lang="en-US" smtClean="0"/>
              <a:t>13</a:t>
            </a:fld>
            <a:endParaRPr lang="en-US"/>
          </a:p>
        </p:txBody>
      </p:sp>
    </p:spTree>
    <p:extLst>
      <p:ext uri="{BB962C8B-B14F-4D97-AF65-F5344CB8AC3E}">
        <p14:creationId xmlns:p14="http://schemas.microsoft.com/office/powerpoint/2010/main" val="1518035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priority areas to address, how will we determine whether we have made progress on those issues, and improved the health of our communities?</a:t>
            </a:r>
          </a:p>
          <a:p>
            <a:endParaRPr lang="en-US" dirty="0"/>
          </a:p>
          <a:p>
            <a:r>
              <a:rPr lang="en-US" dirty="0"/>
              <a:t>First, we will develop a plan that includes goals, objectives, strategies, and activities for each issue area.</a:t>
            </a:r>
          </a:p>
          <a:p>
            <a:endParaRPr lang="en-US" dirty="0"/>
          </a:p>
          <a:p>
            <a:r>
              <a:rPr lang="en-US" dirty="0"/>
              <a:t>Then we will use that plan to measure our efforts and develop new programs as needed.</a:t>
            </a:r>
          </a:p>
          <a:p>
            <a:endParaRPr lang="en-US" dirty="0"/>
          </a:p>
          <a:p>
            <a:r>
              <a:rPr lang="en-US" dirty="0"/>
              <a:t>What types of goals will guide our efforts? We created 3 goal statements to describe the work we will do across the agency to improve each issue area.</a:t>
            </a:r>
          </a:p>
        </p:txBody>
      </p:sp>
      <p:sp>
        <p:nvSpPr>
          <p:cNvPr id="4" name="Slide Number Placeholder 3"/>
          <p:cNvSpPr>
            <a:spLocks noGrp="1"/>
          </p:cNvSpPr>
          <p:nvPr>
            <p:ph type="sldNum" sz="quarter" idx="5"/>
          </p:nvPr>
        </p:nvSpPr>
        <p:spPr/>
        <p:txBody>
          <a:bodyPr/>
          <a:lstStyle/>
          <a:p>
            <a:fld id="{ADD2ED4E-4DC2-4ACA-986A-37A2A7D5BA63}" type="slidenum">
              <a:rPr lang="en-US" smtClean="0"/>
              <a:t>14</a:t>
            </a:fld>
            <a:endParaRPr lang="en-US"/>
          </a:p>
        </p:txBody>
      </p:sp>
    </p:spTree>
    <p:extLst>
      <p:ext uri="{BB962C8B-B14F-4D97-AF65-F5344CB8AC3E}">
        <p14:creationId xmlns:p14="http://schemas.microsoft.com/office/powerpoint/2010/main" val="275500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is Community Resilience.</a:t>
            </a:r>
          </a:p>
          <a:p>
            <a:endParaRPr lang="en-US" dirty="0"/>
          </a:p>
          <a:p>
            <a:r>
              <a:rPr lang="en-US" dirty="0"/>
              <a:t>This goal states that we will improve the health of our community by making sure that all residents know about programs and resources that improve their health. We will also make sure to share awareness of the importance of the public health programs we provide. And finally, we will make sure that we remove barriers to accessing resources that improve health. What does this look like to the average resident?</a:t>
            </a:r>
          </a:p>
          <a:p>
            <a:endParaRPr lang="en-US" dirty="0"/>
          </a:p>
          <a:p>
            <a:r>
              <a:rPr lang="en-US" dirty="0"/>
              <a:t> AWARENESS        ACCEPTANCE       ACCESS</a:t>
            </a:r>
          </a:p>
        </p:txBody>
      </p:sp>
      <p:sp>
        <p:nvSpPr>
          <p:cNvPr id="4" name="Slide Number Placeholder 3"/>
          <p:cNvSpPr>
            <a:spLocks noGrp="1"/>
          </p:cNvSpPr>
          <p:nvPr>
            <p:ph type="sldNum" sz="quarter" idx="5"/>
          </p:nvPr>
        </p:nvSpPr>
        <p:spPr/>
        <p:txBody>
          <a:bodyPr/>
          <a:lstStyle/>
          <a:p>
            <a:fld id="{ADD2ED4E-4DC2-4ACA-986A-37A2A7D5BA63}" type="slidenum">
              <a:rPr lang="en-US" smtClean="0"/>
              <a:t>15</a:t>
            </a:fld>
            <a:endParaRPr lang="en-US"/>
          </a:p>
        </p:txBody>
      </p:sp>
    </p:spTree>
    <p:extLst>
      <p:ext uri="{BB962C8B-B14F-4D97-AF65-F5344CB8AC3E}">
        <p14:creationId xmlns:p14="http://schemas.microsoft.com/office/powerpoint/2010/main" val="1875946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goals look like in practice, to our community members? </a:t>
            </a:r>
          </a:p>
          <a:p>
            <a:endParaRPr lang="en-US" dirty="0"/>
          </a:p>
          <a:p>
            <a:r>
              <a:rPr lang="en-US" dirty="0"/>
              <a:t>If you apply this goal to Communicable Disease, for example:</a:t>
            </a:r>
          </a:p>
          <a:p>
            <a:pPr marL="173422" indent="-173422">
              <a:buFont typeface="Arial" panose="020B0604020202020204" pitchFamily="34" charset="0"/>
              <a:buChar char="•"/>
            </a:pPr>
            <a:r>
              <a:rPr lang="en-US" dirty="0"/>
              <a:t>We improve awareness of vaccine-preventable diseases in the community by educating the public about how to prevent or avoid disease.</a:t>
            </a:r>
          </a:p>
          <a:p>
            <a:pPr marL="173422" indent="-173422">
              <a:buFont typeface="Arial" panose="020B0604020202020204" pitchFamily="34" charset="0"/>
              <a:buChar char="•"/>
            </a:pPr>
            <a:r>
              <a:rPr lang="en-US" dirty="0"/>
              <a:t>We use evidence to demonstrate how public health concepts (like hand-washing and immunizations) can prevent the spread of disease.</a:t>
            </a:r>
          </a:p>
          <a:p>
            <a:pPr marL="173422" indent="-173422">
              <a:buFont typeface="Arial" panose="020B0604020202020204" pitchFamily="34" charset="0"/>
              <a:buChar char="•"/>
            </a:pPr>
            <a:r>
              <a:rPr lang="en-US" dirty="0"/>
              <a:t>We remove barriers to accessing immunizations by providing low-cost vaccines through our clinic.</a:t>
            </a:r>
          </a:p>
          <a:p>
            <a:endParaRPr lang="en-US" dirty="0"/>
          </a:p>
        </p:txBody>
      </p:sp>
      <p:sp>
        <p:nvSpPr>
          <p:cNvPr id="4" name="Slide Number Placeholder 3"/>
          <p:cNvSpPr>
            <a:spLocks noGrp="1"/>
          </p:cNvSpPr>
          <p:nvPr>
            <p:ph type="sldNum" sz="quarter" idx="5"/>
          </p:nvPr>
        </p:nvSpPr>
        <p:spPr/>
        <p:txBody>
          <a:bodyPr/>
          <a:lstStyle/>
          <a:p>
            <a:fld id="{ADD2ED4E-4DC2-4ACA-986A-37A2A7D5BA63}" type="slidenum">
              <a:rPr lang="en-US" smtClean="0"/>
              <a:t>16</a:t>
            </a:fld>
            <a:endParaRPr lang="en-US"/>
          </a:p>
        </p:txBody>
      </p:sp>
    </p:spTree>
    <p:extLst>
      <p:ext uri="{BB962C8B-B14F-4D97-AF65-F5344CB8AC3E}">
        <p14:creationId xmlns:p14="http://schemas.microsoft.com/office/powerpoint/2010/main" val="2268833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If you apply this goal to Health Behaviors, for example:</a:t>
            </a:r>
          </a:p>
          <a:p>
            <a:pPr marL="171450" indent="-171450">
              <a:buFont typeface="Arial" panose="020B0604020202020204" pitchFamily="34" charset="0"/>
              <a:buChar char="•"/>
            </a:pPr>
            <a:r>
              <a:rPr lang="en-US" dirty="0"/>
              <a:t>Our staff might work with parents to explain the importance of using an age-appropriate restraint device (car seat) every time they transport their children in a car.</a:t>
            </a:r>
          </a:p>
          <a:p>
            <a:pPr marL="171450" indent="-171450">
              <a:buFont typeface="Arial" panose="020B0604020202020204" pitchFamily="34" charset="0"/>
              <a:buChar char="•"/>
            </a:pPr>
            <a:r>
              <a:rPr lang="en-US" dirty="0"/>
              <a:t>We can use evidence about traffic safety to show why it is important to use car seats.</a:t>
            </a:r>
          </a:p>
          <a:p>
            <a:pPr marL="171450" indent="-171450">
              <a:buFont typeface="Arial" panose="020B0604020202020204" pitchFamily="34" charset="0"/>
              <a:buChar char="•"/>
            </a:pPr>
            <a:r>
              <a:rPr lang="en-US" dirty="0"/>
              <a:t>We remove barriers to access by training our staff to be certified car-seat technicians who can help parents learn how to use car seats appropriately and safely.</a:t>
            </a:r>
          </a:p>
          <a:p>
            <a:endParaRPr lang="en-US" dirty="0"/>
          </a:p>
        </p:txBody>
      </p:sp>
      <p:sp>
        <p:nvSpPr>
          <p:cNvPr id="4" name="Slide Number Placeholder 3"/>
          <p:cNvSpPr>
            <a:spLocks noGrp="1"/>
          </p:cNvSpPr>
          <p:nvPr>
            <p:ph type="sldNum" sz="quarter" idx="5"/>
          </p:nvPr>
        </p:nvSpPr>
        <p:spPr/>
        <p:txBody>
          <a:bodyPr/>
          <a:lstStyle/>
          <a:p>
            <a:fld id="{ADD2ED4E-4DC2-4ACA-986A-37A2A7D5BA63}" type="slidenum">
              <a:rPr lang="en-US" smtClean="0"/>
              <a:t>17</a:t>
            </a:fld>
            <a:endParaRPr lang="en-US"/>
          </a:p>
        </p:txBody>
      </p:sp>
    </p:spTree>
    <p:extLst>
      <p:ext uri="{BB962C8B-B14F-4D97-AF65-F5344CB8AC3E}">
        <p14:creationId xmlns:p14="http://schemas.microsoft.com/office/powerpoint/2010/main" val="2163123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If you apply this to Clinical Care Linkage, for example:</a:t>
            </a:r>
          </a:p>
          <a:p>
            <a:pPr marL="171450" indent="-171450">
              <a:buFont typeface="Arial" panose="020B0604020202020204" pitchFamily="34" charset="0"/>
              <a:buChar char="•"/>
            </a:pPr>
            <a:r>
              <a:rPr lang="en-US" dirty="0"/>
              <a:t>Our staff who sees a client for one type of appointment might ask whether that client has access to a health care provider, and if not, determine what the barriers to access are.</a:t>
            </a:r>
          </a:p>
          <a:p>
            <a:pPr marL="171450" indent="-171450">
              <a:buFont typeface="Arial" panose="020B0604020202020204" pitchFamily="34" charset="0"/>
              <a:buChar char="•"/>
            </a:pPr>
            <a:r>
              <a:rPr lang="en-US" dirty="0"/>
              <a:t>Our staff might also discuss why routine health care appointments are important to overall health</a:t>
            </a:r>
          </a:p>
          <a:p>
            <a:pPr marL="171450" indent="-171450">
              <a:buFont typeface="Arial" panose="020B0604020202020204" pitchFamily="34" charset="0"/>
              <a:buChar char="•"/>
            </a:pPr>
            <a:r>
              <a:rPr lang="en-US" dirty="0"/>
              <a:t>Our staff might help that person access health care insurance on the Exchange, if the barrier to care was insurance coverage. Or we might work on a program to bring telehealth services to our office, if the barrier to care was lack of providers in our area.</a:t>
            </a:r>
          </a:p>
          <a:p>
            <a:endParaRPr lang="en-US" dirty="0"/>
          </a:p>
          <a:p>
            <a:r>
              <a:rPr lang="en-US" dirty="0"/>
              <a:t>These 3 examples should give you a good idea of how we apply a stated goal of “community resilience” to our everyday work in multiple health issue areas, and explain how a community member might be impact by our work in this goal.</a:t>
            </a:r>
          </a:p>
        </p:txBody>
      </p:sp>
      <p:sp>
        <p:nvSpPr>
          <p:cNvPr id="4" name="Slide Number Placeholder 3"/>
          <p:cNvSpPr>
            <a:spLocks noGrp="1"/>
          </p:cNvSpPr>
          <p:nvPr>
            <p:ph type="sldNum" sz="quarter" idx="5"/>
          </p:nvPr>
        </p:nvSpPr>
        <p:spPr/>
        <p:txBody>
          <a:bodyPr/>
          <a:lstStyle/>
          <a:p>
            <a:fld id="{ADD2ED4E-4DC2-4ACA-986A-37A2A7D5BA63}" type="slidenum">
              <a:rPr lang="en-US" smtClean="0"/>
              <a:t>18</a:t>
            </a:fld>
            <a:endParaRPr lang="en-US"/>
          </a:p>
        </p:txBody>
      </p:sp>
    </p:spTree>
    <p:extLst>
      <p:ext uri="{BB962C8B-B14F-4D97-AF65-F5344CB8AC3E}">
        <p14:creationId xmlns:p14="http://schemas.microsoft.com/office/powerpoint/2010/main" val="3235599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Goal area, Goal 2, is to improve our organizational capacity to serve our community across all 7 issue areas. This means that we will try to ensure that funding exists to provide programs that the community needs, that we will make sure our employees have the training they need to perform their jobs, as well as opportunities to seek additional learning, and that our organization will follow best practices in areas like finance and administration. This also means that staff and leadership will provide our Board of Health with all of the tools necessary to perform their statutory roles.</a:t>
            </a:r>
          </a:p>
          <a:p>
            <a:endParaRPr lang="en-US" dirty="0"/>
          </a:p>
          <a:p>
            <a:r>
              <a:rPr lang="en-US" dirty="0"/>
              <a:t>Let’s look at how we might apply Goal 2 to a few health issue areas to have a positive impact on community health.</a:t>
            </a:r>
          </a:p>
          <a:p>
            <a:endParaRPr lang="en-US" dirty="0"/>
          </a:p>
          <a:p>
            <a:r>
              <a:rPr lang="en-US" dirty="0"/>
              <a:t>The result for the public is that our staff is well-trained and prepared to perform their jobs at a high level, our programs are sustainably funded, and our Board of Health makes recommendations and adopts policies in accordance with appropriate legal authority.</a:t>
            </a:r>
          </a:p>
        </p:txBody>
      </p:sp>
      <p:sp>
        <p:nvSpPr>
          <p:cNvPr id="4" name="Slide Number Placeholder 3"/>
          <p:cNvSpPr>
            <a:spLocks noGrp="1"/>
          </p:cNvSpPr>
          <p:nvPr>
            <p:ph type="sldNum" sz="quarter" idx="5"/>
          </p:nvPr>
        </p:nvSpPr>
        <p:spPr/>
        <p:txBody>
          <a:bodyPr/>
          <a:lstStyle/>
          <a:p>
            <a:fld id="{ADD2ED4E-4DC2-4ACA-986A-37A2A7D5BA63}" type="slidenum">
              <a:rPr lang="en-US" smtClean="0"/>
              <a:t>19</a:t>
            </a:fld>
            <a:endParaRPr lang="en-US"/>
          </a:p>
        </p:txBody>
      </p:sp>
    </p:spTree>
    <p:extLst>
      <p:ext uri="{BB962C8B-B14F-4D97-AF65-F5344CB8AC3E}">
        <p14:creationId xmlns:p14="http://schemas.microsoft.com/office/powerpoint/2010/main" val="149528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D2ED4E-4DC2-4ACA-986A-37A2A7D5BA63}" type="slidenum">
              <a:rPr lang="en-US" smtClean="0"/>
              <a:t>2</a:t>
            </a:fld>
            <a:endParaRPr lang="en-US"/>
          </a:p>
        </p:txBody>
      </p:sp>
    </p:spTree>
    <p:extLst>
      <p:ext uri="{BB962C8B-B14F-4D97-AF65-F5344CB8AC3E}">
        <p14:creationId xmlns:p14="http://schemas.microsoft.com/office/powerpoint/2010/main" val="3416895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Goal 2 as applied to Environmental Health might look like:</a:t>
            </a:r>
          </a:p>
          <a:p>
            <a:pPr marL="173422" indent="-173422">
              <a:buFont typeface="Arial" panose="020B0604020202020204" pitchFamily="34" charset="0"/>
              <a:buChar char="•"/>
            </a:pPr>
            <a:r>
              <a:rPr lang="en-US" dirty="0"/>
              <a:t>Applying for grant or funding opportunities to provide radon testing kits or well water testing kits to the public.</a:t>
            </a:r>
          </a:p>
          <a:p>
            <a:pPr marL="173422" indent="-173422">
              <a:buFont typeface="Arial" panose="020B0604020202020204" pitchFamily="34" charset="0"/>
              <a:buChar char="•"/>
            </a:pPr>
            <a:r>
              <a:rPr lang="en-US" dirty="0"/>
              <a:t>Making sure that all EH employees who perform restaurant inspections are appropriately certified to do so, and carry out inspections uniformly in the field.</a:t>
            </a:r>
          </a:p>
          <a:p>
            <a:pPr marL="173422" indent="-173422">
              <a:buFont typeface="Arial" panose="020B0604020202020204" pitchFamily="34" charset="0"/>
              <a:buChar char="•"/>
            </a:pPr>
            <a:r>
              <a:rPr lang="en-US" dirty="0"/>
              <a:t>Offering opportunities for EH employees to cross-train – while one may specialize in restaurant inspections, we can also train them to perform septic permit inspections</a:t>
            </a:r>
          </a:p>
          <a:p>
            <a:pPr marL="173422" indent="-173422">
              <a:buFont typeface="Arial" panose="020B0604020202020204" pitchFamily="34" charset="0"/>
              <a:buChar char="•"/>
            </a:pPr>
            <a:r>
              <a:rPr lang="en-US" dirty="0"/>
              <a:t>Following our budget carefully and submitting invoices to our funders on time, and</a:t>
            </a:r>
          </a:p>
          <a:p>
            <a:pPr marL="173422" indent="-173422">
              <a:buFont typeface="Arial" panose="020B0604020202020204" pitchFamily="34" charset="0"/>
              <a:buChar char="•"/>
            </a:pPr>
            <a:r>
              <a:rPr lang="en-US" dirty="0"/>
              <a:t>Educating the BOH about changes in CO law that may impact how we perform things like inspections or transfer of real estate title</a:t>
            </a:r>
          </a:p>
        </p:txBody>
      </p:sp>
      <p:sp>
        <p:nvSpPr>
          <p:cNvPr id="4" name="Slide Number Placeholder 3"/>
          <p:cNvSpPr>
            <a:spLocks noGrp="1"/>
          </p:cNvSpPr>
          <p:nvPr>
            <p:ph type="sldNum" sz="quarter" idx="5"/>
          </p:nvPr>
        </p:nvSpPr>
        <p:spPr/>
        <p:txBody>
          <a:bodyPr/>
          <a:lstStyle/>
          <a:p>
            <a:fld id="{ADD2ED4E-4DC2-4ACA-986A-37A2A7D5BA63}" type="slidenum">
              <a:rPr lang="en-US" smtClean="0"/>
              <a:t>20</a:t>
            </a:fld>
            <a:endParaRPr lang="en-US"/>
          </a:p>
        </p:txBody>
      </p:sp>
    </p:spTree>
    <p:extLst>
      <p:ext uri="{BB962C8B-B14F-4D97-AF65-F5344CB8AC3E}">
        <p14:creationId xmlns:p14="http://schemas.microsoft.com/office/powerpoint/2010/main" val="3280945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understand Goal 2 is to apply it to SDOH.</a:t>
            </a:r>
          </a:p>
          <a:p>
            <a:endParaRPr lang="en-US" dirty="0"/>
          </a:p>
          <a:p>
            <a:pPr marL="0" indent="0">
              <a:buFont typeface="Arial" panose="020B0604020202020204" pitchFamily="34" charset="0"/>
              <a:buNone/>
            </a:pPr>
            <a:r>
              <a:rPr lang="en-US" dirty="0"/>
              <a:t>An example as applied to Social Determinants of Health might look like:</a:t>
            </a:r>
          </a:p>
          <a:p>
            <a:pPr marL="171450" indent="-171450">
              <a:buFont typeface="Arial" panose="020B0604020202020204" pitchFamily="34" charset="0"/>
              <a:buChar char="•"/>
            </a:pPr>
            <a:r>
              <a:rPr lang="en-US" dirty="0"/>
              <a:t>Using data to understand what challenges people in our communities face when trying to live healthy lives (lack of housing, lack of economic opportunity, discrimination)</a:t>
            </a:r>
          </a:p>
          <a:p>
            <a:pPr marL="171450" indent="-171450">
              <a:buFont typeface="Arial" panose="020B0604020202020204" pitchFamily="34" charset="0"/>
              <a:buChar char="•"/>
            </a:pPr>
            <a:r>
              <a:rPr lang="en-US" dirty="0"/>
              <a:t>Seeking grant programs that address those issues, either for SJBPH to administer or in collaboration with an appropriate community organization (for example, help a housing organization apply for a grant to get first month’s rent for people who qualify)</a:t>
            </a:r>
          </a:p>
          <a:p>
            <a:pPr marL="171450" indent="-171450">
              <a:buFont typeface="Arial" panose="020B0604020202020204" pitchFamily="34" charset="0"/>
              <a:buChar char="•"/>
            </a:pPr>
            <a:r>
              <a:rPr lang="en-US" dirty="0"/>
              <a:t>Train our employees on the importance of asking about SDOH in appointments with clients – if someone is struggling to make their immunization appointment on time, is it due to lack of transportation? Is there a resource to which we can connect them?</a:t>
            </a:r>
          </a:p>
          <a:p>
            <a:pPr marL="171450" indent="-171450">
              <a:buFont typeface="Arial" panose="020B0604020202020204" pitchFamily="34" charset="0"/>
              <a:buChar char="•"/>
            </a:pPr>
            <a:r>
              <a:rPr lang="en-US" dirty="0"/>
              <a:t>Seek opportunities to learn about other resources in our communities, so that our staff can refer people to the services they need, even if we do not provide them</a:t>
            </a:r>
          </a:p>
          <a:p>
            <a:pPr marL="171450" indent="-171450">
              <a:buFont typeface="Arial" panose="020B0604020202020204" pitchFamily="34" charset="0"/>
              <a:buChar char="•"/>
            </a:pPr>
            <a:r>
              <a:rPr lang="en-US" dirty="0"/>
              <a:t>Educate our BOH about our efforts, and discuss additional recommendations for new programs or policies that would support community collaboration to address large SDOH issues.</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The result for the public is that our staff is well-trained and prepared to perform their jobs at a high level, our programs are sustainably funded, and our Board of Health makes recommendations and adopts policies in accordance with appropriate legal authority.</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ADD2ED4E-4DC2-4ACA-986A-37A2A7D5BA63}" type="slidenum">
              <a:rPr lang="en-US" smtClean="0"/>
              <a:t>21</a:t>
            </a:fld>
            <a:endParaRPr lang="en-US"/>
          </a:p>
        </p:txBody>
      </p:sp>
    </p:spTree>
    <p:extLst>
      <p:ext uri="{BB962C8B-B14F-4D97-AF65-F5344CB8AC3E}">
        <p14:creationId xmlns:p14="http://schemas.microsoft.com/office/powerpoint/2010/main" val="679684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final goal area, Goal 3, is designed to use data and scientific evidence to both address existing public health issues as well as plan for new issues that may evolve or arise in the future. This goal can support our assessment and planning activities by calling out that we will either use available data sources or even create our own to assess community health needs. </a:t>
            </a:r>
          </a:p>
          <a:p>
            <a:endParaRPr lang="en-US" dirty="0"/>
          </a:p>
          <a:p>
            <a:r>
              <a:rPr lang="en-US" dirty="0"/>
              <a:t>Again, we have some examples of how Goal 3 will be applied to our priority issues to make a positive impact in our community.</a:t>
            </a:r>
          </a:p>
          <a:p>
            <a:endParaRPr lang="en-US" dirty="0"/>
          </a:p>
          <a:p>
            <a:r>
              <a:rPr lang="en-US" dirty="0"/>
              <a:t>The public may experience an increase in services or training as a result of our staff using data to seek prevention funding.</a:t>
            </a:r>
          </a:p>
        </p:txBody>
      </p:sp>
      <p:sp>
        <p:nvSpPr>
          <p:cNvPr id="4" name="Slide Number Placeholder 3"/>
          <p:cNvSpPr>
            <a:spLocks noGrp="1"/>
          </p:cNvSpPr>
          <p:nvPr>
            <p:ph type="sldNum" sz="quarter" idx="5"/>
          </p:nvPr>
        </p:nvSpPr>
        <p:spPr/>
        <p:txBody>
          <a:bodyPr/>
          <a:lstStyle/>
          <a:p>
            <a:fld id="{ADD2ED4E-4DC2-4ACA-986A-37A2A7D5BA63}" type="slidenum">
              <a:rPr lang="en-US" smtClean="0"/>
              <a:t>22</a:t>
            </a:fld>
            <a:endParaRPr lang="en-US"/>
          </a:p>
        </p:txBody>
      </p:sp>
    </p:spTree>
    <p:extLst>
      <p:ext uri="{BB962C8B-B14F-4D97-AF65-F5344CB8AC3E}">
        <p14:creationId xmlns:p14="http://schemas.microsoft.com/office/powerpoint/2010/main" val="3062317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this as applied to Emergency Preparedness might look like:</a:t>
            </a:r>
          </a:p>
          <a:p>
            <a:pPr marL="171450" indent="-171450">
              <a:buFont typeface="Arial" panose="020B0604020202020204" pitchFamily="34" charset="0"/>
              <a:buChar char="•"/>
            </a:pPr>
            <a:r>
              <a:rPr lang="en-US" dirty="0"/>
              <a:t>Our staff observes that some people in our community had a more difficult time preparing for and evacuating during a wildfire event</a:t>
            </a:r>
          </a:p>
          <a:p>
            <a:pPr marL="171450" indent="-171450">
              <a:buFont typeface="Arial" panose="020B0604020202020204" pitchFamily="34" charset="0"/>
              <a:buChar char="•"/>
            </a:pPr>
            <a:r>
              <a:rPr lang="en-US" dirty="0"/>
              <a:t>The data tells us that many people in our region think that being prepared for an emergency is important, but they have barriers for making an emergency kit or plan</a:t>
            </a:r>
          </a:p>
          <a:p>
            <a:pPr marL="171450" indent="-171450">
              <a:buFont typeface="Arial" panose="020B0604020202020204" pitchFamily="34" charset="0"/>
              <a:buChar char="•"/>
            </a:pPr>
            <a:r>
              <a:rPr lang="en-US" dirty="0"/>
              <a:t>We use this information to seek grant funding to support preparedness efforts with partner organizations and the clients they serve</a:t>
            </a:r>
          </a:p>
          <a:p>
            <a:pPr marL="171450" indent="-171450">
              <a:buFont typeface="Arial" panose="020B0604020202020204" pitchFamily="34" charset="0"/>
              <a:buChar char="•"/>
            </a:pPr>
            <a:r>
              <a:rPr lang="en-US" dirty="0"/>
              <a:t>We recommend to our coalition partners who also work on preparedness that they use inclusive, equitable planning processes to support the needs of our community</a:t>
            </a:r>
          </a:p>
          <a:p>
            <a:endParaRPr lang="en-US" dirty="0"/>
          </a:p>
        </p:txBody>
      </p:sp>
      <p:sp>
        <p:nvSpPr>
          <p:cNvPr id="4" name="Slide Number Placeholder 3"/>
          <p:cNvSpPr>
            <a:spLocks noGrp="1"/>
          </p:cNvSpPr>
          <p:nvPr>
            <p:ph type="sldNum" sz="quarter" idx="5"/>
          </p:nvPr>
        </p:nvSpPr>
        <p:spPr/>
        <p:txBody>
          <a:bodyPr/>
          <a:lstStyle/>
          <a:p>
            <a:fld id="{ADD2ED4E-4DC2-4ACA-986A-37A2A7D5BA63}" type="slidenum">
              <a:rPr lang="en-US" smtClean="0"/>
              <a:t>23</a:t>
            </a:fld>
            <a:endParaRPr lang="en-US"/>
          </a:p>
        </p:txBody>
      </p:sp>
    </p:spTree>
    <p:extLst>
      <p:ext uri="{BB962C8B-B14F-4D97-AF65-F5344CB8AC3E}">
        <p14:creationId xmlns:p14="http://schemas.microsoft.com/office/powerpoint/2010/main" val="3613484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as applied to Behavioral Health, might look like:</a:t>
            </a:r>
          </a:p>
          <a:p>
            <a:pPr marL="173422" indent="-173422">
              <a:buFont typeface="Arial" panose="020B0604020202020204" pitchFamily="34" charset="0"/>
              <a:buChar char="•"/>
            </a:pPr>
            <a:r>
              <a:rPr lang="en-US" dirty="0"/>
              <a:t>Our staff hears that our communities have a lack of access to mental health providers, and observes that many clients cannot get in to see an appropriate provider</a:t>
            </a:r>
          </a:p>
          <a:p>
            <a:pPr marL="173422" indent="-173422">
              <a:buFont typeface="Arial" panose="020B0604020202020204" pitchFamily="34" charset="0"/>
              <a:buChar char="•"/>
            </a:pPr>
            <a:r>
              <a:rPr lang="en-US" dirty="0"/>
              <a:t>Data shows us that western Colorado has an increase in instances of depression and suicide attempts/completions</a:t>
            </a:r>
          </a:p>
          <a:p>
            <a:pPr marL="173422" indent="-173422">
              <a:buFont typeface="Arial" panose="020B0604020202020204" pitchFamily="34" charset="0"/>
              <a:buChar char="•"/>
            </a:pPr>
            <a:r>
              <a:rPr lang="en-US" dirty="0"/>
              <a:t>We use this data to apply for funding that supports innovative, community-based behavioral health funding</a:t>
            </a:r>
          </a:p>
          <a:p>
            <a:pPr marL="173422" indent="-173422">
              <a:buFont typeface="Arial" panose="020B0604020202020204" pitchFamily="34" charset="0"/>
              <a:buChar char="•"/>
            </a:pPr>
            <a:r>
              <a:rPr lang="en-US" dirty="0"/>
              <a:t>This funding supports a suicide prevention coalition that draws together many organizations and concerned citizens to create a multi-pronged approach to suicide prevention</a:t>
            </a:r>
          </a:p>
          <a:p>
            <a:pPr marL="173422" indent="-173422">
              <a:buFont typeface="Arial" panose="020B0604020202020204" pitchFamily="34" charset="0"/>
              <a:buChar char="•"/>
            </a:pPr>
            <a:r>
              <a:rPr lang="en-US" dirty="0"/>
              <a:t>We continue to seek sustainable funding to support this coalition, as prevention work can take many years and we all believe that this issue continues to be important.</a:t>
            </a:r>
          </a:p>
          <a:p>
            <a:pPr marL="173422" indent="-173422">
              <a:buFont typeface="Arial" panose="020B0604020202020204" pitchFamily="34" charset="0"/>
              <a:buChar char="•"/>
            </a:pPr>
            <a:endParaRPr lang="en-US" dirty="0"/>
          </a:p>
          <a:p>
            <a:r>
              <a:rPr lang="en-US" dirty="0"/>
              <a:t>The public may experience an increase in services or training as a result of our staff using data to seek prevention funding.</a:t>
            </a:r>
          </a:p>
          <a:p>
            <a:endParaRPr lang="en-US" dirty="0"/>
          </a:p>
        </p:txBody>
      </p:sp>
      <p:sp>
        <p:nvSpPr>
          <p:cNvPr id="4" name="Slide Number Placeholder 3"/>
          <p:cNvSpPr>
            <a:spLocks noGrp="1"/>
          </p:cNvSpPr>
          <p:nvPr>
            <p:ph type="sldNum" sz="quarter" idx="5"/>
          </p:nvPr>
        </p:nvSpPr>
        <p:spPr/>
        <p:txBody>
          <a:bodyPr/>
          <a:lstStyle/>
          <a:p>
            <a:fld id="{ADD2ED4E-4DC2-4ACA-986A-37A2A7D5BA63}" type="slidenum">
              <a:rPr lang="en-US" smtClean="0"/>
              <a:t>24</a:t>
            </a:fld>
            <a:endParaRPr lang="en-US"/>
          </a:p>
        </p:txBody>
      </p:sp>
    </p:spTree>
    <p:extLst>
      <p:ext uri="{BB962C8B-B14F-4D97-AF65-F5344CB8AC3E}">
        <p14:creationId xmlns:p14="http://schemas.microsoft.com/office/powerpoint/2010/main" val="1072180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see this diagram again, you can start to understand how each of these 3 goals can be applied to the health issues that impact our community. </a:t>
            </a:r>
          </a:p>
          <a:p>
            <a:r>
              <a:rPr lang="en-US" dirty="0"/>
              <a:t>We will create, perform, and measure dozens of activities for each issue to improve population health in our counties. </a:t>
            </a:r>
          </a:p>
          <a:p>
            <a:r>
              <a:rPr lang="en-US" dirty="0"/>
              <a:t>If one issue is suddenly less important to the community, or a solution has been discovered, we can shift resources to another issue to make sure that we support the changing needs of our residents. </a:t>
            </a:r>
          </a:p>
          <a:p>
            <a:r>
              <a:rPr lang="en-US" dirty="0"/>
              <a:t>This plan creates a framework within which we will operate, measure progress, and plan again for future issues.</a:t>
            </a:r>
          </a:p>
        </p:txBody>
      </p:sp>
      <p:sp>
        <p:nvSpPr>
          <p:cNvPr id="4" name="Slide Number Placeholder 3"/>
          <p:cNvSpPr>
            <a:spLocks noGrp="1"/>
          </p:cNvSpPr>
          <p:nvPr>
            <p:ph type="sldNum" sz="quarter" idx="5"/>
          </p:nvPr>
        </p:nvSpPr>
        <p:spPr/>
        <p:txBody>
          <a:bodyPr/>
          <a:lstStyle/>
          <a:p>
            <a:fld id="{ADD2ED4E-4DC2-4ACA-986A-37A2A7D5BA63}" type="slidenum">
              <a:rPr lang="en-US" smtClean="0"/>
              <a:t>25</a:t>
            </a:fld>
            <a:endParaRPr lang="en-US"/>
          </a:p>
        </p:txBody>
      </p:sp>
    </p:spTree>
    <p:extLst>
      <p:ext uri="{BB962C8B-B14F-4D97-AF65-F5344CB8AC3E}">
        <p14:creationId xmlns:p14="http://schemas.microsoft.com/office/powerpoint/2010/main" val="3696359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seeing this presentation, you may still be wondering:</a:t>
            </a:r>
          </a:p>
          <a:p>
            <a:r>
              <a:rPr lang="en-US" dirty="0"/>
              <a:t>But how does this plan impact me? What changes will I see in my community?</a:t>
            </a:r>
          </a:p>
          <a:p>
            <a:r>
              <a:rPr lang="en-US" dirty="0"/>
              <a:t>By creating a framework that allows us to address pressing health needs while planning for future trends, we can be a responsive health agency.</a:t>
            </a:r>
          </a:p>
          <a:p>
            <a:pPr marL="173422" indent="-173422">
              <a:buFont typeface="Arial" panose="020B0604020202020204" pitchFamily="34" charset="0"/>
              <a:buChar char="•"/>
            </a:pPr>
            <a:r>
              <a:rPr lang="en-US" dirty="0"/>
              <a:t>We can seek health data that is not available from other sources, because we know what information we need to design better programs</a:t>
            </a:r>
          </a:p>
          <a:p>
            <a:pPr marL="173422" indent="-173422">
              <a:buFont typeface="Arial" panose="020B0604020202020204" pitchFamily="34" charset="0"/>
              <a:buChar char="•"/>
            </a:pPr>
            <a:r>
              <a:rPr lang="en-US" dirty="0"/>
              <a:t>The programs we bring to our region will be tailored to the needs of our residents</a:t>
            </a:r>
          </a:p>
          <a:p>
            <a:pPr marL="173422" indent="-173422">
              <a:buFont typeface="Arial" panose="020B0604020202020204" pitchFamily="34" charset="0"/>
              <a:buChar char="•"/>
            </a:pPr>
            <a:r>
              <a:rPr lang="en-US" dirty="0"/>
              <a:t>Our staff will have opportunities to exceed training requirements and to learn and practice new skills</a:t>
            </a:r>
          </a:p>
          <a:p>
            <a:pPr marL="173422" indent="-173422">
              <a:buFont typeface="Arial" panose="020B0604020202020204" pitchFamily="34" charset="0"/>
              <a:buChar char="•"/>
            </a:pPr>
            <a:r>
              <a:rPr lang="en-US" dirty="0"/>
              <a:t>Our organization will utilize best practices, allowing us to be fiscally strong, responsive to our employees, and a great partner to community organizations</a:t>
            </a:r>
          </a:p>
          <a:p>
            <a:pPr marL="173422" indent="-173422">
              <a:buFont typeface="Arial" panose="020B0604020202020204" pitchFamily="34" charset="0"/>
              <a:buChar char="•"/>
            </a:pPr>
            <a:r>
              <a:rPr lang="en-US" dirty="0"/>
              <a:t>Ultimately, these improvements will help us to support the health of our communities, removing barriers to well-being </a:t>
            </a:r>
          </a:p>
        </p:txBody>
      </p:sp>
      <p:sp>
        <p:nvSpPr>
          <p:cNvPr id="4" name="Slide Number Placeholder 3"/>
          <p:cNvSpPr>
            <a:spLocks noGrp="1"/>
          </p:cNvSpPr>
          <p:nvPr>
            <p:ph type="sldNum" sz="quarter" idx="5"/>
          </p:nvPr>
        </p:nvSpPr>
        <p:spPr/>
        <p:txBody>
          <a:bodyPr/>
          <a:lstStyle/>
          <a:p>
            <a:fld id="{ADD2ED4E-4DC2-4ACA-986A-37A2A7D5BA63}" type="slidenum">
              <a:rPr lang="en-US" smtClean="0"/>
              <a:t>26</a:t>
            </a:fld>
            <a:endParaRPr lang="en-US"/>
          </a:p>
        </p:txBody>
      </p:sp>
    </p:spTree>
    <p:extLst>
      <p:ext uri="{BB962C8B-B14F-4D97-AF65-F5344CB8AC3E}">
        <p14:creationId xmlns:p14="http://schemas.microsoft.com/office/powerpoint/2010/main" val="4269074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D2ED4E-4DC2-4ACA-986A-37A2A7D5BA63}" type="slidenum">
              <a:rPr lang="en-US" smtClean="0"/>
              <a:t>27</a:t>
            </a:fld>
            <a:endParaRPr lang="en-US"/>
          </a:p>
        </p:txBody>
      </p:sp>
    </p:spTree>
    <p:extLst>
      <p:ext uri="{BB962C8B-B14F-4D97-AF65-F5344CB8AC3E}">
        <p14:creationId xmlns:p14="http://schemas.microsoft.com/office/powerpoint/2010/main" val="291822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Health Act of 2008 is a law that creates a benchmark for local public health in Colorado.</a:t>
            </a:r>
          </a:p>
          <a:p>
            <a:r>
              <a:rPr lang="en-US" dirty="0"/>
              <a:t>Each county must ensure that these 7 service areas are available to their residents. This can mean that counties have their own health departments or contract the activities out to other providers.</a:t>
            </a:r>
          </a:p>
          <a:p>
            <a:r>
              <a:rPr lang="en-US" dirty="0"/>
              <a:t>Some of them, like communicable disease, might seem like obvious functions of a health department.</a:t>
            </a:r>
          </a:p>
          <a:p>
            <a:r>
              <a:rPr lang="en-US" dirty="0"/>
              <a:t>But what about activities like Administration and Governance, or Assessment and Planning?</a:t>
            </a:r>
          </a:p>
        </p:txBody>
      </p:sp>
      <p:sp>
        <p:nvSpPr>
          <p:cNvPr id="4" name="Slide Number Placeholder 3"/>
          <p:cNvSpPr>
            <a:spLocks noGrp="1"/>
          </p:cNvSpPr>
          <p:nvPr>
            <p:ph type="sldNum" sz="quarter" idx="5"/>
          </p:nvPr>
        </p:nvSpPr>
        <p:spPr/>
        <p:txBody>
          <a:bodyPr/>
          <a:lstStyle/>
          <a:p>
            <a:fld id="{ADD2ED4E-4DC2-4ACA-986A-37A2A7D5BA63}" type="slidenum">
              <a:rPr lang="en-US" smtClean="0"/>
              <a:t>3</a:t>
            </a:fld>
            <a:endParaRPr lang="en-US"/>
          </a:p>
        </p:txBody>
      </p:sp>
    </p:spTree>
    <p:extLst>
      <p:ext uri="{BB962C8B-B14F-4D97-AF65-F5344CB8AC3E}">
        <p14:creationId xmlns:p14="http://schemas.microsoft.com/office/powerpoint/2010/main" val="2709237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and Planning is a core public health service in the state of CO. What does that mean?</a:t>
            </a:r>
          </a:p>
          <a:p>
            <a:r>
              <a:rPr lang="en-US" dirty="0"/>
              <a:t>Counties must ensure that every 5 years, a community health assessment is performed to get feedback about health issues from residents.</a:t>
            </a:r>
          </a:p>
          <a:p>
            <a:r>
              <a:rPr lang="en-US" dirty="0"/>
              <a:t>Counties must also ensure that every 5 years, they create a public health improvement plan, or PHIP, to respond to the needs facing their residents, and plan for future health needs in their communities.</a:t>
            </a:r>
          </a:p>
          <a:p>
            <a:r>
              <a:rPr lang="en-US" dirty="0"/>
              <a:t>At SJBPH, the A&amp;P team works on the CHA, the PHIP, and also monitors program performance as well as identifying areas of opportunity to create new programs.</a:t>
            </a:r>
          </a:p>
          <a:p>
            <a:r>
              <a:rPr lang="en-US" dirty="0"/>
              <a:t>* Note: Many hospitals are also required to assess and plan for community health, however they are on a 3-year cycle, so the assessment and planning phases do not always match up with local public health cycles.</a:t>
            </a:r>
          </a:p>
        </p:txBody>
      </p:sp>
      <p:sp>
        <p:nvSpPr>
          <p:cNvPr id="4" name="Slide Number Placeholder 3"/>
          <p:cNvSpPr>
            <a:spLocks noGrp="1"/>
          </p:cNvSpPr>
          <p:nvPr>
            <p:ph type="sldNum" sz="quarter" idx="5"/>
          </p:nvPr>
        </p:nvSpPr>
        <p:spPr/>
        <p:txBody>
          <a:bodyPr/>
          <a:lstStyle/>
          <a:p>
            <a:fld id="{ADD2ED4E-4DC2-4ACA-986A-37A2A7D5BA63}" type="slidenum">
              <a:rPr lang="en-US" smtClean="0"/>
              <a:t>4</a:t>
            </a:fld>
            <a:endParaRPr lang="en-US"/>
          </a:p>
        </p:txBody>
      </p:sp>
    </p:spTree>
    <p:extLst>
      <p:ext uri="{BB962C8B-B14F-4D97-AF65-F5344CB8AC3E}">
        <p14:creationId xmlns:p14="http://schemas.microsoft.com/office/powerpoint/2010/main" val="378779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conduct a Community Health Assessment, and local agencies have the flexibility to create assessments that work best for the populations they serve.</a:t>
            </a:r>
          </a:p>
          <a:p>
            <a:r>
              <a:rPr lang="en-US" dirty="0"/>
              <a:t>SJBPH created a 20 question survey that was open from January through April of 2018. </a:t>
            </a:r>
          </a:p>
          <a:p>
            <a:r>
              <a:rPr lang="en-US" dirty="0"/>
              <a:t>The survey was available in English and Spanish, in paper or online formats.</a:t>
            </a:r>
          </a:p>
          <a:p>
            <a:r>
              <a:rPr lang="en-US" dirty="0"/>
              <a:t>The survey asked people to identify issues that impacted their health, and then rank the importance of those issues to help us prioritize our planning activities.</a:t>
            </a:r>
          </a:p>
          <a:p>
            <a:r>
              <a:rPr lang="en-US" dirty="0"/>
              <a:t>SJBPH staff also reviewed data from multiple sources to learn about the issues that impact health in our counties. </a:t>
            </a:r>
          </a:p>
        </p:txBody>
      </p:sp>
      <p:sp>
        <p:nvSpPr>
          <p:cNvPr id="4" name="Slide Number Placeholder 3"/>
          <p:cNvSpPr>
            <a:spLocks noGrp="1"/>
          </p:cNvSpPr>
          <p:nvPr>
            <p:ph type="sldNum" sz="quarter" idx="5"/>
          </p:nvPr>
        </p:nvSpPr>
        <p:spPr/>
        <p:txBody>
          <a:bodyPr/>
          <a:lstStyle/>
          <a:p>
            <a:fld id="{ADD2ED4E-4DC2-4ACA-986A-37A2A7D5BA63}" type="slidenum">
              <a:rPr lang="en-US" smtClean="0"/>
              <a:t>5</a:t>
            </a:fld>
            <a:endParaRPr lang="en-US"/>
          </a:p>
        </p:txBody>
      </p:sp>
    </p:spTree>
    <p:extLst>
      <p:ext uri="{BB962C8B-B14F-4D97-AF65-F5344CB8AC3E}">
        <p14:creationId xmlns:p14="http://schemas.microsoft.com/office/powerpoint/2010/main" val="292674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1082 Total</a:t>
            </a:r>
            <a:r>
              <a:rPr lang="en-US" baseline="0" dirty="0"/>
              <a:t> </a:t>
            </a:r>
            <a:r>
              <a:rPr lang="en-US" dirty="0"/>
              <a:t>La Plata 55,589	Archuleta 13,315	Combined</a:t>
            </a:r>
            <a:r>
              <a:rPr lang="en-US" baseline="0" dirty="0"/>
              <a:t> 68,904 2017 Estimates</a:t>
            </a:r>
          </a:p>
          <a:p>
            <a:pPr lvl="1"/>
            <a:r>
              <a:rPr lang="en-US" baseline="0" dirty="0"/>
              <a:t>This sample is representative of the population size of the counties that we serve.</a:t>
            </a:r>
          </a:p>
          <a:p>
            <a:pPr lvl="1"/>
            <a:endParaRPr lang="en-US" baseline="0" dirty="0"/>
          </a:p>
          <a:p>
            <a:pPr lvl="1"/>
            <a:r>
              <a:rPr lang="en-US" baseline="0" dirty="0"/>
              <a:t>Adults LPC 44,861	AC 10,994	Total 55,855</a:t>
            </a:r>
            <a:endParaRPr lang="en-US" dirty="0"/>
          </a:p>
          <a:p>
            <a:pPr lvl="1"/>
            <a:endParaRPr lang="en-US" dirty="0"/>
          </a:p>
          <a:p>
            <a:pPr lvl="1"/>
            <a:r>
              <a:rPr lang="en-US" dirty="0"/>
              <a:t>27 in Spanish</a:t>
            </a:r>
          </a:p>
          <a:p>
            <a:pPr lvl="2"/>
            <a:r>
              <a:rPr lang="en-US" dirty="0"/>
              <a:t>12 in La Plata; 2987 18+ speak Spanish 6.7%; 18+ Speak</a:t>
            </a:r>
            <a:r>
              <a:rPr lang="en-US" baseline="0" dirty="0"/>
              <a:t> English less than very well 473 1.1%</a:t>
            </a:r>
            <a:r>
              <a:rPr lang="en-US" baseline="0" dirty="0">
                <a:sym typeface="Wingdings" panose="05000000000000000000" pitchFamily="2" charset="2"/>
              </a:rPr>
              <a:t>1.4% of LPC surveys were in Spanish</a:t>
            </a:r>
            <a:endParaRPr lang="en-US" dirty="0"/>
          </a:p>
          <a:p>
            <a:pPr lvl="2"/>
            <a:r>
              <a:rPr lang="en-US" dirty="0"/>
              <a:t>15 in Archuleta; 1080 18+ speak Spanish 9.8%;</a:t>
            </a:r>
            <a:r>
              <a:rPr lang="en-US" baseline="0" dirty="0"/>
              <a:t> 18+ Speak English less than very well 247 2.2%</a:t>
            </a:r>
            <a:r>
              <a:rPr lang="en-US" baseline="0" dirty="0">
                <a:sym typeface="Wingdings" panose="05000000000000000000" pitchFamily="2" charset="2"/>
              </a:rPr>
              <a:t>6% of AC surveys were in Spanish</a:t>
            </a:r>
            <a:endParaRPr lang="en-US" dirty="0"/>
          </a:p>
        </p:txBody>
      </p:sp>
      <p:sp>
        <p:nvSpPr>
          <p:cNvPr id="4" name="Slide Number Placeholder 3"/>
          <p:cNvSpPr>
            <a:spLocks noGrp="1"/>
          </p:cNvSpPr>
          <p:nvPr>
            <p:ph type="sldNum" sz="quarter" idx="10"/>
          </p:nvPr>
        </p:nvSpPr>
        <p:spPr/>
        <p:txBody>
          <a:bodyPr/>
          <a:lstStyle/>
          <a:p>
            <a:fld id="{6F76DFB9-74DF-4AE6-8FB3-3D7C1571785B}" type="slidenum">
              <a:rPr lang="en-US" smtClean="0"/>
              <a:t>6</a:t>
            </a:fld>
            <a:endParaRPr lang="en-US"/>
          </a:p>
        </p:txBody>
      </p:sp>
    </p:spTree>
    <p:extLst>
      <p:ext uri="{BB962C8B-B14F-4D97-AF65-F5344CB8AC3E}">
        <p14:creationId xmlns:p14="http://schemas.microsoft.com/office/powerpoint/2010/main" val="368705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your own words, what do you believe is the most important health issue facing the residents of your county?</a:t>
            </a:r>
          </a:p>
          <a:p>
            <a:endParaRPr lang="en-US" baseline="0" dirty="0"/>
          </a:p>
          <a:p>
            <a:r>
              <a:rPr lang="en-US" baseline="0" dirty="0"/>
              <a:t>Remember </a:t>
            </a:r>
            <a:r>
              <a:rPr lang="en-US" baseline="0" dirty="0" err="1"/>
              <a:t>SEM</a:t>
            </a:r>
            <a:r>
              <a:rPr lang="en-US" baseline="0" dirty="0" err="1">
                <a:sym typeface="Wingdings" panose="05000000000000000000" pitchFamily="2" charset="2"/>
              </a:rPr>
              <a:t>mental</a:t>
            </a:r>
            <a:r>
              <a:rPr lang="en-US" baseline="0" dirty="0">
                <a:sym typeface="Wingdings" panose="05000000000000000000" pitchFamily="2" charset="2"/>
              </a:rPr>
              <a:t> health, substance abuse, prevention/promotion, health behaviors, water, air, environmental health, EPR</a:t>
            </a:r>
          </a:p>
          <a:p>
            <a:r>
              <a:rPr lang="en-US" dirty="0"/>
              <a:t>Used categories to start coding the open-ended</a:t>
            </a:r>
            <a:r>
              <a:rPr lang="en-US" baseline="0" dirty="0"/>
              <a:t> answers</a:t>
            </a:r>
            <a:endParaRPr lang="en-US" dirty="0"/>
          </a:p>
          <a:p>
            <a:r>
              <a:rPr lang="en-US" dirty="0"/>
              <a:t>Responses</a:t>
            </a:r>
            <a:r>
              <a:rPr lang="en-US" baseline="0" dirty="0"/>
              <a:t> could end up in more than one category </a:t>
            </a:r>
          </a:p>
          <a:p>
            <a:r>
              <a:rPr lang="en-US" baseline="0" dirty="0"/>
              <a:t>Responses show us that community members might not always think of traditional public health activities when they consider what makes them healthy</a:t>
            </a:r>
          </a:p>
          <a:p>
            <a:r>
              <a:rPr lang="en-US" baseline="0" dirty="0"/>
              <a:t>Also remember that this survey occurred in the winter and early spring, before wildfire season, so issues such as air quality or emergency preparedness and response may have ranked higher later in the year. The survey offers a snapshot of concerns, but does not exhaustively list every issue that people think about when they think about health.</a:t>
            </a:r>
          </a:p>
          <a:p>
            <a:endParaRPr lang="en-US" baseline="0" dirty="0"/>
          </a:p>
          <a:p>
            <a:r>
              <a:rPr lang="en-US" baseline="0" dirty="0"/>
              <a:t>Mental Health: suicide, access to mental health care, services and awareness 26%</a:t>
            </a:r>
          </a:p>
          <a:p>
            <a:r>
              <a:rPr lang="en-US" baseline="0" dirty="0"/>
              <a:t>Substance Abuse: alcohol, drugs, addiction 16.5%</a:t>
            </a:r>
          </a:p>
          <a:p>
            <a:r>
              <a:rPr lang="en-US" baseline="0" dirty="0"/>
              <a:t>Prevention/Promotion: access to care, affordable insurance, chronic diseases, screenings, vaccines 21.9%</a:t>
            </a:r>
          </a:p>
          <a:p>
            <a:r>
              <a:rPr lang="en-US" baseline="0" dirty="0"/>
              <a:t>Health Behaviors: Obesity, lack of exercise, food, smoking 14.8%</a:t>
            </a:r>
          </a:p>
          <a:p>
            <a:r>
              <a:rPr lang="en-US" baseline="0" dirty="0"/>
              <a:t>Water: </a:t>
            </a:r>
            <a:r>
              <a:rPr lang="en-US" sz="1300" dirty="0"/>
              <a:t>Water contamination 1.6%</a:t>
            </a:r>
            <a:endParaRPr lang="en-US" baseline="0" dirty="0"/>
          </a:p>
          <a:p>
            <a:r>
              <a:rPr lang="en-US" baseline="0" dirty="0"/>
              <a:t>Air: </a:t>
            </a:r>
            <a:r>
              <a:rPr lang="en-US" sz="1300" dirty="0"/>
              <a:t>Methane and air pollution. 2.0%</a:t>
            </a:r>
            <a:endParaRPr lang="en-US" baseline="0" dirty="0"/>
          </a:p>
          <a:p>
            <a:r>
              <a:rPr lang="en-US" baseline="0" dirty="0"/>
              <a:t>EH:</a:t>
            </a:r>
            <a:r>
              <a:rPr lang="en-US" sz="1300" dirty="0"/>
              <a:t> 3.5%</a:t>
            </a:r>
            <a:endParaRPr lang="en-US" baseline="0" dirty="0"/>
          </a:p>
          <a:p>
            <a:r>
              <a:rPr lang="en-US" baseline="0" dirty="0"/>
              <a:t>EPR: </a:t>
            </a:r>
            <a:r>
              <a:rPr lang="en-US" sz="1300" dirty="0"/>
              <a:t>water supply and cleanliness; emergency response times across county .2</a:t>
            </a:r>
          </a:p>
          <a:p>
            <a:pPr defTabSz="977728"/>
            <a:r>
              <a:rPr lang="en-US" sz="1300" dirty="0"/>
              <a:t>Other: affordable housing, homelessness, poverty, social isolation 13.4%</a:t>
            </a:r>
            <a:endParaRPr lang="en-US" baseline="0" dirty="0"/>
          </a:p>
          <a:p>
            <a:endParaRPr lang="en-US" dirty="0"/>
          </a:p>
        </p:txBody>
      </p:sp>
      <p:sp>
        <p:nvSpPr>
          <p:cNvPr id="4" name="Slide Number Placeholder 3"/>
          <p:cNvSpPr>
            <a:spLocks noGrp="1"/>
          </p:cNvSpPr>
          <p:nvPr>
            <p:ph type="sldNum" sz="quarter" idx="10"/>
          </p:nvPr>
        </p:nvSpPr>
        <p:spPr/>
        <p:txBody>
          <a:bodyPr/>
          <a:lstStyle/>
          <a:p>
            <a:fld id="{6F76DFB9-74DF-4AE6-8FB3-3D7C1571785B}" type="slidenum">
              <a:rPr lang="en-US" smtClean="0"/>
              <a:t>7</a:t>
            </a:fld>
            <a:endParaRPr lang="en-US" dirty="0"/>
          </a:p>
        </p:txBody>
      </p:sp>
    </p:spTree>
    <p:extLst>
      <p:ext uri="{BB962C8B-B14F-4D97-AF65-F5344CB8AC3E}">
        <p14:creationId xmlns:p14="http://schemas.microsoft.com/office/powerpoint/2010/main" val="192481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ym typeface="Wingdings" panose="05000000000000000000" pitchFamily="2" charset="2"/>
              </a:rPr>
              <a:t>Respondents were also asked to rank a list of health issues on a scale of importance, where the higher the score, the more important the issue.</a:t>
            </a:r>
          </a:p>
          <a:p>
            <a:endParaRPr lang="en-US" baseline="0" dirty="0">
              <a:sym typeface="Wingdings" panose="05000000000000000000" pitchFamily="2" charset="2"/>
            </a:endParaRPr>
          </a:p>
          <a:p>
            <a:r>
              <a:rPr lang="en-US" baseline="0" dirty="0">
                <a:sym typeface="Wingdings" panose="05000000000000000000" pitchFamily="2" charset="2"/>
              </a:rPr>
              <a:t>The top 5 issues selected by respondents had high scores on the scale, and were closely related.</a:t>
            </a:r>
          </a:p>
          <a:p>
            <a:endParaRPr lang="en-US" baseline="0" dirty="0">
              <a:sym typeface="Wingdings" panose="05000000000000000000" pitchFamily="2" charset="2"/>
            </a:endParaRPr>
          </a:p>
          <a:p>
            <a:r>
              <a:rPr lang="en-US" baseline="0" dirty="0">
                <a:sym typeface="Wingdings" panose="05000000000000000000" pitchFamily="2" charset="2"/>
              </a:rPr>
              <a:t>All of these issues can be related to “social determinants of health”  “</a:t>
            </a:r>
            <a:r>
              <a:rPr lang="en-US" dirty="0"/>
              <a:t>Our health is also determined in part by access to social and economic opportunities; the resources and supports available in our homes, neighborhoods, and communities; the quality of our schooling; the safety of our workplaces; the cleanliness of our water, food, and air; and the nature of our social interactions and relationships. The conditions in which we live explain in part why some Americans are healthier than others and why Americans more generally are not as healthy as they could be.” (Healthy People 2020)</a:t>
            </a:r>
          </a:p>
          <a:p>
            <a:endParaRPr lang="en-US" dirty="0">
              <a:sym typeface="Wingdings" panose="05000000000000000000" pitchFamily="2" charset="2"/>
            </a:endParaRPr>
          </a:p>
          <a:p>
            <a:r>
              <a:rPr lang="en-US" dirty="0">
                <a:sym typeface="Wingdings" panose="05000000000000000000" pitchFamily="2" charset="2"/>
              </a:rPr>
              <a:t>* If you have a hard time getting a job that pays a living wage, you may experience more stress and turn to substances to cope. Or you may spend so much on rent due to lack of affordable housing, that you no longer have money for healthy food or medical care. All of the top concerns are linked.</a:t>
            </a:r>
            <a:endParaRPr lang="en-US" baseline="0" dirty="0">
              <a:sym typeface="Wingdings" panose="05000000000000000000" pitchFamily="2" charset="2"/>
            </a:endParaRPr>
          </a:p>
          <a:p>
            <a:endParaRPr lang="en-US" baseline="0" dirty="0">
              <a:sym typeface="Wingdings" panose="05000000000000000000" pitchFamily="2" charset="2"/>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F76DFB9-74DF-4AE6-8FB3-3D7C1571785B}" type="slidenum">
              <a:rPr lang="en-US" smtClean="0"/>
              <a:t>8</a:t>
            </a:fld>
            <a:endParaRPr lang="en-US"/>
          </a:p>
        </p:txBody>
      </p:sp>
    </p:spTree>
    <p:extLst>
      <p:ext uri="{BB962C8B-B14F-4D97-AF65-F5344CB8AC3E}">
        <p14:creationId xmlns:p14="http://schemas.microsoft.com/office/powerpoint/2010/main" val="2774740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what’s missing from those top concerns? </a:t>
            </a:r>
          </a:p>
          <a:p>
            <a:r>
              <a:rPr lang="en-US" dirty="0"/>
              <a:t>Other issue areas that also impact the health of our communities. </a:t>
            </a:r>
          </a:p>
          <a:p>
            <a:r>
              <a:rPr lang="en-US" dirty="0"/>
              <a:t>Without clean water, clean air, or a safe food supply, it is very difficult for people to be healthy. Environmental Health is a major public health category that was not specifically called out by survey-takers but that we know is critical to health and well-being.</a:t>
            </a:r>
          </a:p>
          <a:p>
            <a:r>
              <a:rPr lang="en-US" dirty="0"/>
              <a:t>Additionally, while suicide is a very visible and emotionally difficult cause of death in our region, chronic diseases (such as cardiovascular disease or cancer) cause more deaths or years of life lost than suicide. </a:t>
            </a:r>
          </a:p>
          <a:p>
            <a:r>
              <a:rPr lang="en-US" dirty="0"/>
              <a:t>Public health concepts, such as getting immunized to prevent disease, are simple actions that when taken can improve health for the vast majority of people.</a:t>
            </a:r>
          </a:p>
          <a:p>
            <a:r>
              <a:rPr lang="en-US" dirty="0"/>
              <a:t>And in a rural area of CO that can experience winter storms, wildfires, flood, drought, etc., we know that being prepared to take care of yourself during an extended power outage, or to evacuate to a safer location, is critical to health and safety.</a:t>
            </a:r>
          </a:p>
          <a:p>
            <a:r>
              <a:rPr lang="en-US" dirty="0"/>
              <a:t>That does not mean that we ignore either suicide or chronic disease – it means that we cannot rely </a:t>
            </a:r>
            <a:r>
              <a:rPr lang="en-US" u="sng" dirty="0"/>
              <a:t>only</a:t>
            </a:r>
            <a:r>
              <a:rPr lang="en-US" dirty="0"/>
              <a:t> on a survey to help determine future activities of the local public health agency. </a:t>
            </a:r>
          </a:p>
        </p:txBody>
      </p:sp>
      <p:sp>
        <p:nvSpPr>
          <p:cNvPr id="4" name="Slide Number Placeholder 3"/>
          <p:cNvSpPr>
            <a:spLocks noGrp="1"/>
          </p:cNvSpPr>
          <p:nvPr>
            <p:ph type="sldNum" sz="quarter" idx="5"/>
          </p:nvPr>
        </p:nvSpPr>
        <p:spPr/>
        <p:txBody>
          <a:bodyPr/>
          <a:lstStyle/>
          <a:p>
            <a:fld id="{ADD2ED4E-4DC2-4ACA-986A-37A2A7D5BA63}" type="slidenum">
              <a:rPr lang="en-US" smtClean="0"/>
              <a:t>9</a:t>
            </a:fld>
            <a:endParaRPr lang="en-US"/>
          </a:p>
        </p:txBody>
      </p:sp>
    </p:spTree>
    <p:extLst>
      <p:ext uri="{BB962C8B-B14F-4D97-AF65-F5344CB8AC3E}">
        <p14:creationId xmlns:p14="http://schemas.microsoft.com/office/powerpoint/2010/main" val="929723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7772400" cy="1470025"/>
          </a:xfrm>
        </p:spPr>
        <p:txBody>
          <a:bodyPr>
            <a:normAutofit/>
          </a:bodyPr>
          <a:lstStyle>
            <a:lvl1pPr algn="l">
              <a:defRPr sz="4000">
                <a:latin typeface="Calibri" panose="020F0502020204030204" pitchFamily="34" charset="0"/>
                <a:cs typeface="Varela Round" panose="00000500000000000000" pitchFamily="2" charset="-79"/>
              </a:defRPr>
            </a:lvl1pPr>
          </a:lstStyle>
          <a:p>
            <a:r>
              <a:rPr lang="en-US"/>
              <a:t>Click to edit Master title style</a:t>
            </a:r>
            <a:endParaRPr lang="en-US" dirty="0"/>
          </a:p>
        </p:txBody>
      </p:sp>
      <p:sp>
        <p:nvSpPr>
          <p:cNvPr id="3" name="Subtitle 2"/>
          <p:cNvSpPr>
            <a:spLocks noGrp="1"/>
          </p:cNvSpPr>
          <p:nvPr>
            <p:ph type="subTitle" idx="1"/>
          </p:nvPr>
        </p:nvSpPr>
        <p:spPr>
          <a:xfrm>
            <a:off x="381000" y="3048000"/>
            <a:ext cx="6248400" cy="1600200"/>
          </a:xfrm>
        </p:spPr>
        <p:txBody>
          <a:bodyPr>
            <a:normAutofit/>
          </a:bodyPr>
          <a:lstStyle>
            <a:lvl1pPr marL="0" indent="0" algn="l">
              <a:buNone/>
              <a:defRPr sz="2800">
                <a:solidFill>
                  <a:schemeClr val="tx1">
                    <a:tint val="75000"/>
                  </a:schemeClr>
                </a:solidFill>
                <a:latin typeface="Calibri" panose="020F0502020204030204" pitchFamily="34" charset="0"/>
                <a:cs typeface="Varela Round" panose="00000500000000000000" pitchFamily="2"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6761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Varela Round" panose="00000500000000000000" pitchFamily="2" charset="-79"/>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Varela Round" panose="00000500000000000000" pitchFamily="2" charset="-79"/>
              </a:defRPr>
            </a:lvl1pPr>
            <a:lvl2pPr>
              <a:defRPr>
                <a:latin typeface="Calibri" panose="020F0502020204030204" pitchFamily="34" charset="0"/>
                <a:cs typeface="Varela Round" panose="00000500000000000000" pitchFamily="2" charset="-79"/>
              </a:defRPr>
            </a:lvl2pPr>
            <a:lvl3pPr>
              <a:defRPr>
                <a:latin typeface="Calibri" panose="020F0502020204030204" pitchFamily="34" charset="0"/>
                <a:cs typeface="Varela Round" panose="00000500000000000000" pitchFamily="2" charset="-79"/>
              </a:defRPr>
            </a:lvl3pPr>
            <a:lvl4pPr>
              <a:defRPr>
                <a:latin typeface="Calibri" panose="020F0502020204030204" pitchFamily="34" charset="0"/>
                <a:cs typeface="Varela Round" panose="00000500000000000000" pitchFamily="2" charset="-79"/>
              </a:defRPr>
            </a:lvl4pPr>
            <a:lvl5pPr>
              <a:defRPr>
                <a:latin typeface="Calibri" panose="020F0502020204030204" pitchFamily="34" charset="0"/>
                <a:cs typeface="Varela Round" panose="00000500000000000000"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921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14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879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535113"/>
            <a:ext cx="41925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2174875"/>
            <a:ext cx="4192588"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11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117975"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685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6048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11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137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728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348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74638"/>
            <a:ext cx="8458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600201"/>
            <a:ext cx="8458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80218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Varela Round" panose="00000500000000000000" pitchFamily="2" charset="-79"/>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Varela Round" panose="00000500000000000000" pitchFamily="2" charset="-79"/>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Varela Round" panose="00000500000000000000" pitchFamily="2" charset="-79"/>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Varela Round" panose="00000500000000000000" pitchFamily="2" charset="-79"/>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Varela Round" panose="00000500000000000000" pitchFamily="2" charset="-79"/>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Varela Round" panose="00000500000000000000" pitchFamily="2" charset="-79"/>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kpulatie@sjbpublichealth.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sshropshire@sjbpublichealth.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7772400" cy="1981200"/>
          </a:xfrm>
        </p:spPr>
        <p:txBody>
          <a:bodyPr>
            <a:normAutofit/>
          </a:bodyPr>
          <a:lstStyle/>
          <a:p>
            <a:r>
              <a:rPr lang="en-US" dirty="0"/>
              <a:t>Transforming Data Into Action: Community Health Assessment &amp;</a:t>
            </a:r>
            <a:br>
              <a:rPr lang="en-US" dirty="0"/>
            </a:br>
            <a:r>
              <a:rPr lang="en-US" dirty="0"/>
              <a:t>Public Health Improvement </a:t>
            </a:r>
            <a:r>
              <a:rPr lang="en-US"/>
              <a:t>Plan </a:t>
            </a:r>
            <a:endParaRPr lang="en-US" dirty="0"/>
          </a:p>
        </p:txBody>
      </p:sp>
      <p:sp>
        <p:nvSpPr>
          <p:cNvPr id="3" name="Subtitle 2"/>
          <p:cNvSpPr>
            <a:spLocks noGrp="1"/>
          </p:cNvSpPr>
          <p:nvPr>
            <p:ph type="subTitle" idx="1"/>
          </p:nvPr>
        </p:nvSpPr>
        <p:spPr/>
        <p:txBody>
          <a:bodyPr/>
          <a:lstStyle/>
          <a:p>
            <a:endParaRPr lang="en-US" dirty="0"/>
          </a:p>
          <a:p>
            <a:r>
              <a:rPr lang="en-US" dirty="0"/>
              <a:t>Kristin D. Pulatie, JD MPH</a:t>
            </a:r>
          </a:p>
        </p:txBody>
      </p:sp>
    </p:spTree>
    <p:extLst>
      <p:ext uri="{BB962C8B-B14F-4D97-AF65-F5344CB8AC3E}">
        <p14:creationId xmlns:p14="http://schemas.microsoft.com/office/powerpoint/2010/main" val="191003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42F5B-C99E-4BDA-9162-D04117C0E86A}"/>
              </a:ext>
            </a:extLst>
          </p:cNvPr>
          <p:cNvSpPr>
            <a:spLocks noGrp="1"/>
          </p:cNvSpPr>
          <p:nvPr>
            <p:ph type="title"/>
          </p:nvPr>
        </p:nvSpPr>
        <p:spPr/>
        <p:txBody>
          <a:bodyPr>
            <a:normAutofit fontScale="90000"/>
          </a:bodyPr>
          <a:lstStyle/>
          <a:p>
            <a:r>
              <a:rPr lang="en-US" dirty="0"/>
              <a:t>Public Health Improvement Plan (PHIP)</a:t>
            </a:r>
            <a:br>
              <a:rPr lang="en-US" dirty="0"/>
            </a:br>
            <a:r>
              <a:rPr lang="en-US" u="sng" dirty="0"/>
              <a:t>should reflect…</a:t>
            </a:r>
          </a:p>
        </p:txBody>
      </p:sp>
      <p:sp>
        <p:nvSpPr>
          <p:cNvPr id="3" name="Content Placeholder 2">
            <a:extLst>
              <a:ext uri="{FF2B5EF4-FFF2-40B4-BE49-F238E27FC236}">
                <a16:creationId xmlns:a16="http://schemas.microsoft.com/office/drawing/2014/main" id="{74CE2ED0-1CBF-416B-9409-44235A61B8B8}"/>
              </a:ext>
            </a:extLst>
          </p:cNvPr>
          <p:cNvSpPr>
            <a:spLocks noGrp="1"/>
          </p:cNvSpPr>
          <p:nvPr>
            <p:ph idx="1"/>
          </p:nvPr>
        </p:nvSpPr>
        <p:spPr>
          <a:xfrm>
            <a:off x="311020" y="1752600"/>
            <a:ext cx="8458200" cy="3962399"/>
          </a:xfrm>
        </p:spPr>
        <p:txBody>
          <a:bodyPr>
            <a:normAutofit lnSpcReduction="10000"/>
          </a:bodyPr>
          <a:lstStyle/>
          <a:p>
            <a:r>
              <a:rPr lang="en-US" dirty="0"/>
              <a:t>Statutory and regulatory obligations</a:t>
            </a:r>
          </a:p>
          <a:p>
            <a:pPr marL="0" indent="0">
              <a:buNone/>
            </a:pPr>
            <a:endParaRPr lang="en-US" dirty="0"/>
          </a:p>
          <a:p>
            <a:r>
              <a:rPr lang="en-US" dirty="0"/>
              <a:t>Community concerns</a:t>
            </a:r>
          </a:p>
          <a:p>
            <a:endParaRPr lang="en-US" dirty="0"/>
          </a:p>
          <a:p>
            <a:r>
              <a:rPr lang="en-US" dirty="0"/>
              <a:t>Issues of statistical need/impact</a:t>
            </a:r>
          </a:p>
          <a:p>
            <a:pPr marL="0" indent="0">
              <a:buNone/>
            </a:pPr>
            <a:endParaRPr lang="en-US" dirty="0"/>
          </a:p>
          <a:p>
            <a:r>
              <a:rPr lang="en-US" dirty="0"/>
              <a:t>Professional experience and expertise</a:t>
            </a:r>
          </a:p>
        </p:txBody>
      </p:sp>
    </p:spTree>
    <p:extLst>
      <p:ext uri="{BB962C8B-B14F-4D97-AF65-F5344CB8AC3E}">
        <p14:creationId xmlns:p14="http://schemas.microsoft.com/office/powerpoint/2010/main" val="49986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7CA11-D72C-4D66-833E-C558EBB64DDF}"/>
              </a:ext>
            </a:extLst>
          </p:cNvPr>
          <p:cNvSpPr>
            <a:spLocks noGrp="1"/>
          </p:cNvSpPr>
          <p:nvPr>
            <p:ph type="title"/>
          </p:nvPr>
        </p:nvSpPr>
        <p:spPr>
          <a:xfrm>
            <a:off x="304800" y="274638"/>
            <a:ext cx="8458200" cy="792162"/>
          </a:xfrm>
        </p:spPr>
        <p:txBody>
          <a:bodyPr>
            <a:normAutofit/>
          </a:bodyPr>
          <a:lstStyle/>
          <a:p>
            <a:r>
              <a:rPr lang="en-US" sz="3200" dirty="0"/>
              <a:t>2019 – 2023 Public Health Improvement Plan</a:t>
            </a:r>
          </a:p>
        </p:txBody>
      </p:sp>
      <p:pic>
        <p:nvPicPr>
          <p:cNvPr id="4" name="Content Placeholder 3">
            <a:extLst>
              <a:ext uri="{FF2B5EF4-FFF2-40B4-BE49-F238E27FC236}">
                <a16:creationId xmlns:a16="http://schemas.microsoft.com/office/drawing/2014/main" id="{62039F86-DC71-45BD-BF8A-4BC493A85733}"/>
              </a:ext>
            </a:extLst>
          </p:cNvPr>
          <p:cNvPicPr>
            <a:picLocks noGrp="1" noChangeAspect="1"/>
          </p:cNvPicPr>
          <p:nvPr>
            <p:ph idx="1"/>
          </p:nvPr>
        </p:nvPicPr>
        <p:blipFill>
          <a:blip r:embed="rId3"/>
          <a:stretch>
            <a:fillRect/>
          </a:stretch>
        </p:blipFill>
        <p:spPr>
          <a:xfrm>
            <a:off x="1828800" y="930081"/>
            <a:ext cx="5105400" cy="5117125"/>
          </a:xfrm>
          <a:prstGeom prst="rect">
            <a:avLst/>
          </a:prstGeom>
        </p:spPr>
      </p:pic>
    </p:spTree>
    <p:extLst>
      <p:ext uri="{BB962C8B-B14F-4D97-AF65-F5344CB8AC3E}">
        <p14:creationId xmlns:p14="http://schemas.microsoft.com/office/powerpoint/2010/main" val="139586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F744-2354-4046-9392-39F8F5B8AA9F}"/>
              </a:ext>
            </a:extLst>
          </p:cNvPr>
          <p:cNvSpPr>
            <a:spLocks noGrp="1"/>
          </p:cNvSpPr>
          <p:nvPr>
            <p:ph type="title"/>
          </p:nvPr>
        </p:nvSpPr>
        <p:spPr>
          <a:xfrm>
            <a:off x="342900" y="76200"/>
            <a:ext cx="8458200" cy="1143000"/>
          </a:xfrm>
        </p:spPr>
        <p:txBody>
          <a:bodyPr/>
          <a:lstStyle/>
          <a:p>
            <a:r>
              <a:rPr lang="en-US" dirty="0"/>
              <a:t>Top 3 Priorities</a:t>
            </a:r>
          </a:p>
        </p:txBody>
      </p:sp>
      <p:pic>
        <p:nvPicPr>
          <p:cNvPr id="5" name="Content Placeholder 4">
            <a:extLst>
              <a:ext uri="{FF2B5EF4-FFF2-40B4-BE49-F238E27FC236}">
                <a16:creationId xmlns:a16="http://schemas.microsoft.com/office/drawing/2014/main" id="{A36147DD-15B5-4D83-9D34-E5521FD1545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1295400"/>
            <a:ext cx="4242825" cy="2764542"/>
          </a:xfrm>
        </p:spPr>
      </p:pic>
      <p:pic>
        <p:nvPicPr>
          <p:cNvPr id="7" name="Picture 6">
            <a:extLst>
              <a:ext uri="{FF2B5EF4-FFF2-40B4-BE49-F238E27FC236}">
                <a16:creationId xmlns:a16="http://schemas.microsoft.com/office/drawing/2014/main" id="{44563D24-23C0-4EF5-9847-161E061423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8775" y="1307841"/>
            <a:ext cx="4242825" cy="2782830"/>
          </a:xfrm>
          <a:prstGeom prst="rect">
            <a:avLst/>
          </a:prstGeom>
        </p:spPr>
      </p:pic>
      <p:pic>
        <p:nvPicPr>
          <p:cNvPr id="10" name="Picture 9">
            <a:extLst>
              <a:ext uri="{FF2B5EF4-FFF2-40B4-BE49-F238E27FC236}">
                <a16:creationId xmlns:a16="http://schemas.microsoft.com/office/drawing/2014/main" id="{955FE317-A34D-41E7-821B-CAD526E010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3812" y="3461657"/>
            <a:ext cx="4242825" cy="2782830"/>
          </a:xfrm>
          <a:prstGeom prst="rect">
            <a:avLst/>
          </a:prstGeom>
        </p:spPr>
      </p:pic>
    </p:spTree>
    <p:extLst>
      <p:ext uri="{BB962C8B-B14F-4D97-AF65-F5344CB8AC3E}">
        <p14:creationId xmlns:p14="http://schemas.microsoft.com/office/powerpoint/2010/main" val="1067012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5AAD-5B4C-4E1C-977F-A38F6872BBEF}"/>
              </a:ext>
            </a:extLst>
          </p:cNvPr>
          <p:cNvSpPr>
            <a:spLocks noGrp="1"/>
          </p:cNvSpPr>
          <p:nvPr>
            <p:ph type="title"/>
          </p:nvPr>
        </p:nvSpPr>
        <p:spPr>
          <a:xfrm>
            <a:off x="304800" y="274638"/>
            <a:ext cx="8458200" cy="563562"/>
          </a:xfrm>
        </p:spPr>
        <p:txBody>
          <a:bodyPr>
            <a:normAutofit fontScale="90000"/>
          </a:bodyPr>
          <a:lstStyle/>
          <a:p>
            <a:r>
              <a:rPr lang="en-US" dirty="0"/>
              <a:t>Additional Priorities</a:t>
            </a:r>
          </a:p>
        </p:txBody>
      </p:sp>
      <p:pic>
        <p:nvPicPr>
          <p:cNvPr id="5" name="Content Placeholder 4">
            <a:extLst>
              <a:ext uri="{FF2B5EF4-FFF2-40B4-BE49-F238E27FC236}">
                <a16:creationId xmlns:a16="http://schemas.microsoft.com/office/drawing/2014/main" id="{5BC77C21-BB4C-4C7B-9CB8-F1648EF3563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034192"/>
            <a:ext cx="3581401" cy="2427466"/>
          </a:xfrm>
        </p:spPr>
      </p:pic>
      <p:pic>
        <p:nvPicPr>
          <p:cNvPr id="7" name="Picture 6">
            <a:extLst>
              <a:ext uri="{FF2B5EF4-FFF2-40B4-BE49-F238E27FC236}">
                <a16:creationId xmlns:a16="http://schemas.microsoft.com/office/drawing/2014/main" id="{175A4393-3708-4A27-901C-D116C9DA3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033454"/>
            <a:ext cx="3581400" cy="2440395"/>
          </a:xfrm>
          <a:prstGeom prst="rect">
            <a:avLst/>
          </a:prstGeom>
        </p:spPr>
      </p:pic>
      <p:pic>
        <p:nvPicPr>
          <p:cNvPr id="9" name="Picture 8">
            <a:extLst>
              <a:ext uri="{FF2B5EF4-FFF2-40B4-BE49-F238E27FC236}">
                <a16:creationId xmlns:a16="http://schemas.microsoft.com/office/drawing/2014/main" id="{C63F2EBB-4E9C-44AF-9C5C-368BE2DCF7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0990" y="3518324"/>
            <a:ext cx="3660620" cy="2460255"/>
          </a:xfrm>
          <a:prstGeom prst="rect">
            <a:avLst/>
          </a:prstGeom>
        </p:spPr>
      </p:pic>
      <p:pic>
        <p:nvPicPr>
          <p:cNvPr id="11" name="Picture 10">
            <a:extLst>
              <a:ext uri="{FF2B5EF4-FFF2-40B4-BE49-F238E27FC236}">
                <a16:creationId xmlns:a16="http://schemas.microsoft.com/office/drawing/2014/main" id="{24392D4F-0D0C-46F2-A247-C9D88E596C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 y="3518324"/>
            <a:ext cx="3578353" cy="2440521"/>
          </a:xfrm>
          <a:prstGeom prst="rect">
            <a:avLst/>
          </a:prstGeom>
        </p:spPr>
      </p:pic>
    </p:spTree>
    <p:extLst>
      <p:ext uri="{BB962C8B-B14F-4D97-AF65-F5344CB8AC3E}">
        <p14:creationId xmlns:p14="http://schemas.microsoft.com/office/powerpoint/2010/main" val="1476191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642B-920A-4C63-A162-589C8F40D2B1}"/>
              </a:ext>
            </a:extLst>
          </p:cNvPr>
          <p:cNvSpPr>
            <a:spLocks noGrp="1"/>
          </p:cNvSpPr>
          <p:nvPr>
            <p:ph type="title"/>
          </p:nvPr>
        </p:nvSpPr>
        <p:spPr/>
        <p:txBody>
          <a:bodyPr>
            <a:normAutofit fontScale="90000"/>
          </a:bodyPr>
          <a:lstStyle/>
          <a:p>
            <a:r>
              <a:rPr lang="en-US" u="sng" dirty="0"/>
              <a:t>How will SJBPH address health issues?</a:t>
            </a:r>
          </a:p>
        </p:txBody>
      </p:sp>
      <p:sp>
        <p:nvSpPr>
          <p:cNvPr id="3" name="Content Placeholder 2">
            <a:extLst>
              <a:ext uri="{FF2B5EF4-FFF2-40B4-BE49-F238E27FC236}">
                <a16:creationId xmlns:a16="http://schemas.microsoft.com/office/drawing/2014/main" id="{A2EBA1B8-387E-4977-A87B-3D5F3CE5742D}"/>
              </a:ext>
            </a:extLst>
          </p:cNvPr>
          <p:cNvSpPr>
            <a:spLocks noGrp="1"/>
          </p:cNvSpPr>
          <p:nvPr>
            <p:ph idx="1"/>
          </p:nvPr>
        </p:nvSpPr>
        <p:spPr/>
        <p:txBody>
          <a:bodyPr/>
          <a:lstStyle/>
          <a:p>
            <a:r>
              <a:rPr lang="en-US" dirty="0"/>
              <a:t>Strategic Plan:</a:t>
            </a:r>
          </a:p>
          <a:p>
            <a:pPr lvl="1"/>
            <a:r>
              <a:rPr lang="en-US" dirty="0"/>
              <a:t>Goals, Objectives, Strategies, Activities</a:t>
            </a:r>
          </a:p>
          <a:p>
            <a:endParaRPr lang="en-US" dirty="0"/>
          </a:p>
          <a:p>
            <a:r>
              <a:rPr lang="en-US" dirty="0"/>
              <a:t>Programs and resources</a:t>
            </a:r>
          </a:p>
          <a:p>
            <a:pPr lvl="1"/>
            <a:r>
              <a:rPr lang="en-US" dirty="0"/>
              <a:t>Measure progress of existing efforts</a:t>
            </a:r>
          </a:p>
          <a:p>
            <a:pPr lvl="1"/>
            <a:r>
              <a:rPr lang="en-US" dirty="0"/>
              <a:t>Develop innovative approaches to health issues</a:t>
            </a:r>
          </a:p>
          <a:p>
            <a:pPr lvl="1"/>
            <a:endParaRPr lang="en-US" dirty="0"/>
          </a:p>
          <a:p>
            <a:pPr marL="457200" lvl="1"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590800"/>
            <a:ext cx="1447800" cy="1447800"/>
          </a:xfrm>
          <a:prstGeom prst="rect">
            <a:avLst/>
          </a:prstGeom>
        </p:spPr>
      </p:pic>
    </p:spTree>
    <p:extLst>
      <p:ext uri="{BB962C8B-B14F-4D97-AF65-F5344CB8AC3E}">
        <p14:creationId xmlns:p14="http://schemas.microsoft.com/office/powerpoint/2010/main" val="1377384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980DA0-2A5F-4398-9A83-0A8FAD94D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762000"/>
            <a:ext cx="8763000" cy="4411810"/>
          </a:xfrm>
          <a:prstGeom prst="rect">
            <a:avLst/>
          </a:prstGeom>
        </p:spPr>
      </p:pic>
    </p:spTree>
    <p:extLst>
      <p:ext uri="{BB962C8B-B14F-4D97-AF65-F5344CB8AC3E}">
        <p14:creationId xmlns:p14="http://schemas.microsoft.com/office/powerpoint/2010/main" val="1592622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45D15-59A2-426B-83C5-8B26F76F3CED}"/>
              </a:ext>
            </a:extLst>
          </p:cNvPr>
          <p:cNvSpPr>
            <a:spLocks noGrp="1"/>
          </p:cNvSpPr>
          <p:nvPr>
            <p:ph type="title"/>
          </p:nvPr>
        </p:nvSpPr>
        <p:spPr/>
        <p:txBody>
          <a:bodyPr>
            <a:normAutofit fontScale="90000"/>
          </a:bodyPr>
          <a:lstStyle/>
          <a:p>
            <a:r>
              <a:rPr lang="en-US" dirty="0"/>
              <a:t>Goal 1 Application:</a:t>
            </a:r>
            <a:br>
              <a:rPr lang="en-US" dirty="0"/>
            </a:br>
            <a:r>
              <a:rPr lang="en-US" dirty="0"/>
              <a:t>Communicable Disease</a:t>
            </a:r>
          </a:p>
        </p:txBody>
      </p:sp>
      <p:sp>
        <p:nvSpPr>
          <p:cNvPr id="3" name="Content Placeholder 2">
            <a:extLst>
              <a:ext uri="{FF2B5EF4-FFF2-40B4-BE49-F238E27FC236}">
                <a16:creationId xmlns:a16="http://schemas.microsoft.com/office/drawing/2014/main" id="{843D2306-8C3A-48E7-AF16-C7425CBFF003}"/>
              </a:ext>
            </a:extLst>
          </p:cNvPr>
          <p:cNvSpPr>
            <a:spLocks noGrp="1"/>
          </p:cNvSpPr>
          <p:nvPr>
            <p:ph idx="1"/>
          </p:nvPr>
        </p:nvSpPr>
        <p:spPr>
          <a:xfrm>
            <a:off x="304800" y="1600201"/>
            <a:ext cx="4343400" cy="4114800"/>
          </a:xfrm>
        </p:spPr>
        <p:txBody>
          <a:bodyPr/>
          <a:lstStyle/>
          <a:p>
            <a:endParaRPr lang="en-US" dirty="0"/>
          </a:p>
          <a:p>
            <a:r>
              <a:rPr lang="en-US" dirty="0"/>
              <a:t>Disease education</a:t>
            </a:r>
          </a:p>
          <a:p>
            <a:pPr marL="0" indent="0">
              <a:buNone/>
            </a:pPr>
            <a:endParaRPr lang="en-US" dirty="0"/>
          </a:p>
          <a:p>
            <a:r>
              <a:rPr lang="en-US" dirty="0"/>
              <a:t>Prevention concepts</a:t>
            </a:r>
          </a:p>
          <a:p>
            <a:pPr marL="0" indent="0">
              <a:buNone/>
            </a:pPr>
            <a:endParaRPr lang="en-US" dirty="0"/>
          </a:p>
          <a:p>
            <a:r>
              <a:rPr lang="en-US" dirty="0"/>
              <a:t>Low-cost vaccines</a:t>
            </a:r>
          </a:p>
        </p:txBody>
      </p:sp>
      <p:pic>
        <p:nvPicPr>
          <p:cNvPr id="6" name="Picture 5">
            <a:extLst>
              <a:ext uri="{FF2B5EF4-FFF2-40B4-BE49-F238E27FC236}">
                <a16:creationId xmlns:a16="http://schemas.microsoft.com/office/drawing/2014/main" id="{12731D35-12FE-484F-A5E6-67469F4347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133600"/>
            <a:ext cx="2819400" cy="2819400"/>
          </a:xfrm>
          <a:prstGeom prst="rect">
            <a:avLst/>
          </a:prstGeom>
        </p:spPr>
      </p:pic>
    </p:spTree>
    <p:extLst>
      <p:ext uri="{BB962C8B-B14F-4D97-AF65-F5344CB8AC3E}">
        <p14:creationId xmlns:p14="http://schemas.microsoft.com/office/powerpoint/2010/main" val="324203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C5E7-28D0-4913-A779-EDA7ACB5D871}"/>
              </a:ext>
            </a:extLst>
          </p:cNvPr>
          <p:cNvSpPr>
            <a:spLocks noGrp="1"/>
          </p:cNvSpPr>
          <p:nvPr>
            <p:ph type="title"/>
          </p:nvPr>
        </p:nvSpPr>
        <p:spPr/>
        <p:txBody>
          <a:bodyPr>
            <a:normAutofit fontScale="90000"/>
          </a:bodyPr>
          <a:lstStyle/>
          <a:p>
            <a:r>
              <a:rPr lang="en-US" dirty="0"/>
              <a:t>Goal 1 Application:</a:t>
            </a:r>
            <a:br>
              <a:rPr lang="en-US" dirty="0"/>
            </a:br>
            <a:r>
              <a:rPr lang="en-US" dirty="0"/>
              <a:t>Health Behaviors</a:t>
            </a:r>
          </a:p>
        </p:txBody>
      </p:sp>
      <p:sp>
        <p:nvSpPr>
          <p:cNvPr id="3" name="Content Placeholder 2">
            <a:extLst>
              <a:ext uri="{FF2B5EF4-FFF2-40B4-BE49-F238E27FC236}">
                <a16:creationId xmlns:a16="http://schemas.microsoft.com/office/drawing/2014/main" id="{DC32B850-D6B8-486F-86C1-9193289AA632}"/>
              </a:ext>
            </a:extLst>
          </p:cNvPr>
          <p:cNvSpPr>
            <a:spLocks noGrp="1"/>
          </p:cNvSpPr>
          <p:nvPr>
            <p:ph idx="1"/>
          </p:nvPr>
        </p:nvSpPr>
        <p:spPr>
          <a:xfrm>
            <a:off x="304800" y="1600201"/>
            <a:ext cx="5486400" cy="4114800"/>
          </a:xfrm>
        </p:spPr>
        <p:txBody>
          <a:bodyPr/>
          <a:lstStyle/>
          <a:p>
            <a:endParaRPr lang="en-US" dirty="0"/>
          </a:p>
          <a:p>
            <a:r>
              <a:rPr lang="en-US" dirty="0"/>
              <a:t>Evidence-informed education</a:t>
            </a:r>
          </a:p>
          <a:p>
            <a:endParaRPr lang="en-US" dirty="0"/>
          </a:p>
          <a:p>
            <a:r>
              <a:rPr lang="en-US" dirty="0"/>
              <a:t>Explanation of data</a:t>
            </a:r>
          </a:p>
          <a:p>
            <a:endParaRPr lang="en-US" dirty="0"/>
          </a:p>
          <a:p>
            <a:r>
              <a:rPr lang="en-US" dirty="0"/>
              <a:t>Teaching practical skills</a:t>
            </a:r>
          </a:p>
        </p:txBody>
      </p:sp>
      <p:pic>
        <p:nvPicPr>
          <p:cNvPr id="6" name="Picture 5">
            <a:extLst>
              <a:ext uri="{FF2B5EF4-FFF2-40B4-BE49-F238E27FC236}">
                <a16:creationId xmlns:a16="http://schemas.microsoft.com/office/drawing/2014/main" id="{5D2164E2-9208-4131-8EB2-8B6590284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819400"/>
            <a:ext cx="1943099" cy="1943099"/>
          </a:xfrm>
          <a:prstGeom prst="rect">
            <a:avLst/>
          </a:prstGeom>
        </p:spPr>
      </p:pic>
    </p:spTree>
    <p:extLst>
      <p:ext uri="{BB962C8B-B14F-4D97-AF65-F5344CB8AC3E}">
        <p14:creationId xmlns:p14="http://schemas.microsoft.com/office/powerpoint/2010/main" val="1183242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8F64-6277-41AF-9A2E-120D7124E101}"/>
              </a:ext>
            </a:extLst>
          </p:cNvPr>
          <p:cNvSpPr>
            <a:spLocks noGrp="1"/>
          </p:cNvSpPr>
          <p:nvPr>
            <p:ph type="title"/>
          </p:nvPr>
        </p:nvSpPr>
        <p:spPr/>
        <p:txBody>
          <a:bodyPr>
            <a:normAutofit fontScale="90000"/>
          </a:bodyPr>
          <a:lstStyle/>
          <a:p>
            <a:r>
              <a:rPr lang="en-US" dirty="0"/>
              <a:t>Goal 1 Application: </a:t>
            </a:r>
            <a:br>
              <a:rPr lang="en-US" dirty="0"/>
            </a:br>
            <a:r>
              <a:rPr lang="en-US" dirty="0"/>
              <a:t>Clinical Care Linkage</a:t>
            </a:r>
          </a:p>
        </p:txBody>
      </p:sp>
      <p:sp>
        <p:nvSpPr>
          <p:cNvPr id="3" name="Content Placeholder 2">
            <a:extLst>
              <a:ext uri="{FF2B5EF4-FFF2-40B4-BE49-F238E27FC236}">
                <a16:creationId xmlns:a16="http://schemas.microsoft.com/office/drawing/2014/main" id="{EB2761E3-DA70-4CB6-AFDD-EA9FDE318210}"/>
              </a:ext>
            </a:extLst>
          </p:cNvPr>
          <p:cNvSpPr>
            <a:spLocks noGrp="1"/>
          </p:cNvSpPr>
          <p:nvPr>
            <p:ph idx="1"/>
          </p:nvPr>
        </p:nvSpPr>
        <p:spPr>
          <a:xfrm>
            <a:off x="304800" y="2057399"/>
            <a:ext cx="7162800" cy="3657601"/>
          </a:xfrm>
        </p:spPr>
        <p:txBody>
          <a:bodyPr/>
          <a:lstStyle/>
          <a:p>
            <a:r>
              <a:rPr lang="en-US" dirty="0"/>
              <a:t>Ask clients for more information</a:t>
            </a:r>
          </a:p>
          <a:p>
            <a:endParaRPr lang="en-US" dirty="0"/>
          </a:p>
          <a:p>
            <a:r>
              <a:rPr lang="en-US" dirty="0"/>
              <a:t>Discuss health care options</a:t>
            </a:r>
          </a:p>
          <a:p>
            <a:endParaRPr lang="en-US" dirty="0"/>
          </a:p>
          <a:p>
            <a:r>
              <a:rPr lang="en-US" dirty="0"/>
              <a:t>Make referral; connect client to care</a:t>
            </a:r>
          </a:p>
        </p:txBody>
      </p:sp>
      <p:pic>
        <p:nvPicPr>
          <p:cNvPr id="5" name="Picture 4">
            <a:extLst>
              <a:ext uri="{FF2B5EF4-FFF2-40B4-BE49-F238E27FC236}">
                <a16:creationId xmlns:a16="http://schemas.microsoft.com/office/drawing/2014/main" id="{4ABA89D1-DD20-40E9-8793-E018632B87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905000"/>
            <a:ext cx="2514600" cy="2514600"/>
          </a:xfrm>
          <a:prstGeom prst="rect">
            <a:avLst/>
          </a:prstGeom>
        </p:spPr>
      </p:pic>
    </p:spTree>
    <p:extLst>
      <p:ext uri="{BB962C8B-B14F-4D97-AF65-F5344CB8AC3E}">
        <p14:creationId xmlns:p14="http://schemas.microsoft.com/office/powerpoint/2010/main" val="333398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3BCAAE-E09B-45AD-BB74-AC7E8060E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53" y="838200"/>
            <a:ext cx="8490906" cy="4274822"/>
          </a:xfrm>
          <a:prstGeom prst="rect">
            <a:avLst/>
          </a:prstGeom>
        </p:spPr>
      </p:pic>
    </p:spTree>
    <p:extLst>
      <p:ext uri="{BB962C8B-B14F-4D97-AF65-F5344CB8AC3E}">
        <p14:creationId xmlns:p14="http://schemas.microsoft.com/office/powerpoint/2010/main" val="178027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spcBef>
                <a:spcPts val="1800"/>
              </a:spcBef>
            </a:pPr>
            <a:r>
              <a:rPr lang="en-US" sz="3300" u="sng" dirty="0"/>
              <a:t>Our Mission</a:t>
            </a:r>
            <a:r>
              <a:rPr lang="en-US" sz="3300" dirty="0"/>
              <a:t>: To protect human and environmental health and inspire well-being in our community.</a:t>
            </a:r>
          </a:p>
          <a:p>
            <a:pPr>
              <a:spcBef>
                <a:spcPts val="1800"/>
              </a:spcBef>
            </a:pPr>
            <a:r>
              <a:rPr lang="en-US" sz="3300" u="sng" dirty="0"/>
              <a:t>Our Vision</a:t>
            </a:r>
            <a:r>
              <a:rPr lang="en-US" sz="3300" dirty="0"/>
              <a:t>: We are leaders aiming to achieve healthy communities and health equity.</a:t>
            </a:r>
          </a:p>
          <a:p>
            <a:pPr marL="0" indent="0" algn="ctr">
              <a:spcBef>
                <a:spcPts val="1800"/>
              </a:spcBef>
              <a:buNone/>
            </a:pPr>
            <a:r>
              <a:rPr lang="en-US" sz="3800" b="1" dirty="0"/>
              <a:t>SJBPH </a:t>
            </a:r>
            <a:r>
              <a:rPr lang="en-US" sz="3300" b="1" dirty="0"/>
              <a:t>believes in the fundamental right of each individual to attain his or her fullest potential of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41572"/>
            <a:ext cx="1905000" cy="1905000"/>
          </a:xfrm>
          <a:prstGeom prst="rect">
            <a:avLst/>
          </a:prstGeom>
        </p:spPr>
      </p:pic>
      <p:sp>
        <p:nvSpPr>
          <p:cNvPr id="6" name="Title 1"/>
          <p:cNvSpPr>
            <a:spLocks noGrp="1"/>
          </p:cNvSpPr>
          <p:nvPr>
            <p:ph type="title"/>
          </p:nvPr>
        </p:nvSpPr>
        <p:spPr>
          <a:xfrm>
            <a:off x="3048000" y="239428"/>
            <a:ext cx="6019800" cy="1143000"/>
          </a:xfrm>
        </p:spPr>
        <p:txBody>
          <a:bodyPr>
            <a:normAutofit/>
          </a:bodyPr>
          <a:lstStyle/>
          <a:p>
            <a:pPr algn="l"/>
            <a:r>
              <a:rPr lang="en-US" b="1" dirty="0"/>
              <a:t>Mission and Vision</a:t>
            </a:r>
          </a:p>
        </p:txBody>
      </p:sp>
    </p:spTree>
    <p:extLst>
      <p:ext uri="{BB962C8B-B14F-4D97-AF65-F5344CB8AC3E}">
        <p14:creationId xmlns:p14="http://schemas.microsoft.com/office/powerpoint/2010/main" val="1784797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C2D2-7EB5-4526-9638-9AC910F6729A}"/>
              </a:ext>
            </a:extLst>
          </p:cNvPr>
          <p:cNvSpPr>
            <a:spLocks noGrp="1"/>
          </p:cNvSpPr>
          <p:nvPr>
            <p:ph type="title"/>
          </p:nvPr>
        </p:nvSpPr>
        <p:spPr/>
        <p:txBody>
          <a:bodyPr>
            <a:normAutofit fontScale="90000"/>
          </a:bodyPr>
          <a:lstStyle/>
          <a:p>
            <a:r>
              <a:rPr lang="en-US" dirty="0"/>
              <a:t>Goal 2 Application:</a:t>
            </a:r>
            <a:br>
              <a:rPr lang="en-US" dirty="0"/>
            </a:br>
            <a:r>
              <a:rPr lang="en-US" dirty="0"/>
              <a:t>Environmental Health</a:t>
            </a:r>
          </a:p>
        </p:txBody>
      </p:sp>
      <p:sp>
        <p:nvSpPr>
          <p:cNvPr id="3" name="Content Placeholder 2">
            <a:extLst>
              <a:ext uri="{FF2B5EF4-FFF2-40B4-BE49-F238E27FC236}">
                <a16:creationId xmlns:a16="http://schemas.microsoft.com/office/drawing/2014/main" id="{9E32AFD5-A5F8-4EDA-ABC9-38E7E742ADB1}"/>
              </a:ext>
            </a:extLst>
          </p:cNvPr>
          <p:cNvSpPr>
            <a:spLocks noGrp="1"/>
          </p:cNvSpPr>
          <p:nvPr>
            <p:ph idx="1"/>
          </p:nvPr>
        </p:nvSpPr>
        <p:spPr>
          <a:xfrm>
            <a:off x="152400" y="1943098"/>
            <a:ext cx="5867400" cy="3467102"/>
          </a:xfrm>
        </p:spPr>
        <p:txBody>
          <a:bodyPr>
            <a:normAutofit fontScale="92500" lnSpcReduction="20000"/>
          </a:bodyPr>
          <a:lstStyle/>
          <a:p>
            <a:r>
              <a:rPr lang="en-US" dirty="0"/>
              <a:t>Funding Opportunities</a:t>
            </a:r>
          </a:p>
          <a:p>
            <a:endParaRPr lang="en-US" dirty="0"/>
          </a:p>
          <a:p>
            <a:r>
              <a:rPr lang="en-US" dirty="0"/>
              <a:t>Certification and Cross-Training</a:t>
            </a:r>
          </a:p>
          <a:p>
            <a:endParaRPr lang="en-US" dirty="0"/>
          </a:p>
          <a:p>
            <a:r>
              <a:rPr lang="en-US" dirty="0"/>
              <a:t>Fiscal Responsibility</a:t>
            </a:r>
          </a:p>
          <a:p>
            <a:endParaRPr lang="en-US" dirty="0"/>
          </a:p>
          <a:p>
            <a:r>
              <a:rPr lang="en-US" dirty="0"/>
              <a:t>Legal Authority</a:t>
            </a:r>
          </a:p>
        </p:txBody>
      </p:sp>
      <p:pic>
        <p:nvPicPr>
          <p:cNvPr id="6" name="Picture 5">
            <a:extLst>
              <a:ext uri="{FF2B5EF4-FFF2-40B4-BE49-F238E27FC236}">
                <a16:creationId xmlns:a16="http://schemas.microsoft.com/office/drawing/2014/main" id="{44FF531B-6BDB-43F6-AC42-E31A638707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590800"/>
            <a:ext cx="2667000" cy="2667000"/>
          </a:xfrm>
          <a:prstGeom prst="rect">
            <a:avLst/>
          </a:prstGeom>
        </p:spPr>
      </p:pic>
    </p:spTree>
    <p:extLst>
      <p:ext uri="{BB962C8B-B14F-4D97-AF65-F5344CB8AC3E}">
        <p14:creationId xmlns:p14="http://schemas.microsoft.com/office/powerpoint/2010/main" val="1621452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4E50-F8A1-4289-A252-420F5E54E6CD}"/>
              </a:ext>
            </a:extLst>
          </p:cNvPr>
          <p:cNvSpPr>
            <a:spLocks noGrp="1"/>
          </p:cNvSpPr>
          <p:nvPr>
            <p:ph type="title"/>
          </p:nvPr>
        </p:nvSpPr>
        <p:spPr/>
        <p:txBody>
          <a:bodyPr>
            <a:normAutofit fontScale="90000"/>
          </a:bodyPr>
          <a:lstStyle/>
          <a:p>
            <a:r>
              <a:rPr lang="en-US" dirty="0"/>
              <a:t>Goal 2 Application:</a:t>
            </a:r>
            <a:br>
              <a:rPr lang="en-US" dirty="0"/>
            </a:br>
            <a:r>
              <a:rPr lang="en-US" dirty="0"/>
              <a:t>Social Determinants of Health</a:t>
            </a:r>
          </a:p>
        </p:txBody>
      </p:sp>
      <p:sp>
        <p:nvSpPr>
          <p:cNvPr id="3" name="Content Placeholder 2">
            <a:extLst>
              <a:ext uri="{FF2B5EF4-FFF2-40B4-BE49-F238E27FC236}">
                <a16:creationId xmlns:a16="http://schemas.microsoft.com/office/drawing/2014/main" id="{F33089F5-9ADD-4FE0-AD86-62F157116C3E}"/>
              </a:ext>
            </a:extLst>
          </p:cNvPr>
          <p:cNvSpPr>
            <a:spLocks noGrp="1"/>
          </p:cNvSpPr>
          <p:nvPr>
            <p:ph idx="1"/>
          </p:nvPr>
        </p:nvSpPr>
        <p:spPr>
          <a:xfrm>
            <a:off x="304800" y="1600201"/>
            <a:ext cx="7848600" cy="4114800"/>
          </a:xfrm>
        </p:spPr>
        <p:txBody>
          <a:bodyPr/>
          <a:lstStyle/>
          <a:p>
            <a:r>
              <a:rPr lang="en-US" dirty="0"/>
              <a:t>Gathering and analyzing data</a:t>
            </a:r>
          </a:p>
          <a:p>
            <a:pPr marL="0" indent="0">
              <a:buNone/>
            </a:pPr>
            <a:endParaRPr lang="en-US" dirty="0"/>
          </a:p>
          <a:p>
            <a:r>
              <a:rPr lang="en-US" dirty="0"/>
              <a:t>Seeking collaboration</a:t>
            </a:r>
          </a:p>
          <a:p>
            <a:pPr marL="0" indent="0">
              <a:buNone/>
            </a:pPr>
            <a:endParaRPr lang="en-US" dirty="0"/>
          </a:p>
          <a:p>
            <a:r>
              <a:rPr lang="en-US" dirty="0"/>
              <a:t>More effective communication</a:t>
            </a:r>
          </a:p>
          <a:p>
            <a:pPr marL="0" indent="0">
              <a:buNone/>
            </a:pPr>
            <a:endParaRPr lang="en-US" dirty="0"/>
          </a:p>
          <a:p>
            <a:r>
              <a:rPr lang="en-US" dirty="0"/>
              <a:t>Understand and share community resources</a:t>
            </a:r>
          </a:p>
        </p:txBody>
      </p:sp>
      <p:pic>
        <p:nvPicPr>
          <p:cNvPr id="6" name="Picture 5">
            <a:extLst>
              <a:ext uri="{FF2B5EF4-FFF2-40B4-BE49-F238E27FC236}">
                <a16:creationId xmlns:a16="http://schemas.microsoft.com/office/drawing/2014/main" id="{44925C3E-2D67-4774-A2A1-05BA2029C7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742" y="1600201"/>
            <a:ext cx="3078162" cy="3078162"/>
          </a:xfrm>
          <a:prstGeom prst="rect">
            <a:avLst/>
          </a:prstGeom>
        </p:spPr>
      </p:pic>
    </p:spTree>
    <p:extLst>
      <p:ext uri="{BB962C8B-B14F-4D97-AF65-F5344CB8AC3E}">
        <p14:creationId xmlns:p14="http://schemas.microsoft.com/office/powerpoint/2010/main" val="1541305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EF5E46-6379-455E-A2ED-E594166F7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14400"/>
            <a:ext cx="8839200" cy="4450174"/>
          </a:xfrm>
          <a:prstGeom prst="rect">
            <a:avLst/>
          </a:prstGeom>
        </p:spPr>
      </p:pic>
    </p:spTree>
    <p:extLst>
      <p:ext uri="{BB962C8B-B14F-4D97-AF65-F5344CB8AC3E}">
        <p14:creationId xmlns:p14="http://schemas.microsoft.com/office/powerpoint/2010/main" val="2280300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7BF6-EB9A-4C2A-B51B-AC13585EF943}"/>
              </a:ext>
            </a:extLst>
          </p:cNvPr>
          <p:cNvSpPr>
            <a:spLocks noGrp="1"/>
          </p:cNvSpPr>
          <p:nvPr>
            <p:ph type="title"/>
          </p:nvPr>
        </p:nvSpPr>
        <p:spPr/>
        <p:txBody>
          <a:bodyPr>
            <a:normAutofit fontScale="90000"/>
          </a:bodyPr>
          <a:lstStyle/>
          <a:p>
            <a:r>
              <a:rPr lang="en-US" dirty="0"/>
              <a:t>Goal 3 Application:</a:t>
            </a:r>
            <a:br>
              <a:rPr lang="en-US" dirty="0"/>
            </a:br>
            <a:r>
              <a:rPr lang="en-US" dirty="0"/>
              <a:t>Emergency Preparedness</a:t>
            </a:r>
          </a:p>
        </p:txBody>
      </p:sp>
      <p:sp>
        <p:nvSpPr>
          <p:cNvPr id="3" name="Content Placeholder 2">
            <a:extLst>
              <a:ext uri="{FF2B5EF4-FFF2-40B4-BE49-F238E27FC236}">
                <a16:creationId xmlns:a16="http://schemas.microsoft.com/office/drawing/2014/main" id="{A018BACB-6662-4648-BF97-66EA7415ACBE}"/>
              </a:ext>
            </a:extLst>
          </p:cNvPr>
          <p:cNvSpPr>
            <a:spLocks noGrp="1"/>
          </p:cNvSpPr>
          <p:nvPr>
            <p:ph idx="1"/>
          </p:nvPr>
        </p:nvSpPr>
        <p:spPr>
          <a:xfrm>
            <a:off x="304800" y="1600201"/>
            <a:ext cx="3810000" cy="4114800"/>
          </a:xfrm>
        </p:spPr>
        <p:txBody>
          <a:bodyPr/>
          <a:lstStyle/>
          <a:p>
            <a:r>
              <a:rPr lang="en-US" dirty="0"/>
              <a:t>Observe</a:t>
            </a:r>
          </a:p>
          <a:p>
            <a:endParaRPr lang="en-US" dirty="0"/>
          </a:p>
          <a:p>
            <a:r>
              <a:rPr lang="en-US" dirty="0"/>
              <a:t>Quantify the issue</a:t>
            </a:r>
          </a:p>
          <a:p>
            <a:endParaRPr lang="en-US" dirty="0"/>
          </a:p>
          <a:p>
            <a:r>
              <a:rPr lang="en-US" dirty="0"/>
              <a:t>Design a solution</a:t>
            </a:r>
          </a:p>
          <a:p>
            <a:endParaRPr lang="en-US" dirty="0"/>
          </a:p>
          <a:p>
            <a:r>
              <a:rPr lang="en-US" dirty="0"/>
              <a:t>Share knowledge</a:t>
            </a:r>
          </a:p>
        </p:txBody>
      </p:sp>
      <p:pic>
        <p:nvPicPr>
          <p:cNvPr id="6" name="Picture 5">
            <a:extLst>
              <a:ext uri="{FF2B5EF4-FFF2-40B4-BE49-F238E27FC236}">
                <a16:creationId xmlns:a16="http://schemas.microsoft.com/office/drawing/2014/main" id="{8B4228E1-0061-423F-8EE9-71EBB40D1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362199"/>
            <a:ext cx="1981199" cy="1981199"/>
          </a:xfrm>
          <a:prstGeom prst="rect">
            <a:avLst/>
          </a:prstGeom>
        </p:spPr>
      </p:pic>
    </p:spTree>
    <p:extLst>
      <p:ext uri="{BB962C8B-B14F-4D97-AF65-F5344CB8AC3E}">
        <p14:creationId xmlns:p14="http://schemas.microsoft.com/office/powerpoint/2010/main" val="3871955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894A-7FB1-4CB1-B428-5B1E5BD5DEEA}"/>
              </a:ext>
            </a:extLst>
          </p:cNvPr>
          <p:cNvSpPr>
            <a:spLocks noGrp="1"/>
          </p:cNvSpPr>
          <p:nvPr>
            <p:ph type="title"/>
          </p:nvPr>
        </p:nvSpPr>
        <p:spPr/>
        <p:txBody>
          <a:bodyPr>
            <a:normAutofit fontScale="90000"/>
          </a:bodyPr>
          <a:lstStyle/>
          <a:p>
            <a:r>
              <a:rPr lang="en-US" dirty="0"/>
              <a:t>Goal 3 Application:</a:t>
            </a:r>
            <a:br>
              <a:rPr lang="en-US" dirty="0"/>
            </a:br>
            <a:r>
              <a:rPr lang="en-US" dirty="0"/>
              <a:t>Behavioral Health</a:t>
            </a:r>
          </a:p>
        </p:txBody>
      </p:sp>
      <p:sp>
        <p:nvSpPr>
          <p:cNvPr id="3" name="Content Placeholder 2">
            <a:extLst>
              <a:ext uri="{FF2B5EF4-FFF2-40B4-BE49-F238E27FC236}">
                <a16:creationId xmlns:a16="http://schemas.microsoft.com/office/drawing/2014/main" id="{F12B6C89-30BF-4F55-B39A-ABD9636E878E}"/>
              </a:ext>
            </a:extLst>
          </p:cNvPr>
          <p:cNvSpPr>
            <a:spLocks noGrp="1"/>
          </p:cNvSpPr>
          <p:nvPr>
            <p:ph idx="1"/>
          </p:nvPr>
        </p:nvSpPr>
        <p:spPr>
          <a:xfrm>
            <a:off x="304800" y="1600201"/>
            <a:ext cx="7391400" cy="4114800"/>
          </a:xfrm>
        </p:spPr>
        <p:txBody>
          <a:bodyPr/>
          <a:lstStyle/>
          <a:p>
            <a:r>
              <a:rPr lang="en-US" dirty="0"/>
              <a:t>Listen to community members</a:t>
            </a:r>
          </a:p>
          <a:p>
            <a:endParaRPr lang="en-US" dirty="0"/>
          </a:p>
          <a:p>
            <a:r>
              <a:rPr lang="en-US" dirty="0"/>
              <a:t>Research their feedback</a:t>
            </a:r>
          </a:p>
          <a:p>
            <a:endParaRPr lang="en-US" dirty="0"/>
          </a:p>
          <a:p>
            <a:r>
              <a:rPr lang="en-US" dirty="0"/>
              <a:t>Apply for programs to address issue</a:t>
            </a:r>
          </a:p>
          <a:p>
            <a:endParaRPr lang="en-US" dirty="0"/>
          </a:p>
          <a:p>
            <a:r>
              <a:rPr lang="en-US" dirty="0"/>
              <a:t>Partner with stakeholders on prevention</a:t>
            </a:r>
          </a:p>
        </p:txBody>
      </p:sp>
      <p:pic>
        <p:nvPicPr>
          <p:cNvPr id="6" name="Picture 5">
            <a:extLst>
              <a:ext uri="{FF2B5EF4-FFF2-40B4-BE49-F238E27FC236}">
                <a16:creationId xmlns:a16="http://schemas.microsoft.com/office/drawing/2014/main" id="{D979DAD1-5704-4377-9268-9E5E75907E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7586" y="1295400"/>
            <a:ext cx="2590800" cy="2590800"/>
          </a:xfrm>
          <a:prstGeom prst="rect">
            <a:avLst/>
          </a:prstGeom>
        </p:spPr>
      </p:pic>
    </p:spTree>
    <p:extLst>
      <p:ext uri="{BB962C8B-B14F-4D97-AF65-F5344CB8AC3E}">
        <p14:creationId xmlns:p14="http://schemas.microsoft.com/office/powerpoint/2010/main" val="1628810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7CA11-D72C-4D66-833E-C558EBB64DDF}"/>
              </a:ext>
            </a:extLst>
          </p:cNvPr>
          <p:cNvSpPr>
            <a:spLocks noGrp="1"/>
          </p:cNvSpPr>
          <p:nvPr>
            <p:ph type="title"/>
          </p:nvPr>
        </p:nvSpPr>
        <p:spPr>
          <a:xfrm>
            <a:off x="304800" y="274638"/>
            <a:ext cx="8458200" cy="792162"/>
          </a:xfrm>
        </p:spPr>
        <p:txBody>
          <a:bodyPr>
            <a:normAutofit/>
          </a:bodyPr>
          <a:lstStyle/>
          <a:p>
            <a:r>
              <a:rPr lang="en-US" sz="3200" dirty="0"/>
              <a:t>2019 – 2023 Public Health Improvement Plan</a:t>
            </a:r>
          </a:p>
        </p:txBody>
      </p:sp>
      <p:pic>
        <p:nvPicPr>
          <p:cNvPr id="4" name="Content Placeholder 3">
            <a:extLst>
              <a:ext uri="{FF2B5EF4-FFF2-40B4-BE49-F238E27FC236}">
                <a16:creationId xmlns:a16="http://schemas.microsoft.com/office/drawing/2014/main" id="{62039F86-DC71-45BD-BF8A-4BC493A85733}"/>
              </a:ext>
            </a:extLst>
          </p:cNvPr>
          <p:cNvPicPr>
            <a:picLocks noGrp="1" noChangeAspect="1"/>
          </p:cNvPicPr>
          <p:nvPr>
            <p:ph idx="1"/>
          </p:nvPr>
        </p:nvPicPr>
        <p:blipFill>
          <a:blip r:embed="rId3"/>
          <a:stretch>
            <a:fillRect/>
          </a:stretch>
        </p:blipFill>
        <p:spPr>
          <a:xfrm>
            <a:off x="1828800" y="930081"/>
            <a:ext cx="5105400" cy="5117125"/>
          </a:xfrm>
          <a:prstGeom prst="rect">
            <a:avLst/>
          </a:prstGeom>
        </p:spPr>
      </p:pic>
    </p:spTree>
    <p:extLst>
      <p:ext uri="{BB962C8B-B14F-4D97-AF65-F5344CB8AC3E}">
        <p14:creationId xmlns:p14="http://schemas.microsoft.com/office/powerpoint/2010/main" val="3231578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88848-2E6E-48CA-8B0F-9AF8FFA728A8}"/>
              </a:ext>
            </a:extLst>
          </p:cNvPr>
          <p:cNvSpPr>
            <a:spLocks noGrp="1"/>
          </p:cNvSpPr>
          <p:nvPr>
            <p:ph type="title"/>
          </p:nvPr>
        </p:nvSpPr>
        <p:spPr/>
        <p:txBody>
          <a:bodyPr/>
          <a:lstStyle/>
          <a:p>
            <a:r>
              <a:rPr lang="en-US" dirty="0"/>
              <a:t>How will a PHIP impact </a:t>
            </a:r>
            <a:r>
              <a:rPr lang="en-US" i="1" dirty="0"/>
              <a:t>me</a:t>
            </a:r>
            <a:r>
              <a:rPr lang="en-US" dirty="0"/>
              <a:t>?</a:t>
            </a:r>
          </a:p>
        </p:txBody>
      </p:sp>
      <p:sp>
        <p:nvSpPr>
          <p:cNvPr id="3" name="Content Placeholder 2">
            <a:extLst>
              <a:ext uri="{FF2B5EF4-FFF2-40B4-BE49-F238E27FC236}">
                <a16:creationId xmlns:a16="http://schemas.microsoft.com/office/drawing/2014/main" id="{818E0E80-A58A-4D97-A0F3-3D9DBF76CD9A}"/>
              </a:ext>
            </a:extLst>
          </p:cNvPr>
          <p:cNvSpPr>
            <a:spLocks noGrp="1"/>
          </p:cNvSpPr>
          <p:nvPr>
            <p:ph idx="1"/>
          </p:nvPr>
        </p:nvSpPr>
        <p:spPr/>
        <p:txBody>
          <a:bodyPr/>
          <a:lstStyle/>
          <a:p>
            <a:r>
              <a:rPr lang="en-US" dirty="0"/>
              <a:t>Improved health indicator data</a:t>
            </a:r>
          </a:p>
          <a:p>
            <a:r>
              <a:rPr lang="en-US" dirty="0"/>
              <a:t>Responsive programming</a:t>
            </a:r>
          </a:p>
          <a:p>
            <a:r>
              <a:rPr lang="en-US" dirty="0"/>
              <a:t>Highly-trained public health workforce</a:t>
            </a:r>
          </a:p>
          <a:p>
            <a:r>
              <a:rPr lang="en-US" dirty="0"/>
              <a:t>Sustainable public and environmental health organization</a:t>
            </a:r>
          </a:p>
          <a:p>
            <a:r>
              <a:rPr lang="en-US" dirty="0"/>
              <a:t>Use of best practices and policies</a:t>
            </a:r>
          </a:p>
          <a:p>
            <a:r>
              <a:rPr lang="en-US" dirty="0"/>
              <a:t>Improved health outcomes</a:t>
            </a:r>
          </a:p>
        </p:txBody>
      </p:sp>
    </p:spTree>
    <p:extLst>
      <p:ext uri="{BB962C8B-B14F-4D97-AF65-F5344CB8AC3E}">
        <p14:creationId xmlns:p14="http://schemas.microsoft.com/office/powerpoint/2010/main" val="2383455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609F9-A051-4283-A3B0-AF16FE25B13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D867C45-0889-4FE7-834E-EFFE39C4C7A1}"/>
              </a:ext>
            </a:extLst>
          </p:cNvPr>
          <p:cNvSpPr>
            <a:spLocks noGrp="1"/>
          </p:cNvSpPr>
          <p:nvPr>
            <p:ph idx="1"/>
          </p:nvPr>
        </p:nvSpPr>
        <p:spPr/>
        <p:txBody>
          <a:bodyPr/>
          <a:lstStyle/>
          <a:p>
            <a:pPr marL="0" indent="0">
              <a:buNone/>
            </a:pPr>
            <a:r>
              <a:rPr lang="en-US" dirty="0"/>
              <a:t>Kristin D. Pulatie, </a:t>
            </a:r>
            <a:r>
              <a:rPr lang="en-US" sz="2400" dirty="0"/>
              <a:t>JD MPH</a:t>
            </a:r>
          </a:p>
          <a:p>
            <a:pPr marL="0" indent="0">
              <a:buNone/>
            </a:pPr>
            <a:r>
              <a:rPr lang="en-US" dirty="0"/>
              <a:t>Director of Assessment and Planning</a:t>
            </a:r>
          </a:p>
          <a:p>
            <a:pPr marL="0" indent="0">
              <a:buNone/>
            </a:pPr>
            <a:r>
              <a:rPr lang="en-US" dirty="0">
                <a:hlinkClick r:id="rId3"/>
              </a:rPr>
              <a:t>kpulatie@sjbpublichealth.org</a:t>
            </a:r>
            <a:endParaRPr lang="en-US" dirty="0"/>
          </a:p>
          <a:p>
            <a:pPr marL="0" indent="0">
              <a:buNone/>
            </a:pPr>
            <a:endParaRPr lang="en-US" dirty="0"/>
          </a:p>
          <a:p>
            <a:pPr marL="0" indent="0">
              <a:buNone/>
            </a:pPr>
            <a:r>
              <a:rPr lang="en-US" dirty="0"/>
              <a:t>Shannon Shropshire, </a:t>
            </a:r>
            <a:r>
              <a:rPr lang="en-US" sz="2400" dirty="0"/>
              <a:t>MPH</a:t>
            </a:r>
          </a:p>
          <a:p>
            <a:pPr marL="0" indent="0">
              <a:buNone/>
            </a:pPr>
            <a:r>
              <a:rPr lang="en-US" dirty="0"/>
              <a:t>Assessment and Planning Specialist</a:t>
            </a:r>
          </a:p>
          <a:p>
            <a:pPr marL="0" indent="0">
              <a:buNone/>
            </a:pPr>
            <a:r>
              <a:rPr lang="en-US" dirty="0">
                <a:hlinkClick r:id="rId4"/>
              </a:rPr>
              <a:t>sshropshire@sjbpublichealth.org</a:t>
            </a:r>
            <a:r>
              <a:rPr lang="en-US" dirty="0"/>
              <a:t> </a:t>
            </a:r>
          </a:p>
          <a:p>
            <a:pPr marL="0" indent="0">
              <a:buNone/>
            </a:pPr>
            <a:endParaRPr lang="en-US" dirty="0"/>
          </a:p>
        </p:txBody>
      </p:sp>
    </p:spTree>
    <p:extLst>
      <p:ext uri="{BB962C8B-B14F-4D97-AF65-F5344CB8AC3E}">
        <p14:creationId xmlns:p14="http://schemas.microsoft.com/office/powerpoint/2010/main" val="359171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latin typeface="+mn-lt"/>
              </a:rPr>
              <a:t>Public Health Act of 2008:</a:t>
            </a:r>
            <a:br>
              <a:rPr lang="en-US" dirty="0">
                <a:latin typeface="+mn-lt"/>
              </a:rPr>
            </a:br>
            <a:r>
              <a:rPr lang="en-US" u="sng" dirty="0">
                <a:latin typeface="+mn-lt"/>
              </a:rPr>
              <a:t>Core Services</a:t>
            </a:r>
          </a:p>
        </p:txBody>
      </p:sp>
      <p:sp>
        <p:nvSpPr>
          <p:cNvPr id="5" name="Content Placeholder 4"/>
          <p:cNvSpPr>
            <a:spLocks noGrp="1"/>
          </p:cNvSpPr>
          <p:nvPr>
            <p:ph idx="1"/>
          </p:nvPr>
        </p:nvSpPr>
        <p:spPr/>
        <p:txBody>
          <a:bodyPr>
            <a:normAutofit/>
          </a:bodyPr>
          <a:lstStyle/>
          <a:p>
            <a:r>
              <a:rPr lang="en-US" sz="2800" dirty="0">
                <a:latin typeface="+mj-lt"/>
              </a:rPr>
              <a:t>Administration &amp; Governance</a:t>
            </a:r>
          </a:p>
          <a:p>
            <a:r>
              <a:rPr lang="en-US" sz="2800" dirty="0">
                <a:latin typeface="+mj-lt"/>
              </a:rPr>
              <a:t>Assessment, Planning, and Communication</a:t>
            </a:r>
          </a:p>
          <a:p>
            <a:r>
              <a:rPr lang="en-US" sz="2800" dirty="0">
                <a:latin typeface="+mj-lt"/>
              </a:rPr>
              <a:t>Communicable Disease prevention, investigation, and control</a:t>
            </a:r>
          </a:p>
          <a:p>
            <a:r>
              <a:rPr lang="en-US" sz="2800" dirty="0">
                <a:latin typeface="+mj-lt"/>
              </a:rPr>
              <a:t>Emergency Preparedness and Response</a:t>
            </a:r>
          </a:p>
          <a:p>
            <a:r>
              <a:rPr lang="en-US" sz="2800" dirty="0">
                <a:latin typeface="+mj-lt"/>
              </a:rPr>
              <a:t>Environmental Health</a:t>
            </a:r>
          </a:p>
          <a:p>
            <a:r>
              <a:rPr lang="en-US" sz="2800" dirty="0">
                <a:latin typeface="+mj-lt"/>
              </a:rPr>
              <a:t>Prevention and Population Health Promotion</a:t>
            </a:r>
          </a:p>
          <a:p>
            <a:r>
              <a:rPr lang="en-US" sz="2800" dirty="0">
                <a:latin typeface="+mj-lt"/>
              </a:rPr>
              <a:t>Vital Records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940" y="3429000"/>
            <a:ext cx="1219200" cy="1060174"/>
          </a:xfrm>
          <a:prstGeom prst="rect">
            <a:avLst/>
          </a:prstGeom>
        </p:spPr>
      </p:pic>
    </p:spTree>
    <p:extLst>
      <p:ext uri="{BB962C8B-B14F-4D97-AF65-F5344CB8AC3E}">
        <p14:creationId xmlns:p14="http://schemas.microsoft.com/office/powerpoint/2010/main" val="298282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20D7C-B60F-4C0C-A4BE-906D73360EC9}"/>
              </a:ext>
            </a:extLst>
          </p:cNvPr>
          <p:cNvSpPr>
            <a:spLocks noGrp="1"/>
          </p:cNvSpPr>
          <p:nvPr>
            <p:ph type="title"/>
          </p:nvPr>
        </p:nvSpPr>
        <p:spPr/>
        <p:txBody>
          <a:bodyPr/>
          <a:lstStyle/>
          <a:p>
            <a:r>
              <a:rPr lang="en-US" u="sng" dirty="0"/>
              <a:t>Assessment &amp; Planning</a:t>
            </a:r>
          </a:p>
        </p:txBody>
      </p:sp>
      <p:sp>
        <p:nvSpPr>
          <p:cNvPr id="3" name="Content Placeholder 2">
            <a:extLst>
              <a:ext uri="{FF2B5EF4-FFF2-40B4-BE49-F238E27FC236}">
                <a16:creationId xmlns:a16="http://schemas.microsoft.com/office/drawing/2014/main" id="{2DDC74DB-313C-4BB9-A9D3-8DC2C355AE4D}"/>
              </a:ext>
            </a:extLst>
          </p:cNvPr>
          <p:cNvSpPr>
            <a:spLocks noGrp="1"/>
          </p:cNvSpPr>
          <p:nvPr>
            <p:ph idx="1"/>
          </p:nvPr>
        </p:nvSpPr>
        <p:spPr>
          <a:xfrm>
            <a:off x="304800" y="1295400"/>
            <a:ext cx="8458200" cy="4419601"/>
          </a:xfrm>
        </p:spPr>
        <p:txBody>
          <a:bodyPr>
            <a:normAutofit lnSpcReduction="10000"/>
          </a:bodyPr>
          <a:lstStyle/>
          <a:p>
            <a:pPr marL="0" indent="0">
              <a:buNone/>
            </a:pPr>
            <a:endParaRPr lang="en-US" dirty="0"/>
          </a:p>
          <a:p>
            <a:r>
              <a:rPr lang="en-US" dirty="0"/>
              <a:t>Community Health Assessment (every 5 years)</a:t>
            </a:r>
          </a:p>
          <a:p>
            <a:pPr marL="0" indent="0">
              <a:buNone/>
            </a:pPr>
            <a:endParaRPr lang="en-US" dirty="0"/>
          </a:p>
          <a:p>
            <a:r>
              <a:rPr lang="en-US" dirty="0"/>
              <a:t>Public Health Improvement Plan (every 5 years)</a:t>
            </a:r>
          </a:p>
          <a:p>
            <a:pPr marL="0" indent="0">
              <a:buNone/>
            </a:pPr>
            <a:endParaRPr lang="en-US" dirty="0"/>
          </a:p>
          <a:p>
            <a:r>
              <a:rPr lang="en-US" dirty="0"/>
              <a:t>Ongoing program monitoring</a:t>
            </a:r>
          </a:p>
          <a:p>
            <a:pPr marL="0" indent="0">
              <a:buNone/>
            </a:pPr>
            <a:endParaRPr lang="en-US" dirty="0"/>
          </a:p>
          <a:p>
            <a:r>
              <a:rPr lang="en-US" dirty="0"/>
              <a:t>New program development</a:t>
            </a:r>
          </a:p>
          <a:p>
            <a:endParaRPr lang="en-US" dirty="0"/>
          </a:p>
        </p:txBody>
      </p:sp>
    </p:spTree>
    <p:extLst>
      <p:ext uri="{BB962C8B-B14F-4D97-AF65-F5344CB8AC3E}">
        <p14:creationId xmlns:p14="http://schemas.microsoft.com/office/powerpoint/2010/main" val="384087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3DDCE-6756-4933-84F3-7137A55A91B8}"/>
              </a:ext>
            </a:extLst>
          </p:cNvPr>
          <p:cNvSpPr>
            <a:spLocks noGrp="1"/>
          </p:cNvSpPr>
          <p:nvPr>
            <p:ph type="title"/>
          </p:nvPr>
        </p:nvSpPr>
        <p:spPr/>
        <p:txBody>
          <a:bodyPr>
            <a:normAutofit fontScale="90000"/>
          </a:bodyPr>
          <a:lstStyle/>
          <a:p>
            <a:r>
              <a:rPr lang="en-US" u="sng" dirty="0"/>
              <a:t>Community Health Assessment (CHA)</a:t>
            </a:r>
          </a:p>
        </p:txBody>
      </p:sp>
      <p:sp>
        <p:nvSpPr>
          <p:cNvPr id="3" name="Content Placeholder 2">
            <a:extLst>
              <a:ext uri="{FF2B5EF4-FFF2-40B4-BE49-F238E27FC236}">
                <a16:creationId xmlns:a16="http://schemas.microsoft.com/office/drawing/2014/main" id="{EDE39D65-614B-4508-8AED-12997B5C5F98}"/>
              </a:ext>
            </a:extLst>
          </p:cNvPr>
          <p:cNvSpPr>
            <a:spLocks noGrp="1"/>
          </p:cNvSpPr>
          <p:nvPr>
            <p:ph idx="1"/>
          </p:nvPr>
        </p:nvSpPr>
        <p:spPr/>
        <p:txBody>
          <a:bodyPr>
            <a:normAutofit lnSpcReduction="10000"/>
          </a:bodyPr>
          <a:lstStyle/>
          <a:p>
            <a:r>
              <a:rPr lang="en-US" dirty="0"/>
              <a:t>Survey was available to Archuleta/La Plata residents</a:t>
            </a:r>
          </a:p>
          <a:p>
            <a:pPr lvl="1"/>
            <a:r>
              <a:rPr lang="en-US" dirty="0"/>
              <a:t>January through April 2018</a:t>
            </a:r>
          </a:p>
          <a:p>
            <a:r>
              <a:rPr lang="en-US" dirty="0"/>
              <a:t>20 questions about community health</a:t>
            </a:r>
          </a:p>
          <a:p>
            <a:r>
              <a:rPr lang="en-US" dirty="0"/>
              <a:t>Prioritize issues of importance</a:t>
            </a:r>
          </a:p>
          <a:p>
            <a:pPr marL="0" indent="0" algn="ctr">
              <a:buNone/>
            </a:pPr>
            <a:r>
              <a:rPr lang="en-US" dirty="0"/>
              <a:t>PLUS</a:t>
            </a:r>
          </a:p>
          <a:p>
            <a:r>
              <a:rPr lang="en-US" dirty="0"/>
              <a:t>Data from multiple national, state, and regional sources</a:t>
            </a:r>
          </a:p>
          <a:p>
            <a:endParaRPr lang="en-US" dirty="0"/>
          </a:p>
        </p:txBody>
      </p:sp>
    </p:spTree>
    <p:extLst>
      <p:ext uri="{BB962C8B-B14F-4D97-AF65-F5344CB8AC3E}">
        <p14:creationId xmlns:p14="http://schemas.microsoft.com/office/powerpoint/2010/main" val="337685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Completed Surveys</a:t>
            </a:r>
          </a:p>
        </p:txBody>
      </p:sp>
      <p:sp>
        <p:nvSpPr>
          <p:cNvPr id="3" name="Content Placeholder 2"/>
          <p:cNvSpPr>
            <a:spLocks noGrp="1"/>
          </p:cNvSpPr>
          <p:nvPr>
            <p:ph idx="1"/>
          </p:nvPr>
        </p:nvSpPr>
        <p:spPr>
          <a:xfrm>
            <a:off x="304800" y="1295400"/>
            <a:ext cx="4267200" cy="4495800"/>
          </a:xfrm>
        </p:spPr>
        <p:txBody>
          <a:bodyPr>
            <a:normAutofit/>
          </a:bodyPr>
          <a:lstStyle/>
          <a:p>
            <a:endParaRPr lang="en-US" dirty="0"/>
          </a:p>
          <a:p>
            <a:r>
              <a:rPr lang="en-US" dirty="0"/>
              <a:t>Total of 1,082</a:t>
            </a:r>
          </a:p>
          <a:p>
            <a:pPr lvl="1"/>
            <a:r>
              <a:rPr lang="en-US" dirty="0"/>
              <a:t>248 Archuleta County </a:t>
            </a:r>
          </a:p>
          <a:p>
            <a:pPr lvl="1"/>
            <a:r>
              <a:rPr lang="en-US" dirty="0"/>
              <a:t>834 La Plata County</a:t>
            </a:r>
          </a:p>
          <a:p>
            <a:pPr lvl="1"/>
            <a:r>
              <a:rPr lang="en-US" dirty="0"/>
              <a:t>27 in Spanish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981200"/>
            <a:ext cx="3429000" cy="3581400"/>
          </a:xfrm>
          <a:prstGeom prst="rect">
            <a:avLst/>
          </a:prstGeom>
        </p:spPr>
      </p:pic>
    </p:spTree>
    <p:extLst>
      <p:ext uri="{BB962C8B-B14F-4D97-AF65-F5344CB8AC3E}">
        <p14:creationId xmlns:p14="http://schemas.microsoft.com/office/powerpoint/2010/main" val="226051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096962"/>
          </a:xfrm>
        </p:spPr>
        <p:txBody>
          <a:bodyPr>
            <a:normAutofit fontScale="90000"/>
          </a:bodyPr>
          <a:lstStyle/>
          <a:p>
            <a:r>
              <a:rPr lang="en-US" u="sng" dirty="0"/>
              <a:t>Q3: Most Important Health Issue</a:t>
            </a:r>
            <a:br>
              <a:rPr lang="en-US" u="sng" dirty="0"/>
            </a:br>
            <a:endParaRPr lang="en-US" u="sn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28" y="1381760"/>
            <a:ext cx="900703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10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Top Concerns, Prioritized</a:t>
            </a:r>
          </a:p>
        </p:txBody>
      </p:sp>
      <p:sp>
        <p:nvSpPr>
          <p:cNvPr id="7" name="Content Placeholder 6"/>
          <p:cNvSpPr>
            <a:spLocks noGrp="1"/>
          </p:cNvSpPr>
          <p:nvPr>
            <p:ph idx="1"/>
          </p:nvPr>
        </p:nvSpPr>
        <p:spPr/>
        <p:txBody>
          <a:bodyPr/>
          <a:lstStyle/>
          <a:p>
            <a:pPr marL="0" indent="0">
              <a:buNone/>
            </a:pPr>
            <a:r>
              <a:rPr lang="en-US" dirty="0"/>
              <a:t>(On a scale of 1-4)</a:t>
            </a:r>
          </a:p>
          <a:p>
            <a:pPr marL="457200" indent="-457200">
              <a:buFont typeface="+mj-lt"/>
              <a:buAutoNum type="arabicPeriod"/>
            </a:pPr>
            <a:r>
              <a:rPr lang="en-US" dirty="0"/>
              <a:t>Suicide/suicide attempts = 3.64</a:t>
            </a:r>
          </a:p>
          <a:p>
            <a:pPr marL="457200" indent="-457200">
              <a:buFont typeface="+mj-lt"/>
              <a:buAutoNum type="arabicPeriod"/>
            </a:pPr>
            <a:r>
              <a:rPr lang="en-US" dirty="0"/>
              <a:t>Affordable housing = 3.61</a:t>
            </a:r>
          </a:p>
          <a:p>
            <a:pPr marL="457200" indent="-457200">
              <a:buFont typeface="+mj-lt"/>
              <a:buAutoNum type="arabicPeriod"/>
            </a:pPr>
            <a:r>
              <a:rPr lang="en-US" dirty="0"/>
              <a:t>Substance abuse = 3.60</a:t>
            </a:r>
          </a:p>
          <a:p>
            <a:pPr marL="457200" indent="-457200">
              <a:buFont typeface="+mj-lt"/>
              <a:buAutoNum type="arabicPeriod"/>
            </a:pPr>
            <a:r>
              <a:rPr lang="en-US" dirty="0"/>
              <a:t>Poverty = 3.29</a:t>
            </a:r>
          </a:p>
          <a:p>
            <a:pPr marL="457200" indent="-457200">
              <a:buFont typeface="+mj-lt"/>
              <a:buAutoNum type="arabicPeriod"/>
            </a:pPr>
            <a:r>
              <a:rPr lang="en-US" dirty="0"/>
              <a:t>Availability of jobs/economic opportunity = 3.27</a:t>
            </a:r>
          </a:p>
          <a:p>
            <a:endParaRPr lang="en-US" dirty="0"/>
          </a:p>
        </p:txBody>
      </p:sp>
    </p:spTree>
    <p:extLst>
      <p:ext uri="{BB962C8B-B14F-4D97-AF65-F5344CB8AC3E}">
        <p14:creationId xmlns:p14="http://schemas.microsoft.com/office/powerpoint/2010/main" val="410205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5749-C37A-47CB-864D-DF244B3FD9C3}"/>
              </a:ext>
            </a:extLst>
          </p:cNvPr>
          <p:cNvSpPr>
            <a:spLocks noGrp="1"/>
          </p:cNvSpPr>
          <p:nvPr>
            <p:ph type="title"/>
          </p:nvPr>
        </p:nvSpPr>
        <p:spPr/>
        <p:txBody>
          <a:bodyPr/>
          <a:lstStyle/>
          <a:p>
            <a:r>
              <a:rPr lang="en-US" u="sng" dirty="0"/>
              <a:t>What’s Missing?</a:t>
            </a:r>
          </a:p>
        </p:txBody>
      </p:sp>
      <p:sp>
        <p:nvSpPr>
          <p:cNvPr id="3" name="Content Placeholder 2">
            <a:extLst>
              <a:ext uri="{FF2B5EF4-FFF2-40B4-BE49-F238E27FC236}">
                <a16:creationId xmlns:a16="http://schemas.microsoft.com/office/drawing/2014/main" id="{F046AD1D-9632-48D6-B7C8-0F1DBDFD3E7B}"/>
              </a:ext>
            </a:extLst>
          </p:cNvPr>
          <p:cNvSpPr>
            <a:spLocks noGrp="1"/>
          </p:cNvSpPr>
          <p:nvPr>
            <p:ph idx="1"/>
          </p:nvPr>
        </p:nvSpPr>
        <p:spPr>
          <a:xfrm>
            <a:off x="304800" y="1600201"/>
            <a:ext cx="5791200" cy="4114800"/>
          </a:xfrm>
        </p:spPr>
        <p:txBody>
          <a:bodyPr/>
          <a:lstStyle/>
          <a:p>
            <a:r>
              <a:rPr lang="en-US" dirty="0"/>
              <a:t>Environmental Health</a:t>
            </a:r>
          </a:p>
          <a:p>
            <a:r>
              <a:rPr lang="en-US" dirty="0"/>
              <a:t>Chronic Disease Prevention</a:t>
            </a:r>
          </a:p>
          <a:p>
            <a:r>
              <a:rPr lang="en-US" dirty="0"/>
              <a:t>Public Health concepts</a:t>
            </a:r>
          </a:p>
          <a:p>
            <a:r>
              <a:rPr lang="en-US" dirty="0"/>
              <a:t>Emergency Preparedness</a:t>
            </a:r>
          </a:p>
          <a:p>
            <a:pPr marL="0" indent="0">
              <a:buNone/>
            </a:pPr>
            <a:endParaRPr lang="en-US" dirty="0"/>
          </a:p>
        </p:txBody>
      </p:sp>
      <p:pic>
        <p:nvPicPr>
          <p:cNvPr id="5" name="Picture 4">
            <a:extLst>
              <a:ext uri="{FF2B5EF4-FFF2-40B4-BE49-F238E27FC236}">
                <a16:creationId xmlns:a16="http://schemas.microsoft.com/office/drawing/2014/main" id="{90470F4F-A3B7-48C1-ACFF-54C99FF73B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066800"/>
            <a:ext cx="3475038" cy="3475038"/>
          </a:xfrm>
          <a:prstGeom prst="rect">
            <a:avLst/>
          </a:prstGeom>
        </p:spPr>
      </p:pic>
    </p:spTree>
    <p:extLst>
      <p:ext uri="{BB962C8B-B14F-4D97-AF65-F5344CB8AC3E}">
        <p14:creationId xmlns:p14="http://schemas.microsoft.com/office/powerpoint/2010/main" val="3865019635"/>
      </p:ext>
    </p:extLst>
  </p:cSld>
  <p:clrMapOvr>
    <a:masterClrMapping/>
  </p:clrMapOvr>
</p:sld>
</file>

<file path=ppt/theme/theme1.xml><?xml version="1.0" encoding="utf-8"?>
<a:theme xmlns:a="http://schemas.openxmlformats.org/drawingml/2006/main" name="Blu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 Theme</Template>
  <TotalTime>1940</TotalTime>
  <Words>4033</Words>
  <Application>Microsoft Office PowerPoint</Application>
  <PresentationFormat>On-screen Show (4:3)</PresentationFormat>
  <Paragraphs>328</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Blue Theme</vt:lpstr>
      <vt:lpstr>Transforming Data Into Action: Community Health Assessment &amp; Public Health Improvement Plan </vt:lpstr>
      <vt:lpstr>Mission and Vision</vt:lpstr>
      <vt:lpstr>Public Health Act of 2008: Core Services</vt:lpstr>
      <vt:lpstr>Assessment &amp; Planning</vt:lpstr>
      <vt:lpstr>Community Health Assessment (CHA)</vt:lpstr>
      <vt:lpstr>Completed Surveys</vt:lpstr>
      <vt:lpstr>Q3: Most Important Health Issue </vt:lpstr>
      <vt:lpstr>Top Concerns, Prioritized</vt:lpstr>
      <vt:lpstr>What’s Missing?</vt:lpstr>
      <vt:lpstr>Public Health Improvement Plan (PHIP) should reflect…</vt:lpstr>
      <vt:lpstr>2019 – 2023 Public Health Improvement Plan</vt:lpstr>
      <vt:lpstr>Top 3 Priorities</vt:lpstr>
      <vt:lpstr>Additional Priorities</vt:lpstr>
      <vt:lpstr>How will SJBPH address health issues?</vt:lpstr>
      <vt:lpstr>PowerPoint Presentation</vt:lpstr>
      <vt:lpstr>Goal 1 Application: Communicable Disease</vt:lpstr>
      <vt:lpstr>Goal 1 Application: Health Behaviors</vt:lpstr>
      <vt:lpstr>Goal 1 Application:  Clinical Care Linkage</vt:lpstr>
      <vt:lpstr>PowerPoint Presentation</vt:lpstr>
      <vt:lpstr>Goal 2 Application: Environmental Health</vt:lpstr>
      <vt:lpstr>Goal 2 Application: Social Determinants of Health</vt:lpstr>
      <vt:lpstr>PowerPoint Presentation</vt:lpstr>
      <vt:lpstr>Goal 3 Application: Emergency Preparedness</vt:lpstr>
      <vt:lpstr>Goal 3 Application: Behavioral Health</vt:lpstr>
      <vt:lpstr>2019 – 2023 Public Health Improvement Plan</vt:lpstr>
      <vt:lpstr>How will a PHIP impact me?</vt:lpstr>
      <vt:lpstr>Questions?</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Improvement Plan Proposed Priorities</dc:title>
  <dc:creator>Shannon Shropshire</dc:creator>
  <cp:lastModifiedBy>Kathy Sherer</cp:lastModifiedBy>
  <cp:revision>65</cp:revision>
  <cp:lastPrinted>2019-04-02T17:17:31Z</cp:lastPrinted>
  <dcterms:created xsi:type="dcterms:W3CDTF">2018-10-18T16:30:37Z</dcterms:created>
  <dcterms:modified xsi:type="dcterms:W3CDTF">2019-05-14T22:51:55Z</dcterms:modified>
</cp:coreProperties>
</file>