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handoutMasterIdLst>
    <p:handoutMasterId r:id="rId47"/>
  </p:handoutMasterIdLst>
  <p:sldIdLst>
    <p:sldId id="256" r:id="rId5"/>
    <p:sldId id="260" r:id="rId6"/>
    <p:sldId id="347" r:id="rId7"/>
    <p:sldId id="384" r:id="rId8"/>
    <p:sldId id="363" r:id="rId9"/>
    <p:sldId id="383" r:id="rId10"/>
    <p:sldId id="317" r:id="rId11"/>
    <p:sldId id="385" r:id="rId12"/>
    <p:sldId id="356" r:id="rId13"/>
    <p:sldId id="386" r:id="rId14"/>
    <p:sldId id="319" r:id="rId15"/>
    <p:sldId id="387" r:id="rId16"/>
    <p:sldId id="354" r:id="rId17"/>
    <p:sldId id="320" r:id="rId18"/>
    <p:sldId id="355" r:id="rId19"/>
    <p:sldId id="364" r:id="rId20"/>
    <p:sldId id="348" r:id="rId21"/>
    <p:sldId id="321" r:id="rId22"/>
    <p:sldId id="361" r:id="rId23"/>
    <p:sldId id="360" r:id="rId24"/>
    <p:sldId id="349" r:id="rId25"/>
    <p:sldId id="323" r:id="rId26"/>
    <p:sldId id="335" r:id="rId27"/>
    <p:sldId id="376" r:id="rId28"/>
    <p:sldId id="380" r:id="rId29"/>
    <p:sldId id="378" r:id="rId30"/>
    <p:sldId id="379" r:id="rId31"/>
    <p:sldId id="326" r:id="rId32"/>
    <p:sldId id="350" r:id="rId33"/>
    <p:sldId id="366" r:id="rId34"/>
    <p:sldId id="316" r:id="rId35"/>
    <p:sldId id="368" r:id="rId36"/>
    <p:sldId id="367" r:id="rId37"/>
    <p:sldId id="351" r:id="rId38"/>
    <p:sldId id="330" r:id="rId39"/>
    <p:sldId id="331" r:id="rId40"/>
    <p:sldId id="332" r:id="rId41"/>
    <p:sldId id="375" r:id="rId42"/>
    <p:sldId id="281" r:id="rId43"/>
    <p:sldId id="290" r:id="rId44"/>
    <p:sldId id="262"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00863B-1958-3480-C15F-1159C5CF526F}" v="3" dt="2019-04-11T18:13:07.080"/>
    <p1510:client id="{A0476974-2565-4BB0-AAFB-C06271AC4829}" v="24" dt="2019-04-12T03:02:44.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48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32D49E5-7532-4C6C-9BD5-F1B536F09F0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F7CC12A-DC01-4DF0-A015-CFD40FCF61F2}">
      <dgm:prSet/>
      <dgm:spPr/>
      <dgm:t>
        <a:bodyPr/>
        <a:lstStyle/>
        <a:p>
          <a:r>
            <a:rPr lang="en-US" b="1"/>
            <a:t>Rocky Mountain Health Plan</a:t>
          </a:r>
          <a:r>
            <a:rPr lang="en-US"/>
            <a:t> developed a non ‘fee for service’ (FFS) payment model for Primary Care years ago and was the first private payer to have an alternative payment model to align with Medicare’s model for CPC+</a:t>
          </a:r>
        </a:p>
      </dgm:t>
    </dgm:pt>
    <dgm:pt modelId="{231AE9C5-1F9B-4549-9C1D-EA4D36A0A69D}" type="parTrans" cxnId="{D568FFD3-7139-47EC-BF63-CF1EA411D03B}">
      <dgm:prSet/>
      <dgm:spPr/>
      <dgm:t>
        <a:bodyPr/>
        <a:lstStyle/>
        <a:p>
          <a:endParaRPr lang="en-US"/>
        </a:p>
      </dgm:t>
    </dgm:pt>
    <dgm:pt modelId="{A31F356B-2D99-4F52-9F01-0B79A1550772}" type="sibTrans" cxnId="{D568FFD3-7139-47EC-BF63-CF1EA411D03B}">
      <dgm:prSet/>
      <dgm:spPr/>
      <dgm:t>
        <a:bodyPr/>
        <a:lstStyle/>
        <a:p>
          <a:endParaRPr lang="en-US"/>
        </a:p>
      </dgm:t>
    </dgm:pt>
    <dgm:pt modelId="{C4BADED1-A592-492F-9397-27BA9470095B}">
      <dgm:prSet/>
      <dgm:spPr/>
      <dgm:t>
        <a:bodyPr/>
        <a:lstStyle/>
        <a:p>
          <a:r>
            <a:rPr lang="en-US"/>
            <a:t>At the Colorado Multi-Stakeholders Meeting (August 2018)  </a:t>
          </a:r>
          <a:r>
            <a:rPr lang="en-US" b="1"/>
            <a:t>Anthem-Blue Cross Blue Shield</a:t>
          </a:r>
          <a:r>
            <a:rPr lang="en-US"/>
            <a:t> stated that they were ready to stop all FFS payments to Primary Care and move solely to risk adjusted PMPM payments to Primary Care clinics</a:t>
          </a:r>
        </a:p>
      </dgm:t>
    </dgm:pt>
    <dgm:pt modelId="{130354FF-9E3A-4652-9CBD-7D6172C6C272}" type="parTrans" cxnId="{3D94770F-C77F-44ED-9569-73C7471602BC}">
      <dgm:prSet/>
      <dgm:spPr/>
      <dgm:t>
        <a:bodyPr/>
        <a:lstStyle/>
        <a:p>
          <a:endParaRPr lang="en-US"/>
        </a:p>
      </dgm:t>
    </dgm:pt>
    <dgm:pt modelId="{B1650C36-66AD-480B-922C-2C492D317F00}" type="sibTrans" cxnId="{3D94770F-C77F-44ED-9569-73C7471602BC}">
      <dgm:prSet/>
      <dgm:spPr/>
      <dgm:t>
        <a:bodyPr/>
        <a:lstStyle/>
        <a:p>
          <a:endParaRPr lang="en-US"/>
        </a:p>
      </dgm:t>
    </dgm:pt>
    <dgm:pt modelId="{2A0C4600-96B9-491D-B364-13CFEC922341}">
      <dgm:prSet/>
      <dgm:spPr/>
      <dgm:t>
        <a:bodyPr/>
        <a:lstStyle/>
        <a:p>
          <a:r>
            <a:rPr lang="en-US"/>
            <a:t>Medicare model of payment demonstrated in CPC+</a:t>
          </a:r>
        </a:p>
      </dgm:t>
    </dgm:pt>
    <dgm:pt modelId="{97B4E36B-6599-4912-9B85-49932F348FAC}" type="parTrans" cxnId="{22D7D982-4B88-4DF5-B560-CA43BEE389D3}">
      <dgm:prSet/>
      <dgm:spPr/>
      <dgm:t>
        <a:bodyPr/>
        <a:lstStyle/>
        <a:p>
          <a:endParaRPr lang="en-US"/>
        </a:p>
      </dgm:t>
    </dgm:pt>
    <dgm:pt modelId="{C255B7E1-F00F-4BAA-B813-E407FDABCA50}" type="sibTrans" cxnId="{22D7D982-4B88-4DF5-B560-CA43BEE389D3}">
      <dgm:prSet/>
      <dgm:spPr/>
      <dgm:t>
        <a:bodyPr/>
        <a:lstStyle/>
        <a:p>
          <a:endParaRPr lang="en-US"/>
        </a:p>
      </dgm:t>
    </dgm:pt>
    <dgm:pt modelId="{8F0C4F3B-5E5E-433D-AB00-0DB7AF682AB0}" type="pres">
      <dgm:prSet presAssocID="{B32D49E5-7532-4C6C-9BD5-F1B536F09F02}" presName="root" presStyleCnt="0">
        <dgm:presLayoutVars>
          <dgm:dir/>
          <dgm:resizeHandles val="exact"/>
        </dgm:presLayoutVars>
      </dgm:prSet>
      <dgm:spPr/>
    </dgm:pt>
    <dgm:pt modelId="{CE3BB634-D51F-4B58-9E17-8316BFF00851}" type="pres">
      <dgm:prSet presAssocID="{3F7CC12A-DC01-4DF0-A015-CFD40FCF61F2}" presName="compNode" presStyleCnt="0"/>
      <dgm:spPr/>
    </dgm:pt>
    <dgm:pt modelId="{B80FA25B-70D4-4B6A-86A3-B5B1691C69B4}" type="pres">
      <dgm:prSet presAssocID="{3F7CC12A-DC01-4DF0-A015-CFD40FCF61F2}" presName="bgRect" presStyleLbl="bgShp" presStyleIdx="0" presStyleCnt="3"/>
      <dgm:spPr/>
    </dgm:pt>
    <dgm:pt modelId="{7ECFC21B-4BAC-4391-B9AD-30D15972CC6E}" type="pres">
      <dgm:prSet presAssocID="{3F7CC12A-DC01-4DF0-A015-CFD40FCF61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320F19F6-1965-4AC9-ACB3-4DABD797EF99}" type="pres">
      <dgm:prSet presAssocID="{3F7CC12A-DC01-4DF0-A015-CFD40FCF61F2}" presName="spaceRect" presStyleCnt="0"/>
      <dgm:spPr/>
    </dgm:pt>
    <dgm:pt modelId="{69EC1A7C-A661-49BE-8168-A1AFB83E6B97}" type="pres">
      <dgm:prSet presAssocID="{3F7CC12A-DC01-4DF0-A015-CFD40FCF61F2}" presName="parTx" presStyleLbl="revTx" presStyleIdx="0" presStyleCnt="3">
        <dgm:presLayoutVars>
          <dgm:chMax val="0"/>
          <dgm:chPref val="0"/>
        </dgm:presLayoutVars>
      </dgm:prSet>
      <dgm:spPr/>
    </dgm:pt>
    <dgm:pt modelId="{EDF8EF99-9D00-48E9-B55E-07BB92D24833}" type="pres">
      <dgm:prSet presAssocID="{A31F356B-2D99-4F52-9F01-0B79A1550772}" presName="sibTrans" presStyleCnt="0"/>
      <dgm:spPr/>
    </dgm:pt>
    <dgm:pt modelId="{EC3CA44F-65A9-49FB-9EAF-8E6F8655DDA3}" type="pres">
      <dgm:prSet presAssocID="{C4BADED1-A592-492F-9397-27BA9470095B}" presName="compNode" presStyleCnt="0"/>
      <dgm:spPr/>
    </dgm:pt>
    <dgm:pt modelId="{12A284B4-617D-4D67-9BA1-2DC90D82F701}" type="pres">
      <dgm:prSet presAssocID="{C4BADED1-A592-492F-9397-27BA9470095B}" presName="bgRect" presStyleLbl="bgShp" presStyleIdx="1" presStyleCnt="3"/>
      <dgm:spPr/>
    </dgm:pt>
    <dgm:pt modelId="{A512E724-2C6C-4EA4-9F6B-1A46C1C4F6E4}" type="pres">
      <dgm:prSet presAssocID="{C4BADED1-A592-492F-9397-27BA9470095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FAAD127A-EBBE-4714-8698-03425C96ED78}" type="pres">
      <dgm:prSet presAssocID="{C4BADED1-A592-492F-9397-27BA9470095B}" presName="spaceRect" presStyleCnt="0"/>
      <dgm:spPr/>
    </dgm:pt>
    <dgm:pt modelId="{38C0C552-46BB-450C-A4FF-801F2D24D52A}" type="pres">
      <dgm:prSet presAssocID="{C4BADED1-A592-492F-9397-27BA9470095B}" presName="parTx" presStyleLbl="revTx" presStyleIdx="1" presStyleCnt="3">
        <dgm:presLayoutVars>
          <dgm:chMax val="0"/>
          <dgm:chPref val="0"/>
        </dgm:presLayoutVars>
      </dgm:prSet>
      <dgm:spPr/>
    </dgm:pt>
    <dgm:pt modelId="{164912CF-2FC0-4664-9521-721293C4FBE8}" type="pres">
      <dgm:prSet presAssocID="{B1650C36-66AD-480B-922C-2C492D317F00}" presName="sibTrans" presStyleCnt="0"/>
      <dgm:spPr/>
    </dgm:pt>
    <dgm:pt modelId="{9C63976D-F89A-4575-A8BD-89BF9DED80EA}" type="pres">
      <dgm:prSet presAssocID="{2A0C4600-96B9-491D-B364-13CFEC922341}" presName="compNode" presStyleCnt="0"/>
      <dgm:spPr/>
    </dgm:pt>
    <dgm:pt modelId="{EC07AA42-7FE8-485B-B31C-B76BBE2791BA}" type="pres">
      <dgm:prSet presAssocID="{2A0C4600-96B9-491D-B364-13CFEC922341}" presName="bgRect" presStyleLbl="bgShp" presStyleIdx="2" presStyleCnt="3"/>
      <dgm:spPr/>
    </dgm:pt>
    <dgm:pt modelId="{10FC49F8-C282-496A-9C15-3BF182E2443E}" type="pres">
      <dgm:prSet presAssocID="{2A0C4600-96B9-491D-B364-13CFEC92234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0F5F8945-56A5-4776-8748-9C9459F6C94F}" type="pres">
      <dgm:prSet presAssocID="{2A0C4600-96B9-491D-B364-13CFEC922341}" presName="spaceRect" presStyleCnt="0"/>
      <dgm:spPr/>
    </dgm:pt>
    <dgm:pt modelId="{2AD09A63-FF42-4CEC-B859-21DD694586CF}" type="pres">
      <dgm:prSet presAssocID="{2A0C4600-96B9-491D-B364-13CFEC922341}" presName="parTx" presStyleLbl="revTx" presStyleIdx="2" presStyleCnt="3">
        <dgm:presLayoutVars>
          <dgm:chMax val="0"/>
          <dgm:chPref val="0"/>
        </dgm:presLayoutVars>
      </dgm:prSet>
      <dgm:spPr/>
    </dgm:pt>
  </dgm:ptLst>
  <dgm:cxnLst>
    <dgm:cxn modelId="{3D94770F-C77F-44ED-9569-73C7471602BC}" srcId="{B32D49E5-7532-4C6C-9BD5-F1B536F09F02}" destId="{C4BADED1-A592-492F-9397-27BA9470095B}" srcOrd="1" destOrd="0" parTransId="{130354FF-9E3A-4652-9CBD-7D6172C6C272}" sibTransId="{B1650C36-66AD-480B-922C-2C492D317F00}"/>
    <dgm:cxn modelId="{378CAD17-9CF0-44AD-8BC1-990EE4B4881C}" type="presOf" srcId="{C4BADED1-A592-492F-9397-27BA9470095B}" destId="{38C0C552-46BB-450C-A4FF-801F2D24D52A}" srcOrd="0" destOrd="0" presId="urn:microsoft.com/office/officeart/2018/2/layout/IconVerticalSolidList"/>
    <dgm:cxn modelId="{06512F24-6929-4042-916D-8AFC416886B8}" type="presOf" srcId="{2A0C4600-96B9-491D-B364-13CFEC922341}" destId="{2AD09A63-FF42-4CEC-B859-21DD694586CF}" srcOrd="0" destOrd="0" presId="urn:microsoft.com/office/officeart/2018/2/layout/IconVerticalSolidList"/>
    <dgm:cxn modelId="{424EF43D-C538-48E4-BAFE-78C07407D7A0}" type="presOf" srcId="{B32D49E5-7532-4C6C-9BD5-F1B536F09F02}" destId="{8F0C4F3B-5E5E-433D-AB00-0DB7AF682AB0}" srcOrd="0" destOrd="0" presId="urn:microsoft.com/office/officeart/2018/2/layout/IconVerticalSolidList"/>
    <dgm:cxn modelId="{22D7D982-4B88-4DF5-B560-CA43BEE389D3}" srcId="{B32D49E5-7532-4C6C-9BD5-F1B536F09F02}" destId="{2A0C4600-96B9-491D-B364-13CFEC922341}" srcOrd="2" destOrd="0" parTransId="{97B4E36B-6599-4912-9B85-49932F348FAC}" sibTransId="{C255B7E1-F00F-4BAA-B813-E407FDABCA50}"/>
    <dgm:cxn modelId="{84AF50A9-14F3-487F-9378-8BB43AB0A60F}" type="presOf" srcId="{3F7CC12A-DC01-4DF0-A015-CFD40FCF61F2}" destId="{69EC1A7C-A661-49BE-8168-A1AFB83E6B97}" srcOrd="0" destOrd="0" presId="urn:microsoft.com/office/officeart/2018/2/layout/IconVerticalSolidList"/>
    <dgm:cxn modelId="{D568FFD3-7139-47EC-BF63-CF1EA411D03B}" srcId="{B32D49E5-7532-4C6C-9BD5-F1B536F09F02}" destId="{3F7CC12A-DC01-4DF0-A015-CFD40FCF61F2}" srcOrd="0" destOrd="0" parTransId="{231AE9C5-1F9B-4549-9C1D-EA4D36A0A69D}" sibTransId="{A31F356B-2D99-4F52-9F01-0B79A1550772}"/>
    <dgm:cxn modelId="{4F12A1B0-104D-4AAA-AB9D-1459DF53C976}" type="presParOf" srcId="{8F0C4F3B-5E5E-433D-AB00-0DB7AF682AB0}" destId="{CE3BB634-D51F-4B58-9E17-8316BFF00851}" srcOrd="0" destOrd="0" presId="urn:microsoft.com/office/officeart/2018/2/layout/IconVerticalSolidList"/>
    <dgm:cxn modelId="{0F65CC43-FBC6-419B-850D-DE71F240F073}" type="presParOf" srcId="{CE3BB634-D51F-4B58-9E17-8316BFF00851}" destId="{B80FA25B-70D4-4B6A-86A3-B5B1691C69B4}" srcOrd="0" destOrd="0" presId="urn:microsoft.com/office/officeart/2018/2/layout/IconVerticalSolidList"/>
    <dgm:cxn modelId="{B47507FC-1A3D-49EE-94BC-C36F28020009}" type="presParOf" srcId="{CE3BB634-D51F-4B58-9E17-8316BFF00851}" destId="{7ECFC21B-4BAC-4391-B9AD-30D15972CC6E}" srcOrd="1" destOrd="0" presId="urn:microsoft.com/office/officeart/2018/2/layout/IconVerticalSolidList"/>
    <dgm:cxn modelId="{F19282AB-6A48-4549-9059-2808B864DCA7}" type="presParOf" srcId="{CE3BB634-D51F-4B58-9E17-8316BFF00851}" destId="{320F19F6-1965-4AC9-ACB3-4DABD797EF99}" srcOrd="2" destOrd="0" presId="urn:microsoft.com/office/officeart/2018/2/layout/IconVerticalSolidList"/>
    <dgm:cxn modelId="{387A826A-FBC8-46AF-8A46-4870C7A30359}" type="presParOf" srcId="{CE3BB634-D51F-4B58-9E17-8316BFF00851}" destId="{69EC1A7C-A661-49BE-8168-A1AFB83E6B97}" srcOrd="3" destOrd="0" presId="urn:microsoft.com/office/officeart/2018/2/layout/IconVerticalSolidList"/>
    <dgm:cxn modelId="{ABBD08B2-C77D-4CE2-B019-A1EB2B29AF1C}" type="presParOf" srcId="{8F0C4F3B-5E5E-433D-AB00-0DB7AF682AB0}" destId="{EDF8EF99-9D00-48E9-B55E-07BB92D24833}" srcOrd="1" destOrd="0" presId="urn:microsoft.com/office/officeart/2018/2/layout/IconVerticalSolidList"/>
    <dgm:cxn modelId="{B12CBAD2-6A16-44ED-9038-99FDE37CE035}" type="presParOf" srcId="{8F0C4F3B-5E5E-433D-AB00-0DB7AF682AB0}" destId="{EC3CA44F-65A9-49FB-9EAF-8E6F8655DDA3}" srcOrd="2" destOrd="0" presId="urn:microsoft.com/office/officeart/2018/2/layout/IconVerticalSolidList"/>
    <dgm:cxn modelId="{5673E287-B83A-4D30-A4B9-E0695824D148}" type="presParOf" srcId="{EC3CA44F-65A9-49FB-9EAF-8E6F8655DDA3}" destId="{12A284B4-617D-4D67-9BA1-2DC90D82F701}" srcOrd="0" destOrd="0" presId="urn:microsoft.com/office/officeart/2018/2/layout/IconVerticalSolidList"/>
    <dgm:cxn modelId="{657DE1FC-12F1-4867-A780-D9EFCF37C01B}" type="presParOf" srcId="{EC3CA44F-65A9-49FB-9EAF-8E6F8655DDA3}" destId="{A512E724-2C6C-4EA4-9F6B-1A46C1C4F6E4}" srcOrd="1" destOrd="0" presId="urn:microsoft.com/office/officeart/2018/2/layout/IconVerticalSolidList"/>
    <dgm:cxn modelId="{7953D93D-47C8-41D7-9FEC-BE35D15C8B28}" type="presParOf" srcId="{EC3CA44F-65A9-49FB-9EAF-8E6F8655DDA3}" destId="{FAAD127A-EBBE-4714-8698-03425C96ED78}" srcOrd="2" destOrd="0" presId="urn:microsoft.com/office/officeart/2018/2/layout/IconVerticalSolidList"/>
    <dgm:cxn modelId="{DB6D495B-AAB2-4E28-9F1D-62FA1B62266A}" type="presParOf" srcId="{EC3CA44F-65A9-49FB-9EAF-8E6F8655DDA3}" destId="{38C0C552-46BB-450C-A4FF-801F2D24D52A}" srcOrd="3" destOrd="0" presId="urn:microsoft.com/office/officeart/2018/2/layout/IconVerticalSolidList"/>
    <dgm:cxn modelId="{03846EB6-94C5-4A3F-BF73-92CF7C9700B5}" type="presParOf" srcId="{8F0C4F3B-5E5E-433D-AB00-0DB7AF682AB0}" destId="{164912CF-2FC0-4664-9521-721293C4FBE8}" srcOrd="3" destOrd="0" presId="urn:microsoft.com/office/officeart/2018/2/layout/IconVerticalSolidList"/>
    <dgm:cxn modelId="{F97D4741-D8C5-46CB-A765-1D5D29B57822}" type="presParOf" srcId="{8F0C4F3B-5E5E-433D-AB00-0DB7AF682AB0}" destId="{9C63976D-F89A-4575-A8BD-89BF9DED80EA}" srcOrd="4" destOrd="0" presId="urn:microsoft.com/office/officeart/2018/2/layout/IconVerticalSolidList"/>
    <dgm:cxn modelId="{02DF5AE8-50AF-4B6C-AC4C-4ABF28F45023}" type="presParOf" srcId="{9C63976D-F89A-4575-A8BD-89BF9DED80EA}" destId="{EC07AA42-7FE8-485B-B31C-B76BBE2791BA}" srcOrd="0" destOrd="0" presId="urn:microsoft.com/office/officeart/2018/2/layout/IconVerticalSolidList"/>
    <dgm:cxn modelId="{99AA9271-DECE-4F86-86F5-C42D05E3D5B3}" type="presParOf" srcId="{9C63976D-F89A-4575-A8BD-89BF9DED80EA}" destId="{10FC49F8-C282-496A-9C15-3BF182E2443E}" srcOrd="1" destOrd="0" presId="urn:microsoft.com/office/officeart/2018/2/layout/IconVerticalSolidList"/>
    <dgm:cxn modelId="{DF43687E-4850-4DFE-B1ED-7E3E68A3283D}" type="presParOf" srcId="{9C63976D-F89A-4575-A8BD-89BF9DED80EA}" destId="{0F5F8945-56A5-4776-8748-9C9459F6C94F}" srcOrd="2" destOrd="0" presId="urn:microsoft.com/office/officeart/2018/2/layout/IconVerticalSolidList"/>
    <dgm:cxn modelId="{1DA63A9A-A1B4-475A-B82F-9EC63972EA1B}" type="presParOf" srcId="{9C63976D-F89A-4575-A8BD-89BF9DED80EA}" destId="{2AD09A63-FF42-4CEC-B859-21DD694586C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FA25B-70D4-4B6A-86A3-B5B1691C69B4}">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CFC21B-4BAC-4391-B9AD-30D15972CC6E}">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EC1A7C-A661-49BE-8168-A1AFB83E6B97}">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11200">
            <a:lnSpc>
              <a:spcPct val="90000"/>
            </a:lnSpc>
            <a:spcBef>
              <a:spcPct val="0"/>
            </a:spcBef>
            <a:spcAft>
              <a:spcPct val="35000"/>
            </a:spcAft>
            <a:buNone/>
          </a:pPr>
          <a:r>
            <a:rPr lang="en-US" sz="1600" b="1" kern="1200"/>
            <a:t>Rocky Mountain Health Plan</a:t>
          </a:r>
          <a:r>
            <a:rPr lang="en-US" sz="1600" kern="1200"/>
            <a:t> developed a non ‘fee for service’ (FFS) payment model for Primary Care years ago and was the first private payer to have an alternative payment model to align with Medicare’s model for CPC+</a:t>
          </a:r>
        </a:p>
      </dsp:txBody>
      <dsp:txXfrm>
        <a:off x="1941716" y="718"/>
        <a:ext cx="4571887" cy="1681139"/>
      </dsp:txXfrm>
    </dsp:sp>
    <dsp:sp modelId="{12A284B4-617D-4D67-9BA1-2DC90D82F701}">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12E724-2C6C-4EA4-9F6B-1A46C1C4F6E4}">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C0C552-46BB-450C-A4FF-801F2D24D52A}">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11200">
            <a:lnSpc>
              <a:spcPct val="90000"/>
            </a:lnSpc>
            <a:spcBef>
              <a:spcPct val="0"/>
            </a:spcBef>
            <a:spcAft>
              <a:spcPct val="35000"/>
            </a:spcAft>
            <a:buNone/>
          </a:pPr>
          <a:r>
            <a:rPr lang="en-US" sz="1600" kern="1200"/>
            <a:t>At the Colorado Multi-Stakeholders Meeting (August 2018)  </a:t>
          </a:r>
          <a:r>
            <a:rPr lang="en-US" sz="1600" b="1" kern="1200"/>
            <a:t>Anthem-Blue Cross Blue Shield</a:t>
          </a:r>
          <a:r>
            <a:rPr lang="en-US" sz="1600" kern="1200"/>
            <a:t> stated that they were ready to stop all FFS payments to Primary Care and move solely to risk adjusted PMPM payments to Primary Care clinics</a:t>
          </a:r>
        </a:p>
      </dsp:txBody>
      <dsp:txXfrm>
        <a:off x="1941716" y="2102143"/>
        <a:ext cx="4571887" cy="1681139"/>
      </dsp:txXfrm>
    </dsp:sp>
    <dsp:sp modelId="{EC07AA42-7FE8-485B-B31C-B76BBE2791BA}">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FC49F8-C282-496A-9C15-3BF182E2443E}">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D09A63-FF42-4CEC-B859-21DD694586CF}">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11200">
            <a:lnSpc>
              <a:spcPct val="90000"/>
            </a:lnSpc>
            <a:spcBef>
              <a:spcPct val="0"/>
            </a:spcBef>
            <a:spcAft>
              <a:spcPct val="35000"/>
            </a:spcAft>
            <a:buNone/>
          </a:pPr>
          <a:r>
            <a:rPr lang="en-US" sz="1600" kern="1200"/>
            <a:t>Medicare model of payment demonstrated in CPC+</a:t>
          </a:r>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3696D2-FCE6-4D7C-860E-7E980BB8FAE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C7CB86A9-C299-4FAA-B804-BD995BDA219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1DDA467-7DE3-405B-89E7-95D8994C3370}" type="datetimeFigureOut">
              <a:rPr lang="en-US" smtClean="0"/>
              <a:t>4/19/2019</a:t>
            </a:fld>
            <a:endParaRPr lang="en-US"/>
          </a:p>
        </p:txBody>
      </p:sp>
      <p:sp>
        <p:nvSpPr>
          <p:cNvPr id="4" name="Footer Placeholder 3">
            <a:extLst>
              <a:ext uri="{FF2B5EF4-FFF2-40B4-BE49-F238E27FC236}">
                <a16:creationId xmlns:a16="http://schemas.microsoft.com/office/drawing/2014/main" id="{5D221C0E-347A-4F93-8D22-0FB8767B27C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D838CA-DD57-4CB9-907C-59E856A23AE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75B872A-CA46-4B53-9739-E5BFA3D477FF}" type="slidenum">
              <a:rPr lang="en-US" smtClean="0"/>
              <a:t>‹#›</a:t>
            </a:fld>
            <a:endParaRPr lang="en-US"/>
          </a:p>
        </p:txBody>
      </p:sp>
    </p:spTree>
    <p:extLst>
      <p:ext uri="{BB962C8B-B14F-4D97-AF65-F5344CB8AC3E}">
        <p14:creationId xmlns:p14="http://schemas.microsoft.com/office/powerpoint/2010/main" val="4035320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8248F47-BADA-4A5E-A6DA-D7F509FD6070}" type="datetimeFigureOut">
              <a:rPr lang="en-US" smtClean="0"/>
              <a:t>4/19/2019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E757198-B0DF-4EC2-A53E-85DED0DD43DA}" type="slidenum">
              <a:rPr lang="en-US" smtClean="0"/>
              <a:t>‹#›</a:t>
            </a:fld>
            <a:endParaRPr lang="en-US"/>
          </a:p>
        </p:txBody>
      </p:sp>
    </p:spTree>
    <p:extLst>
      <p:ext uri="{BB962C8B-B14F-4D97-AF65-F5344CB8AC3E}">
        <p14:creationId xmlns:p14="http://schemas.microsoft.com/office/powerpoint/2010/main" val="104823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1</a:t>
            </a:fld>
            <a:endParaRPr lang="en-US"/>
          </a:p>
        </p:txBody>
      </p:sp>
    </p:spTree>
    <p:extLst>
      <p:ext uri="{BB962C8B-B14F-4D97-AF65-F5344CB8AC3E}">
        <p14:creationId xmlns:p14="http://schemas.microsoft.com/office/powerpoint/2010/main" val="3949401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illustration of how the top 1% of the U.S. population accounts for nearly 23% of overall health care costs.</a:t>
            </a:r>
          </a:p>
          <a:p>
            <a:r>
              <a:rPr lang="en-US"/>
              <a:t>7% are responsible for a full 50% of our current health care costs.  CPC+ wants clinics to tease out the top 1% and intensively care manage that population to reduce one quarter of healthcare costs.  Ideally target the top 7% to cut healthcare cost in half!</a:t>
            </a:r>
          </a:p>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14</a:t>
            </a:fld>
            <a:endParaRPr lang="en-US"/>
          </a:p>
        </p:txBody>
      </p:sp>
    </p:spTree>
    <p:extLst>
      <p:ext uri="{BB962C8B-B14F-4D97-AF65-F5344CB8AC3E}">
        <p14:creationId xmlns:p14="http://schemas.microsoft.com/office/powerpoint/2010/main" val="4263094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15</a:t>
            </a:fld>
            <a:endParaRPr lang="en-US"/>
          </a:p>
        </p:txBody>
      </p:sp>
    </p:spTree>
    <p:extLst>
      <p:ext uri="{BB962C8B-B14F-4D97-AF65-F5344CB8AC3E}">
        <p14:creationId xmlns:p14="http://schemas.microsoft.com/office/powerpoint/2010/main" val="1088500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16</a:t>
            </a:fld>
            <a:endParaRPr lang="en-US"/>
          </a:p>
        </p:txBody>
      </p:sp>
    </p:spTree>
    <p:extLst>
      <p:ext uri="{BB962C8B-B14F-4D97-AF65-F5344CB8AC3E}">
        <p14:creationId xmlns:p14="http://schemas.microsoft.com/office/powerpoint/2010/main" val="3501973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17</a:t>
            </a:fld>
            <a:endParaRPr lang="en-US"/>
          </a:p>
        </p:txBody>
      </p:sp>
    </p:spTree>
    <p:extLst>
      <p:ext uri="{BB962C8B-B14F-4D97-AF65-F5344CB8AC3E}">
        <p14:creationId xmlns:p14="http://schemas.microsoft.com/office/powerpoint/2010/main" val="2571251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accent4">
                    <a:lumMod val="50000"/>
                  </a:schemeClr>
                </a:solidFill>
              </a:rPr>
              <a:t>Tamra:</a:t>
            </a:r>
          </a:p>
          <a:p>
            <a:r>
              <a:rPr lang="en-US">
                <a:solidFill>
                  <a:schemeClr val="accent4">
                    <a:lumMod val="50000"/>
                  </a:schemeClr>
                </a:solidFill>
              </a:rPr>
              <a:t>Slide 11</a:t>
            </a:r>
          </a:p>
          <a:p>
            <a:r>
              <a:rPr lang="en-US">
                <a:solidFill>
                  <a:schemeClr val="accent4">
                    <a:lumMod val="50000"/>
                  </a:schemeClr>
                </a:solidFill>
              </a:rPr>
              <a:t>What is Comprehensive Primary Care Plus?  It is a national advanced primary care medical home model the aims to strengthen primary care through multi-payer reform and care delivery transformation.  That’s pretty cool!  Have payers collectively pay </a:t>
            </a:r>
            <a:r>
              <a:rPr lang="en-US" i="1">
                <a:solidFill>
                  <a:schemeClr val="accent4">
                    <a:lumMod val="50000"/>
                  </a:schemeClr>
                </a:solidFill>
              </a:rPr>
              <a:t>risk stratified </a:t>
            </a:r>
            <a:r>
              <a:rPr lang="en-US">
                <a:solidFill>
                  <a:schemeClr val="accent4">
                    <a:lumMod val="50000"/>
                  </a:schemeClr>
                </a:solidFill>
              </a:rPr>
              <a:t>care management fees, up front to primary care practices to enable them the </a:t>
            </a:r>
            <a:r>
              <a:rPr lang="en-US" u="sng">
                <a:solidFill>
                  <a:schemeClr val="accent4">
                    <a:lumMod val="50000"/>
                  </a:schemeClr>
                </a:solidFill>
              </a:rPr>
              <a:t>resources</a:t>
            </a:r>
            <a:r>
              <a:rPr lang="en-US">
                <a:solidFill>
                  <a:schemeClr val="accent4">
                    <a:lumMod val="50000"/>
                  </a:schemeClr>
                </a:solidFill>
              </a:rPr>
              <a:t> to improve the quality and efficiency of care, and reduce unnecessary health care utilization. This care delivery redesign ensures that practices have the infrastructure to better deliver whole person care to result in a healthier patient population.  The CPC+ program is committed to practices and wants them to succeed. CPC+ provides practices with a robust learning system, as well as actionable patient-level cost and utilization data feedback, to guide their decision making.  This is a great idea and it is working!  Better care, lower costs, improved outcome and increased provider satisfaction by giving them additional resources.  Isn’t this what we all want?  </a:t>
            </a:r>
          </a:p>
          <a:p>
            <a:r>
              <a:rPr lang="en-US">
                <a:solidFill>
                  <a:schemeClr val="accent4">
                    <a:lumMod val="50000"/>
                  </a:schemeClr>
                </a:solidFill>
              </a:rPr>
              <a:t>There are currently 3000 primary care practices participating in CPC+, across the nation from the East coast to the West coast.  </a:t>
            </a:r>
            <a:r>
              <a:rPr lang="en-US" b="1">
                <a:solidFill>
                  <a:schemeClr val="accent4">
                    <a:lumMod val="50000"/>
                  </a:schemeClr>
                </a:solidFill>
              </a:rPr>
              <a:t>61</a:t>
            </a:r>
            <a:r>
              <a:rPr lang="en-US">
                <a:solidFill>
                  <a:schemeClr val="accent4">
                    <a:lumMod val="50000"/>
                  </a:schemeClr>
                </a:solidFill>
              </a:rPr>
              <a:t> payers have aligned and are committed to paying per member per month, risk stratified care management fees to primary care practices.  This is allowing primary care practices to deliver the comprehensive care needed to decrease utilization.</a:t>
            </a:r>
            <a:endParaRPr lang="en-US"/>
          </a:p>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18</a:t>
            </a:fld>
            <a:endParaRPr lang="en-US"/>
          </a:p>
        </p:txBody>
      </p:sp>
    </p:spTree>
    <p:extLst>
      <p:ext uri="{BB962C8B-B14F-4D97-AF65-F5344CB8AC3E}">
        <p14:creationId xmlns:p14="http://schemas.microsoft.com/office/powerpoint/2010/main" val="4293904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19</a:t>
            </a:fld>
            <a:endParaRPr lang="en-US"/>
          </a:p>
        </p:txBody>
      </p:sp>
    </p:spTree>
    <p:extLst>
      <p:ext uri="{BB962C8B-B14F-4D97-AF65-F5344CB8AC3E}">
        <p14:creationId xmlns:p14="http://schemas.microsoft.com/office/powerpoint/2010/main" val="4164569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20</a:t>
            </a:fld>
            <a:endParaRPr lang="en-US"/>
          </a:p>
        </p:txBody>
      </p:sp>
    </p:spTree>
    <p:extLst>
      <p:ext uri="{BB962C8B-B14F-4D97-AF65-F5344CB8AC3E}">
        <p14:creationId xmlns:p14="http://schemas.microsoft.com/office/powerpoint/2010/main" val="1110273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21</a:t>
            </a:fld>
            <a:endParaRPr lang="en-US"/>
          </a:p>
        </p:txBody>
      </p:sp>
    </p:spTree>
    <p:extLst>
      <p:ext uri="{BB962C8B-B14F-4D97-AF65-F5344CB8AC3E}">
        <p14:creationId xmlns:p14="http://schemas.microsoft.com/office/powerpoint/2010/main" val="1482639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22</a:t>
            </a:fld>
            <a:endParaRPr lang="en-US"/>
          </a:p>
        </p:txBody>
      </p:sp>
    </p:spTree>
    <p:extLst>
      <p:ext uri="{BB962C8B-B14F-4D97-AF65-F5344CB8AC3E}">
        <p14:creationId xmlns:p14="http://schemas.microsoft.com/office/powerpoint/2010/main" val="113310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23</a:t>
            </a:fld>
            <a:endParaRPr lang="en-US"/>
          </a:p>
        </p:txBody>
      </p:sp>
    </p:spTree>
    <p:extLst>
      <p:ext uri="{BB962C8B-B14F-4D97-AF65-F5344CB8AC3E}">
        <p14:creationId xmlns:p14="http://schemas.microsoft.com/office/powerpoint/2010/main" val="386145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2</a:t>
            </a:fld>
            <a:endParaRPr lang="en-US"/>
          </a:p>
        </p:txBody>
      </p:sp>
    </p:spTree>
    <p:extLst>
      <p:ext uri="{BB962C8B-B14F-4D97-AF65-F5344CB8AC3E}">
        <p14:creationId xmlns:p14="http://schemas.microsoft.com/office/powerpoint/2010/main" val="3023627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24</a:t>
            </a:fld>
            <a:endParaRPr lang="en-US"/>
          </a:p>
        </p:txBody>
      </p:sp>
    </p:spTree>
    <p:extLst>
      <p:ext uri="{BB962C8B-B14F-4D97-AF65-F5344CB8AC3E}">
        <p14:creationId xmlns:p14="http://schemas.microsoft.com/office/powerpoint/2010/main" val="873168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25</a:t>
            </a:fld>
            <a:endParaRPr lang="en-US"/>
          </a:p>
        </p:txBody>
      </p:sp>
    </p:spTree>
    <p:extLst>
      <p:ext uri="{BB962C8B-B14F-4D97-AF65-F5344CB8AC3E}">
        <p14:creationId xmlns:p14="http://schemas.microsoft.com/office/powerpoint/2010/main" val="1025870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26</a:t>
            </a:fld>
            <a:endParaRPr lang="en-US"/>
          </a:p>
        </p:txBody>
      </p:sp>
    </p:spTree>
    <p:extLst>
      <p:ext uri="{BB962C8B-B14F-4D97-AF65-F5344CB8AC3E}">
        <p14:creationId xmlns:p14="http://schemas.microsoft.com/office/powerpoint/2010/main" val="2936420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27</a:t>
            </a:fld>
            <a:endParaRPr lang="en-US"/>
          </a:p>
        </p:txBody>
      </p:sp>
    </p:spTree>
    <p:extLst>
      <p:ext uri="{BB962C8B-B14F-4D97-AF65-F5344CB8AC3E}">
        <p14:creationId xmlns:p14="http://schemas.microsoft.com/office/powerpoint/2010/main" val="4288756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28</a:t>
            </a:fld>
            <a:endParaRPr lang="en-US"/>
          </a:p>
        </p:txBody>
      </p:sp>
    </p:spTree>
    <p:extLst>
      <p:ext uri="{BB962C8B-B14F-4D97-AF65-F5344CB8AC3E}">
        <p14:creationId xmlns:p14="http://schemas.microsoft.com/office/powerpoint/2010/main" val="1123731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29</a:t>
            </a:fld>
            <a:endParaRPr lang="en-US"/>
          </a:p>
        </p:txBody>
      </p:sp>
    </p:spTree>
    <p:extLst>
      <p:ext uri="{BB962C8B-B14F-4D97-AF65-F5344CB8AC3E}">
        <p14:creationId xmlns:p14="http://schemas.microsoft.com/office/powerpoint/2010/main" val="1168436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30</a:t>
            </a:fld>
            <a:endParaRPr lang="en-US"/>
          </a:p>
        </p:txBody>
      </p:sp>
    </p:spTree>
    <p:extLst>
      <p:ext uri="{BB962C8B-B14F-4D97-AF65-F5344CB8AC3E}">
        <p14:creationId xmlns:p14="http://schemas.microsoft.com/office/powerpoint/2010/main" val="2344686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31</a:t>
            </a:fld>
            <a:endParaRPr lang="en-US"/>
          </a:p>
        </p:txBody>
      </p:sp>
    </p:spTree>
    <p:extLst>
      <p:ext uri="{BB962C8B-B14F-4D97-AF65-F5344CB8AC3E}">
        <p14:creationId xmlns:p14="http://schemas.microsoft.com/office/powerpoint/2010/main" val="3422527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32</a:t>
            </a:fld>
            <a:endParaRPr lang="en-US"/>
          </a:p>
        </p:txBody>
      </p:sp>
    </p:spTree>
    <p:extLst>
      <p:ext uri="{BB962C8B-B14F-4D97-AF65-F5344CB8AC3E}">
        <p14:creationId xmlns:p14="http://schemas.microsoft.com/office/powerpoint/2010/main" val="3962989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33</a:t>
            </a:fld>
            <a:endParaRPr lang="en-US"/>
          </a:p>
        </p:txBody>
      </p:sp>
    </p:spTree>
    <p:extLst>
      <p:ext uri="{BB962C8B-B14F-4D97-AF65-F5344CB8AC3E}">
        <p14:creationId xmlns:p14="http://schemas.microsoft.com/office/powerpoint/2010/main" val="4050083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3</a:t>
            </a:fld>
            <a:endParaRPr lang="en-US"/>
          </a:p>
        </p:txBody>
      </p:sp>
    </p:spTree>
    <p:extLst>
      <p:ext uri="{BB962C8B-B14F-4D97-AF65-F5344CB8AC3E}">
        <p14:creationId xmlns:p14="http://schemas.microsoft.com/office/powerpoint/2010/main" val="2481683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34</a:t>
            </a:fld>
            <a:endParaRPr lang="en-US"/>
          </a:p>
        </p:txBody>
      </p:sp>
    </p:spTree>
    <p:extLst>
      <p:ext uri="{BB962C8B-B14F-4D97-AF65-F5344CB8AC3E}">
        <p14:creationId xmlns:p14="http://schemas.microsoft.com/office/powerpoint/2010/main" val="3145353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35</a:t>
            </a:fld>
            <a:endParaRPr lang="en-US"/>
          </a:p>
        </p:txBody>
      </p:sp>
    </p:spTree>
    <p:extLst>
      <p:ext uri="{BB962C8B-B14F-4D97-AF65-F5344CB8AC3E}">
        <p14:creationId xmlns:p14="http://schemas.microsoft.com/office/powerpoint/2010/main" val="166971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36</a:t>
            </a:fld>
            <a:endParaRPr lang="en-US"/>
          </a:p>
        </p:txBody>
      </p:sp>
    </p:spTree>
    <p:extLst>
      <p:ext uri="{BB962C8B-B14F-4D97-AF65-F5344CB8AC3E}">
        <p14:creationId xmlns:p14="http://schemas.microsoft.com/office/powerpoint/2010/main" val="3428733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37</a:t>
            </a:fld>
            <a:endParaRPr lang="en-US"/>
          </a:p>
        </p:txBody>
      </p:sp>
    </p:spTree>
    <p:extLst>
      <p:ext uri="{BB962C8B-B14F-4D97-AF65-F5344CB8AC3E}">
        <p14:creationId xmlns:p14="http://schemas.microsoft.com/office/powerpoint/2010/main" val="465414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38</a:t>
            </a:fld>
            <a:endParaRPr lang="en-US"/>
          </a:p>
        </p:txBody>
      </p:sp>
    </p:spTree>
    <p:extLst>
      <p:ext uri="{BB962C8B-B14F-4D97-AF65-F5344CB8AC3E}">
        <p14:creationId xmlns:p14="http://schemas.microsoft.com/office/powerpoint/2010/main" val="2952161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39</a:t>
            </a:fld>
            <a:endParaRPr lang="en-US"/>
          </a:p>
        </p:txBody>
      </p:sp>
    </p:spTree>
    <p:extLst>
      <p:ext uri="{BB962C8B-B14F-4D97-AF65-F5344CB8AC3E}">
        <p14:creationId xmlns:p14="http://schemas.microsoft.com/office/powerpoint/2010/main" val="3612114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40</a:t>
            </a:fld>
            <a:endParaRPr lang="en-US"/>
          </a:p>
        </p:txBody>
      </p:sp>
    </p:spTree>
    <p:extLst>
      <p:ext uri="{BB962C8B-B14F-4D97-AF65-F5344CB8AC3E}">
        <p14:creationId xmlns:p14="http://schemas.microsoft.com/office/powerpoint/2010/main" val="3629257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41</a:t>
            </a:fld>
            <a:endParaRPr lang="en-US"/>
          </a:p>
        </p:txBody>
      </p:sp>
    </p:spTree>
    <p:extLst>
      <p:ext uri="{BB962C8B-B14F-4D97-AF65-F5344CB8AC3E}">
        <p14:creationId xmlns:p14="http://schemas.microsoft.com/office/powerpoint/2010/main" val="4189111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4</a:t>
            </a:fld>
            <a:endParaRPr lang="en-US"/>
          </a:p>
        </p:txBody>
      </p:sp>
    </p:spTree>
    <p:extLst>
      <p:ext uri="{BB962C8B-B14F-4D97-AF65-F5344CB8AC3E}">
        <p14:creationId xmlns:p14="http://schemas.microsoft.com/office/powerpoint/2010/main" val="118227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5</a:t>
            </a:fld>
            <a:endParaRPr lang="en-US"/>
          </a:p>
        </p:txBody>
      </p:sp>
    </p:spTree>
    <p:extLst>
      <p:ext uri="{BB962C8B-B14F-4D97-AF65-F5344CB8AC3E}">
        <p14:creationId xmlns:p14="http://schemas.microsoft.com/office/powerpoint/2010/main" val="989695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7</a:t>
            </a:fld>
            <a:endParaRPr lang="en-US"/>
          </a:p>
        </p:txBody>
      </p:sp>
    </p:spTree>
    <p:extLst>
      <p:ext uri="{BB962C8B-B14F-4D97-AF65-F5344CB8AC3E}">
        <p14:creationId xmlns:p14="http://schemas.microsoft.com/office/powerpoint/2010/main" val="2319390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9</a:t>
            </a:fld>
            <a:endParaRPr lang="en-US"/>
          </a:p>
        </p:txBody>
      </p:sp>
    </p:spTree>
    <p:extLst>
      <p:ext uri="{BB962C8B-B14F-4D97-AF65-F5344CB8AC3E}">
        <p14:creationId xmlns:p14="http://schemas.microsoft.com/office/powerpoint/2010/main" val="416555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a:t>
            </a:r>
            <a:r>
              <a:rPr lang="en-US" baseline="0"/>
              <a:t> to care manage the sickest patients for better outcomes. </a:t>
            </a:r>
          </a:p>
          <a:p>
            <a:r>
              <a:rPr lang="en-US" baseline="0"/>
              <a:t>We want to manage the sickest patients to lower healthcare costs.  For example to reduce ER visits or reduction in 30 day readmission rates.</a:t>
            </a:r>
          </a:p>
          <a:p>
            <a:r>
              <a:rPr lang="en-US" baseline="0"/>
              <a:t>Really the triple aim: healthier patients; better outcomes; and lower costs.  The Graph above, from the Agency of Healthcare Research and Quality shows us that </a:t>
            </a:r>
          </a:p>
          <a:p>
            <a:r>
              <a:rPr lang="en-US" baseline="0"/>
              <a:t>The top 5% of the sickest patients utilize 50% of Healthcare dollars.</a:t>
            </a:r>
            <a:endParaRPr lang="en-US"/>
          </a:p>
          <a:p>
            <a:pPr marL="174708" indent="-174708">
              <a:buFont typeface="Arial" panose="020B0604020202020204" pitchFamily="34" charset="0"/>
              <a:buChar char="•"/>
            </a:pPr>
            <a:r>
              <a:rPr lang="en-US"/>
              <a:t>Source:  Center</a:t>
            </a:r>
            <a:r>
              <a:rPr lang="en-US" baseline="0"/>
              <a:t> for </a:t>
            </a:r>
            <a:r>
              <a:rPr lang="en-US"/>
              <a:t>Financing, Access, and Cost Trends; 2012</a:t>
            </a:r>
            <a:endParaRPr lang="en-US" baseline="0"/>
          </a:p>
          <a:p>
            <a:pPr marL="174708" indent="-174708">
              <a:buFont typeface="Arial" panose="020B0604020202020204" pitchFamily="34" charset="0"/>
              <a:buChar char="•"/>
            </a:pPr>
            <a:r>
              <a:rPr lang="en-US"/>
              <a:t>Sooooo</a:t>
            </a:r>
            <a:r>
              <a:rPr lang="en-US" baseline="0"/>
              <a:t> does 20% of our Population use 80% of health are dollars, or is that just fake news??</a:t>
            </a:r>
          </a:p>
          <a:p>
            <a:endParaRPr lang="en-US" baseline="0"/>
          </a:p>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11</a:t>
            </a:fld>
            <a:endParaRPr lang="en-US"/>
          </a:p>
        </p:txBody>
      </p:sp>
    </p:spTree>
    <p:extLst>
      <p:ext uri="{BB962C8B-B14F-4D97-AF65-F5344CB8AC3E}">
        <p14:creationId xmlns:p14="http://schemas.microsoft.com/office/powerpoint/2010/main" val="1169902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57198-B0DF-4EC2-A53E-85DED0DD43DA}" type="slidenum">
              <a:rPr lang="en-US" smtClean="0"/>
              <a:t>13</a:t>
            </a:fld>
            <a:endParaRPr lang="en-US"/>
          </a:p>
        </p:txBody>
      </p:sp>
    </p:spTree>
    <p:extLst>
      <p:ext uri="{BB962C8B-B14F-4D97-AF65-F5344CB8AC3E}">
        <p14:creationId xmlns:p14="http://schemas.microsoft.com/office/powerpoint/2010/main" val="2143261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6FEDC0-3416-43D4-ACBA-AAF75B1398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375991" y="765313"/>
            <a:ext cx="8425070" cy="2623930"/>
          </a:xfrm>
        </p:spPr>
        <p:txBody>
          <a:bodyPr lIns="0" tIns="0" rIns="0" bIns="0" anchor="ctr">
            <a:noAutofit/>
          </a:bodyPr>
          <a:lstStyle>
            <a:lvl1pPr algn="l">
              <a:defRPr sz="6000" b="1" baseline="0">
                <a:latin typeface="Arial" panose="020B0604020202020204" pitchFamily="34" charset="0"/>
                <a:cs typeface="Arial" panose="020B0604020202020204" pitchFamily="34" charset="0"/>
              </a:defRPr>
            </a:lvl1pPr>
          </a:lstStyle>
          <a:p>
            <a:r>
              <a:rPr lang="en-US"/>
              <a:t>Cover Title</a:t>
            </a:r>
            <a:br>
              <a:rPr lang="en-US"/>
            </a:br>
            <a:r>
              <a:rPr lang="en-US"/>
              <a:t>Second Line Optional</a:t>
            </a:r>
          </a:p>
        </p:txBody>
      </p:sp>
      <p:sp>
        <p:nvSpPr>
          <p:cNvPr id="3" name="Subtitle 2"/>
          <p:cNvSpPr>
            <a:spLocks noGrp="1"/>
          </p:cNvSpPr>
          <p:nvPr>
            <p:ph type="subTitle" idx="1" hasCustomPrompt="1"/>
          </p:nvPr>
        </p:nvSpPr>
        <p:spPr>
          <a:xfrm>
            <a:off x="3375991" y="3865084"/>
            <a:ext cx="8425070" cy="1655762"/>
          </a:xfrm>
        </p:spPr>
        <p:txBody>
          <a:bodyPr lIns="0" tIns="0" rIns="0" bIns="0">
            <a:noAutofit/>
          </a:bodyPr>
          <a:lstStyle>
            <a:lvl1pPr marL="0" indent="0" algn="l">
              <a:buNone/>
              <a:defRPr sz="240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Site Name – City, ST</a:t>
            </a:r>
          </a:p>
          <a:p>
            <a:r>
              <a:rPr lang="en-US"/>
              <a:t>Business Line / Sub-service Line</a:t>
            </a:r>
          </a:p>
        </p:txBody>
      </p:sp>
      <p:sp>
        <p:nvSpPr>
          <p:cNvPr id="9" name="Picture Placeholder 8"/>
          <p:cNvSpPr>
            <a:spLocks noGrp="1"/>
          </p:cNvSpPr>
          <p:nvPr>
            <p:ph type="pic" sz="quarter" idx="11" hasCustomPrompt="1"/>
          </p:nvPr>
        </p:nvSpPr>
        <p:spPr>
          <a:xfrm>
            <a:off x="7301630" y="5520846"/>
            <a:ext cx="2054246" cy="1200629"/>
          </a:xfrm>
        </p:spPr>
        <p:txBody>
          <a:bodyPr anchor="ctr">
            <a:noAutofit/>
          </a:bodyPr>
          <a:lstStyle>
            <a:lvl1pPr marL="0" indent="0" algn="ctr">
              <a:buNone/>
              <a:defRPr sz="1100" baseline="0">
                <a:latin typeface="Arial" panose="020B0604020202020204" pitchFamily="34" charset="0"/>
                <a:cs typeface="Arial" panose="020B0604020202020204" pitchFamily="34" charset="0"/>
              </a:defRPr>
            </a:lvl1pPr>
          </a:lstStyle>
          <a:p>
            <a:r>
              <a:rPr lang="en-US"/>
              <a:t>PARTNER LOGO (OPTIONAL)</a:t>
            </a:r>
          </a:p>
        </p:txBody>
      </p:sp>
      <p:sp>
        <p:nvSpPr>
          <p:cNvPr id="10" name="Picture Placeholder 8"/>
          <p:cNvSpPr>
            <a:spLocks noGrp="1"/>
          </p:cNvSpPr>
          <p:nvPr>
            <p:ph type="pic" sz="quarter" idx="12" hasCustomPrompt="1"/>
          </p:nvPr>
        </p:nvSpPr>
        <p:spPr>
          <a:xfrm>
            <a:off x="9746815" y="5520846"/>
            <a:ext cx="2054246" cy="1200629"/>
          </a:xfrm>
        </p:spPr>
        <p:txBody>
          <a:bodyPr anchor="ctr">
            <a:noAutofit/>
          </a:bodyPr>
          <a:lstStyle>
            <a:lvl1pPr marL="0" indent="0" algn="ctr">
              <a:buNone/>
              <a:defRPr sz="1100" baseline="0">
                <a:latin typeface="Arial" panose="020B0604020202020204" pitchFamily="34" charset="0"/>
                <a:cs typeface="Arial" panose="020B0604020202020204" pitchFamily="34" charset="0"/>
              </a:defRPr>
            </a:lvl1pPr>
          </a:lstStyle>
          <a:p>
            <a:r>
              <a:rPr lang="en-US"/>
              <a:t>SITE LOGO </a:t>
            </a:r>
            <a:br>
              <a:rPr lang="en-US"/>
            </a:br>
            <a:r>
              <a:rPr lang="en-US"/>
              <a:t>(OPTIONAL)</a:t>
            </a:r>
          </a:p>
        </p:txBody>
      </p:sp>
      <p:sp>
        <p:nvSpPr>
          <p:cNvPr id="15" name="Text Placeholder 14">
            <a:extLst>
              <a:ext uri="{FF2B5EF4-FFF2-40B4-BE49-F238E27FC236}">
                <a16:creationId xmlns:a16="http://schemas.microsoft.com/office/drawing/2014/main" id="{7FEA7B9F-F78B-449F-A161-1934C049DE42}"/>
              </a:ext>
            </a:extLst>
          </p:cNvPr>
          <p:cNvSpPr>
            <a:spLocks noGrp="1"/>
          </p:cNvSpPr>
          <p:nvPr>
            <p:ph type="body" sz="quarter" idx="13" hasCustomPrompt="1"/>
          </p:nvPr>
        </p:nvSpPr>
        <p:spPr>
          <a:xfrm>
            <a:off x="3376613" y="5935663"/>
            <a:ext cx="2625725" cy="498475"/>
          </a:xfrm>
        </p:spPr>
        <p:txBody>
          <a:bodyPr lIns="0" tIns="0" rIns="0" bIns="0"/>
          <a:lstStyle>
            <a:lvl1pPr marL="0" indent="0">
              <a:buNone/>
              <a:defRPr/>
            </a:lvl1pPr>
          </a:lstStyle>
          <a:p>
            <a:pPr lvl="0"/>
            <a:r>
              <a:rPr lang="en-US"/>
              <a:t>Enter calendar date</a:t>
            </a:r>
          </a:p>
        </p:txBody>
      </p:sp>
      <p:sp>
        <p:nvSpPr>
          <p:cNvPr id="8" name="Rectangle 7"/>
          <p:cNvSpPr/>
          <p:nvPr userDrawn="1"/>
        </p:nvSpPr>
        <p:spPr>
          <a:xfrm>
            <a:off x="3352940" y="6429190"/>
            <a:ext cx="4140292" cy="400110"/>
          </a:xfrm>
          <a:prstGeom prst="rect">
            <a:avLst/>
          </a:prstGeom>
        </p:spPr>
        <p:txBody>
          <a:bodyPr wrap="square" lIns="0" tIns="0" rIns="0" bIns="0">
            <a:noAutofit/>
          </a:bodyPr>
          <a:lstStyle/>
          <a:p>
            <a:r>
              <a:rPr lang="en-US" sz="1000"/>
              <a:t>We extend the healing ministry of Christ by caring for those who </a:t>
            </a:r>
            <a:br>
              <a:rPr lang="en-US" sz="1000"/>
            </a:br>
            <a:r>
              <a:rPr lang="en-US" sz="1000"/>
              <a:t>are ill and by nurturing the health of the people in our communities.</a:t>
            </a:r>
          </a:p>
        </p:txBody>
      </p:sp>
    </p:spTree>
    <p:extLst>
      <p:ext uri="{BB962C8B-B14F-4D97-AF65-F5344CB8AC3E}">
        <p14:creationId xmlns:p14="http://schemas.microsoft.com/office/powerpoint/2010/main" val="3773300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 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FE2D27-D56B-4DB6-8D6C-1E3B2CA08C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2" name="Title 1"/>
          <p:cNvSpPr>
            <a:spLocks noGrp="1"/>
          </p:cNvSpPr>
          <p:nvPr>
            <p:ph type="title" hasCustomPrompt="1"/>
          </p:nvPr>
        </p:nvSpPr>
        <p:spPr>
          <a:xfrm>
            <a:off x="487471" y="1615857"/>
            <a:ext cx="11217058" cy="3219190"/>
          </a:xfrm>
        </p:spPr>
        <p:txBody>
          <a:bodyPr lIns="0" tIns="0" rIns="0" bIns="0" anchor="ctr">
            <a:noAutofit/>
          </a:bodyPr>
          <a:lstStyle>
            <a:lvl1pPr algn="ctr">
              <a:defRPr sz="6000" b="1" baseline="0">
                <a:solidFill>
                  <a:schemeClr val="bg1"/>
                </a:solidFill>
                <a:latin typeface="Arial" panose="020B0604020202020204" pitchFamily="34" charset="0"/>
                <a:cs typeface="Arial" panose="020B0604020202020204" pitchFamily="34" charset="0"/>
              </a:defRPr>
            </a:lvl1pPr>
          </a:lstStyle>
          <a:p>
            <a:r>
              <a:rPr lang="en-US"/>
              <a:t>Divider Title</a:t>
            </a:r>
            <a:br>
              <a:rPr lang="en-US"/>
            </a:br>
            <a:r>
              <a:rPr lang="en-US"/>
              <a:t>Second Line Optional</a:t>
            </a:r>
          </a:p>
        </p:txBody>
      </p:sp>
      <p:sp>
        <p:nvSpPr>
          <p:cNvPr id="13" name="Slide Number Placeholder 5"/>
          <p:cNvSpPr>
            <a:spLocks noGrp="1"/>
          </p:cNvSpPr>
          <p:nvPr>
            <p:ph type="sldNum" sz="quarter" idx="4"/>
          </p:nvPr>
        </p:nvSpPr>
        <p:spPr>
          <a:xfrm>
            <a:off x="8961329" y="6583017"/>
            <a:ext cx="2743200" cy="207289"/>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
        <p:nvSpPr>
          <p:cNvPr id="9" name="Footer Placeholder 4">
            <a:extLst>
              <a:ext uri="{FF2B5EF4-FFF2-40B4-BE49-F238E27FC236}">
                <a16:creationId xmlns:a16="http://schemas.microsoft.com/office/drawing/2014/main" id="{564F42DE-80A6-4E96-9E31-54361B9E86BF}"/>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Tree>
    <p:extLst>
      <p:ext uri="{BB962C8B-B14F-4D97-AF65-F5344CB8AC3E}">
        <p14:creationId xmlns:p14="http://schemas.microsoft.com/office/powerpoint/2010/main" val="2897427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ellow Divider w/ Subhea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C3018D-DB25-4A4A-B841-7F83A18D81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2" name="Title 1"/>
          <p:cNvSpPr>
            <a:spLocks noGrp="1"/>
          </p:cNvSpPr>
          <p:nvPr>
            <p:ph type="title" hasCustomPrompt="1"/>
          </p:nvPr>
        </p:nvSpPr>
        <p:spPr>
          <a:xfrm>
            <a:off x="487471" y="1319542"/>
            <a:ext cx="11217058" cy="1784193"/>
          </a:xfrm>
        </p:spPr>
        <p:txBody>
          <a:bodyPr lIns="0" tIns="0" rIns="0" bIns="0" anchor="b">
            <a:noAutofit/>
          </a:bodyPr>
          <a:lstStyle>
            <a:lvl1pPr algn="ctr">
              <a:defRPr sz="6000" b="1" baseline="0">
                <a:solidFill>
                  <a:schemeClr val="tx1"/>
                </a:solidFill>
                <a:latin typeface="Arial" panose="020B0604020202020204" pitchFamily="34" charset="0"/>
                <a:cs typeface="Arial" panose="020B0604020202020204" pitchFamily="34" charset="0"/>
              </a:defRPr>
            </a:lvl1pPr>
          </a:lstStyle>
          <a:p>
            <a:r>
              <a:rPr lang="en-US"/>
              <a:t>Divider Title</a:t>
            </a:r>
            <a:br>
              <a:rPr lang="en-US"/>
            </a:br>
            <a:r>
              <a:rPr lang="en-US"/>
              <a:t>Second Line Optional</a:t>
            </a:r>
          </a:p>
        </p:txBody>
      </p:sp>
      <p:sp>
        <p:nvSpPr>
          <p:cNvPr id="13" name="Slide Number Placeholder 5"/>
          <p:cNvSpPr>
            <a:spLocks noGrp="1"/>
          </p:cNvSpPr>
          <p:nvPr>
            <p:ph type="sldNum" sz="quarter" idx="4"/>
          </p:nvPr>
        </p:nvSpPr>
        <p:spPr>
          <a:xfrm>
            <a:off x="8961329" y="6583017"/>
            <a:ext cx="2743200" cy="207289"/>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
        <p:nvSpPr>
          <p:cNvPr id="9" name="Footer Placeholder 4">
            <a:extLst>
              <a:ext uri="{FF2B5EF4-FFF2-40B4-BE49-F238E27FC236}">
                <a16:creationId xmlns:a16="http://schemas.microsoft.com/office/drawing/2014/main" id="{ECE9F9D0-B9B7-43EB-BA92-02DBBA63A43A}"/>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grpSp>
        <p:nvGrpSpPr>
          <p:cNvPr id="5" name="Group 4">
            <a:extLst>
              <a:ext uri="{FF2B5EF4-FFF2-40B4-BE49-F238E27FC236}">
                <a16:creationId xmlns:a16="http://schemas.microsoft.com/office/drawing/2014/main" id="{1944B7A5-B6F9-4374-BAE6-D86C55E527E3}"/>
              </a:ext>
            </a:extLst>
          </p:cNvPr>
          <p:cNvGrpSpPr/>
          <p:nvPr userDrawn="1"/>
        </p:nvGrpSpPr>
        <p:grpSpPr>
          <a:xfrm flipV="1">
            <a:off x="4771292" y="3382636"/>
            <a:ext cx="2649416" cy="207028"/>
            <a:chOff x="4149969" y="3349869"/>
            <a:chExt cx="3488094" cy="272562"/>
          </a:xfrm>
          <a:solidFill>
            <a:schemeClr val="bg1"/>
          </a:solidFill>
        </p:grpSpPr>
        <p:sp>
          <p:nvSpPr>
            <p:cNvPr id="3" name="Oval 2">
              <a:extLst>
                <a:ext uri="{FF2B5EF4-FFF2-40B4-BE49-F238E27FC236}">
                  <a16:creationId xmlns:a16="http://schemas.microsoft.com/office/drawing/2014/main" id="{7AD2E3A6-D044-4E81-B1E4-575EA1AB74CE}"/>
                </a:ext>
              </a:extLst>
            </p:cNvPr>
            <p:cNvSpPr/>
            <p:nvPr userDrawn="1"/>
          </p:nvSpPr>
          <p:spPr>
            <a:xfrm>
              <a:off x="4149969"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5077870-82CC-4430-92B2-FFF655662A30}"/>
                </a:ext>
              </a:extLst>
            </p:cNvPr>
            <p:cNvSpPr/>
            <p:nvPr userDrawn="1"/>
          </p:nvSpPr>
          <p:spPr>
            <a:xfrm>
              <a:off x="4686300"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FD9B67C-0B2D-4BA4-977A-16A4841BC547}"/>
                </a:ext>
              </a:extLst>
            </p:cNvPr>
            <p:cNvSpPr/>
            <p:nvPr userDrawn="1"/>
          </p:nvSpPr>
          <p:spPr>
            <a:xfrm>
              <a:off x="5222631"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F5502EE-ADF0-4611-8A55-90923C7EC79E}"/>
                </a:ext>
              </a:extLst>
            </p:cNvPr>
            <p:cNvSpPr/>
            <p:nvPr userDrawn="1"/>
          </p:nvSpPr>
          <p:spPr>
            <a:xfrm>
              <a:off x="5758962"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DFC6DFE-2EF7-4813-B19F-14FACDD6AB6D}"/>
                </a:ext>
              </a:extLst>
            </p:cNvPr>
            <p:cNvSpPr/>
            <p:nvPr userDrawn="1"/>
          </p:nvSpPr>
          <p:spPr>
            <a:xfrm>
              <a:off x="6295293"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4526DF3-8E77-4E17-BAE4-EC8FD9B8B836}"/>
                </a:ext>
              </a:extLst>
            </p:cNvPr>
            <p:cNvSpPr/>
            <p:nvPr userDrawn="1"/>
          </p:nvSpPr>
          <p:spPr>
            <a:xfrm>
              <a:off x="6831624"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F974D6-4691-44E8-B0C4-657A7F0CB553}"/>
                </a:ext>
              </a:extLst>
            </p:cNvPr>
            <p:cNvSpPr/>
            <p:nvPr userDrawn="1"/>
          </p:nvSpPr>
          <p:spPr>
            <a:xfrm>
              <a:off x="7365501"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Placeholder 14">
            <a:extLst>
              <a:ext uri="{FF2B5EF4-FFF2-40B4-BE49-F238E27FC236}">
                <a16:creationId xmlns:a16="http://schemas.microsoft.com/office/drawing/2014/main" id="{F5FFAF91-5C06-49B2-A2BD-EBB5AA4E85CE}"/>
              </a:ext>
            </a:extLst>
          </p:cNvPr>
          <p:cNvSpPr>
            <a:spLocks noGrp="1"/>
          </p:cNvSpPr>
          <p:nvPr>
            <p:ph type="body" sz="quarter" idx="10" hasCustomPrompt="1"/>
          </p:nvPr>
        </p:nvSpPr>
        <p:spPr>
          <a:xfrm>
            <a:off x="487363" y="3876926"/>
            <a:ext cx="11217276" cy="579438"/>
          </a:xfrm>
        </p:spPr>
        <p:txBody>
          <a:bodyPr>
            <a:normAutofit/>
          </a:bodyPr>
          <a:lstStyle>
            <a:lvl1pPr marL="0" indent="0" algn="ctr">
              <a:buNone/>
              <a:defRPr sz="2800">
                <a:solidFill>
                  <a:schemeClr val="tx1"/>
                </a:solidFill>
              </a:defRPr>
            </a:lvl1pPr>
          </a:lstStyle>
          <a:p>
            <a:pPr lvl="0"/>
            <a:r>
              <a:rPr lang="en-US" err="1"/>
              <a:t>Subheader</a:t>
            </a:r>
            <a:r>
              <a:rPr lang="en-US"/>
              <a:t> description when needed</a:t>
            </a:r>
          </a:p>
        </p:txBody>
      </p:sp>
    </p:spTree>
    <p:extLst>
      <p:ext uri="{BB962C8B-B14F-4D97-AF65-F5344CB8AC3E}">
        <p14:creationId xmlns:p14="http://schemas.microsoft.com/office/powerpoint/2010/main" val="2488671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 Divider w/ Su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B19011-4F15-4247-B296-C8DD3FBF30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2" y="0"/>
            <a:ext cx="12182975" cy="6858000"/>
          </a:xfrm>
          <a:prstGeom prst="rect">
            <a:avLst/>
          </a:prstGeom>
        </p:spPr>
      </p:pic>
      <p:sp>
        <p:nvSpPr>
          <p:cNvPr id="13" name="Slide Number Placeholder 5"/>
          <p:cNvSpPr>
            <a:spLocks noGrp="1"/>
          </p:cNvSpPr>
          <p:nvPr>
            <p:ph type="sldNum" sz="quarter" idx="4"/>
          </p:nvPr>
        </p:nvSpPr>
        <p:spPr>
          <a:xfrm>
            <a:off x="8961329" y="6583017"/>
            <a:ext cx="2743200" cy="207289"/>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
        <p:nvSpPr>
          <p:cNvPr id="9" name="Footer Placeholder 4">
            <a:extLst>
              <a:ext uri="{FF2B5EF4-FFF2-40B4-BE49-F238E27FC236}">
                <a16:creationId xmlns:a16="http://schemas.microsoft.com/office/drawing/2014/main" id="{B32B00F7-7B8E-45EC-94C9-913D75278BC6}"/>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
        <p:nvSpPr>
          <p:cNvPr id="6" name="Title 1">
            <a:extLst>
              <a:ext uri="{FF2B5EF4-FFF2-40B4-BE49-F238E27FC236}">
                <a16:creationId xmlns:a16="http://schemas.microsoft.com/office/drawing/2014/main" id="{B6192CAC-EA32-46A5-A4E6-87224FADE7F1}"/>
              </a:ext>
            </a:extLst>
          </p:cNvPr>
          <p:cNvSpPr>
            <a:spLocks noGrp="1"/>
          </p:cNvSpPr>
          <p:nvPr>
            <p:ph type="title" hasCustomPrompt="1"/>
          </p:nvPr>
        </p:nvSpPr>
        <p:spPr>
          <a:xfrm>
            <a:off x="487471" y="1319542"/>
            <a:ext cx="11217058" cy="1784193"/>
          </a:xfrm>
        </p:spPr>
        <p:txBody>
          <a:bodyPr lIns="0" tIns="0" rIns="0" bIns="0" anchor="b">
            <a:noAutofit/>
          </a:bodyPr>
          <a:lstStyle>
            <a:lvl1pPr algn="ctr">
              <a:defRPr sz="6000" b="1" baseline="0">
                <a:solidFill>
                  <a:schemeClr val="tx1"/>
                </a:solidFill>
                <a:latin typeface="Arial" panose="020B0604020202020204" pitchFamily="34" charset="0"/>
                <a:cs typeface="Arial" panose="020B0604020202020204" pitchFamily="34" charset="0"/>
              </a:defRPr>
            </a:lvl1pPr>
          </a:lstStyle>
          <a:p>
            <a:r>
              <a:rPr lang="en-US"/>
              <a:t>Divider Title</a:t>
            </a:r>
            <a:br>
              <a:rPr lang="en-US"/>
            </a:br>
            <a:r>
              <a:rPr lang="en-US"/>
              <a:t>Second Line Optional</a:t>
            </a:r>
          </a:p>
        </p:txBody>
      </p:sp>
      <p:grpSp>
        <p:nvGrpSpPr>
          <p:cNvPr id="7" name="Group 6">
            <a:extLst>
              <a:ext uri="{FF2B5EF4-FFF2-40B4-BE49-F238E27FC236}">
                <a16:creationId xmlns:a16="http://schemas.microsoft.com/office/drawing/2014/main" id="{63436E65-4C23-4321-BB28-8568343408FD}"/>
              </a:ext>
            </a:extLst>
          </p:cNvPr>
          <p:cNvGrpSpPr/>
          <p:nvPr userDrawn="1"/>
        </p:nvGrpSpPr>
        <p:grpSpPr>
          <a:xfrm flipV="1">
            <a:off x="4771292" y="3382636"/>
            <a:ext cx="2649416" cy="207028"/>
            <a:chOff x="4149969" y="3349869"/>
            <a:chExt cx="3488094" cy="272562"/>
          </a:xfrm>
          <a:solidFill>
            <a:schemeClr val="bg1"/>
          </a:solidFill>
        </p:grpSpPr>
        <p:sp>
          <p:nvSpPr>
            <p:cNvPr id="8" name="Oval 7">
              <a:extLst>
                <a:ext uri="{FF2B5EF4-FFF2-40B4-BE49-F238E27FC236}">
                  <a16:creationId xmlns:a16="http://schemas.microsoft.com/office/drawing/2014/main" id="{DAB0DC9A-7E1A-4F18-A1EF-65575D855DEB}"/>
                </a:ext>
              </a:extLst>
            </p:cNvPr>
            <p:cNvSpPr/>
            <p:nvPr userDrawn="1"/>
          </p:nvSpPr>
          <p:spPr>
            <a:xfrm>
              <a:off x="4149969"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6652007-DD3C-4CCD-ACFC-95FCDFB346FB}"/>
                </a:ext>
              </a:extLst>
            </p:cNvPr>
            <p:cNvSpPr/>
            <p:nvPr userDrawn="1"/>
          </p:nvSpPr>
          <p:spPr>
            <a:xfrm>
              <a:off x="4686300"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AA0DC11-47C8-42AC-8DA5-3096E21ABBAA}"/>
                </a:ext>
              </a:extLst>
            </p:cNvPr>
            <p:cNvSpPr/>
            <p:nvPr userDrawn="1"/>
          </p:nvSpPr>
          <p:spPr>
            <a:xfrm>
              <a:off x="5222631"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F62F13B-78A0-4E7C-8101-04EE9E677CE0}"/>
                </a:ext>
              </a:extLst>
            </p:cNvPr>
            <p:cNvSpPr/>
            <p:nvPr userDrawn="1"/>
          </p:nvSpPr>
          <p:spPr>
            <a:xfrm>
              <a:off x="5758962"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0463678-F0D5-4871-852B-06E23890554A}"/>
                </a:ext>
              </a:extLst>
            </p:cNvPr>
            <p:cNvSpPr/>
            <p:nvPr userDrawn="1"/>
          </p:nvSpPr>
          <p:spPr>
            <a:xfrm>
              <a:off x="6295293"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7017015-C090-44B5-B00D-CAF3D19BE82C}"/>
                </a:ext>
              </a:extLst>
            </p:cNvPr>
            <p:cNvSpPr/>
            <p:nvPr userDrawn="1"/>
          </p:nvSpPr>
          <p:spPr>
            <a:xfrm>
              <a:off x="6831624"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9C45A93-1F74-485C-888E-E9DECD6C13DE}"/>
                </a:ext>
              </a:extLst>
            </p:cNvPr>
            <p:cNvSpPr/>
            <p:nvPr userDrawn="1"/>
          </p:nvSpPr>
          <p:spPr>
            <a:xfrm>
              <a:off x="7365501"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Placeholder 14">
            <a:extLst>
              <a:ext uri="{FF2B5EF4-FFF2-40B4-BE49-F238E27FC236}">
                <a16:creationId xmlns:a16="http://schemas.microsoft.com/office/drawing/2014/main" id="{7FFA0550-E6FB-4D3A-9AEE-F62D90FD9289}"/>
              </a:ext>
            </a:extLst>
          </p:cNvPr>
          <p:cNvSpPr>
            <a:spLocks noGrp="1"/>
          </p:cNvSpPr>
          <p:nvPr>
            <p:ph type="body" sz="quarter" idx="10" hasCustomPrompt="1"/>
          </p:nvPr>
        </p:nvSpPr>
        <p:spPr>
          <a:xfrm>
            <a:off x="487363" y="3876926"/>
            <a:ext cx="11217276" cy="579438"/>
          </a:xfrm>
        </p:spPr>
        <p:txBody>
          <a:bodyPr>
            <a:normAutofit/>
          </a:bodyPr>
          <a:lstStyle>
            <a:lvl1pPr marL="0" indent="0" algn="ctr">
              <a:buNone/>
              <a:defRPr sz="2800">
                <a:solidFill>
                  <a:schemeClr val="tx1"/>
                </a:solidFill>
              </a:defRPr>
            </a:lvl1pPr>
          </a:lstStyle>
          <a:p>
            <a:pPr lvl="0"/>
            <a:r>
              <a:rPr lang="en-US" err="1"/>
              <a:t>Subheader</a:t>
            </a:r>
            <a:r>
              <a:rPr lang="en-US"/>
              <a:t> description when needed</a:t>
            </a:r>
          </a:p>
        </p:txBody>
      </p:sp>
    </p:spTree>
    <p:extLst>
      <p:ext uri="{BB962C8B-B14F-4D97-AF65-F5344CB8AC3E}">
        <p14:creationId xmlns:p14="http://schemas.microsoft.com/office/powerpoint/2010/main" val="1757140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Divider w/ Sub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19A6D5-866D-42F4-B50D-319C5E17F9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13" name="Slide Number Placeholder 5"/>
          <p:cNvSpPr>
            <a:spLocks noGrp="1"/>
          </p:cNvSpPr>
          <p:nvPr>
            <p:ph type="sldNum" sz="quarter" idx="4"/>
          </p:nvPr>
        </p:nvSpPr>
        <p:spPr>
          <a:xfrm>
            <a:off x="8961329" y="6583017"/>
            <a:ext cx="2743200" cy="207289"/>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
        <p:nvSpPr>
          <p:cNvPr id="9" name="Footer Placeholder 4">
            <a:extLst>
              <a:ext uri="{FF2B5EF4-FFF2-40B4-BE49-F238E27FC236}">
                <a16:creationId xmlns:a16="http://schemas.microsoft.com/office/drawing/2014/main" id="{870B3BB7-3B58-43E4-A40E-9FC1F2ED2182}"/>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
        <p:nvSpPr>
          <p:cNvPr id="6" name="Title 1">
            <a:extLst>
              <a:ext uri="{FF2B5EF4-FFF2-40B4-BE49-F238E27FC236}">
                <a16:creationId xmlns:a16="http://schemas.microsoft.com/office/drawing/2014/main" id="{7B7B8D42-331B-4E3E-9BD7-F04BFA08342F}"/>
              </a:ext>
            </a:extLst>
          </p:cNvPr>
          <p:cNvSpPr>
            <a:spLocks noGrp="1"/>
          </p:cNvSpPr>
          <p:nvPr>
            <p:ph type="title" hasCustomPrompt="1"/>
          </p:nvPr>
        </p:nvSpPr>
        <p:spPr>
          <a:xfrm>
            <a:off x="487471" y="1319542"/>
            <a:ext cx="11217058" cy="1784193"/>
          </a:xfrm>
        </p:spPr>
        <p:txBody>
          <a:bodyPr lIns="0" tIns="0" rIns="0" bIns="0" anchor="b">
            <a:noAutofit/>
          </a:bodyPr>
          <a:lstStyle>
            <a:lvl1pPr algn="ctr">
              <a:defRPr sz="6000" b="1" baseline="0">
                <a:solidFill>
                  <a:schemeClr val="tx1"/>
                </a:solidFill>
                <a:latin typeface="Arial" panose="020B0604020202020204" pitchFamily="34" charset="0"/>
                <a:cs typeface="Arial" panose="020B0604020202020204" pitchFamily="34" charset="0"/>
              </a:defRPr>
            </a:lvl1pPr>
          </a:lstStyle>
          <a:p>
            <a:r>
              <a:rPr lang="en-US"/>
              <a:t>Divider Title</a:t>
            </a:r>
            <a:br>
              <a:rPr lang="en-US"/>
            </a:br>
            <a:r>
              <a:rPr lang="en-US"/>
              <a:t>Second Line Optional</a:t>
            </a:r>
          </a:p>
        </p:txBody>
      </p:sp>
      <p:grpSp>
        <p:nvGrpSpPr>
          <p:cNvPr id="7" name="Group 6">
            <a:extLst>
              <a:ext uri="{FF2B5EF4-FFF2-40B4-BE49-F238E27FC236}">
                <a16:creationId xmlns:a16="http://schemas.microsoft.com/office/drawing/2014/main" id="{AED270AF-7405-4C96-AB3C-EDD40065341F}"/>
              </a:ext>
            </a:extLst>
          </p:cNvPr>
          <p:cNvGrpSpPr/>
          <p:nvPr userDrawn="1"/>
        </p:nvGrpSpPr>
        <p:grpSpPr>
          <a:xfrm flipV="1">
            <a:off x="4771292" y="3382636"/>
            <a:ext cx="2649416" cy="207028"/>
            <a:chOff x="4149969" y="3349869"/>
            <a:chExt cx="3488094" cy="272562"/>
          </a:xfrm>
          <a:solidFill>
            <a:schemeClr val="bg1"/>
          </a:solidFill>
        </p:grpSpPr>
        <p:sp>
          <p:nvSpPr>
            <p:cNvPr id="8" name="Oval 7">
              <a:extLst>
                <a:ext uri="{FF2B5EF4-FFF2-40B4-BE49-F238E27FC236}">
                  <a16:creationId xmlns:a16="http://schemas.microsoft.com/office/drawing/2014/main" id="{AD117D33-703A-4393-A920-305236FD4636}"/>
                </a:ext>
              </a:extLst>
            </p:cNvPr>
            <p:cNvSpPr/>
            <p:nvPr userDrawn="1"/>
          </p:nvSpPr>
          <p:spPr>
            <a:xfrm>
              <a:off x="4149969"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AC6DAAF-56F0-4C7C-8FE3-328ED33577A5}"/>
                </a:ext>
              </a:extLst>
            </p:cNvPr>
            <p:cNvSpPr/>
            <p:nvPr userDrawn="1"/>
          </p:nvSpPr>
          <p:spPr>
            <a:xfrm>
              <a:off x="4686300"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9CE6F8E-E15E-4AA9-B4C0-799946ECE3D4}"/>
                </a:ext>
              </a:extLst>
            </p:cNvPr>
            <p:cNvSpPr/>
            <p:nvPr userDrawn="1"/>
          </p:nvSpPr>
          <p:spPr>
            <a:xfrm>
              <a:off x="5222631"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AA61B0D-5E79-41AA-AA42-5F6EB62928BF}"/>
                </a:ext>
              </a:extLst>
            </p:cNvPr>
            <p:cNvSpPr/>
            <p:nvPr userDrawn="1"/>
          </p:nvSpPr>
          <p:spPr>
            <a:xfrm>
              <a:off x="5758962"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E91A3E0-C09C-4B4A-B436-3248EBAA2797}"/>
                </a:ext>
              </a:extLst>
            </p:cNvPr>
            <p:cNvSpPr/>
            <p:nvPr userDrawn="1"/>
          </p:nvSpPr>
          <p:spPr>
            <a:xfrm>
              <a:off x="6295293"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F0C3C71-EC9F-42B9-B855-3DE7B28CAFF8}"/>
                </a:ext>
              </a:extLst>
            </p:cNvPr>
            <p:cNvSpPr/>
            <p:nvPr userDrawn="1"/>
          </p:nvSpPr>
          <p:spPr>
            <a:xfrm>
              <a:off x="6831624"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8C90F8-0B26-41C7-A31D-EA8066703FEF}"/>
                </a:ext>
              </a:extLst>
            </p:cNvPr>
            <p:cNvSpPr/>
            <p:nvPr userDrawn="1"/>
          </p:nvSpPr>
          <p:spPr>
            <a:xfrm>
              <a:off x="7365501"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Placeholder 14">
            <a:extLst>
              <a:ext uri="{FF2B5EF4-FFF2-40B4-BE49-F238E27FC236}">
                <a16:creationId xmlns:a16="http://schemas.microsoft.com/office/drawing/2014/main" id="{DAA23084-A9C8-4347-A4F0-C57ED0BB9217}"/>
              </a:ext>
            </a:extLst>
          </p:cNvPr>
          <p:cNvSpPr>
            <a:spLocks noGrp="1"/>
          </p:cNvSpPr>
          <p:nvPr>
            <p:ph type="body" sz="quarter" idx="10" hasCustomPrompt="1"/>
          </p:nvPr>
        </p:nvSpPr>
        <p:spPr>
          <a:xfrm>
            <a:off x="487363" y="3876926"/>
            <a:ext cx="11217276" cy="579438"/>
          </a:xfrm>
        </p:spPr>
        <p:txBody>
          <a:bodyPr>
            <a:normAutofit/>
          </a:bodyPr>
          <a:lstStyle>
            <a:lvl1pPr marL="0" indent="0" algn="ctr">
              <a:buNone/>
              <a:defRPr sz="2800">
                <a:solidFill>
                  <a:schemeClr val="tx1"/>
                </a:solidFill>
              </a:defRPr>
            </a:lvl1pPr>
          </a:lstStyle>
          <a:p>
            <a:pPr lvl="0"/>
            <a:r>
              <a:rPr lang="en-US" err="1"/>
              <a:t>Subheader</a:t>
            </a:r>
            <a:r>
              <a:rPr lang="en-US"/>
              <a:t> description when needed</a:t>
            </a:r>
          </a:p>
        </p:txBody>
      </p:sp>
    </p:spTree>
    <p:extLst>
      <p:ext uri="{BB962C8B-B14F-4D97-AF65-F5344CB8AC3E}">
        <p14:creationId xmlns:p14="http://schemas.microsoft.com/office/powerpoint/2010/main" val="74751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rple Divider w/ Sub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62E4C9-9628-4D76-B978-CA21709C6F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13" name="Slide Number Placeholder 5"/>
          <p:cNvSpPr>
            <a:spLocks noGrp="1"/>
          </p:cNvSpPr>
          <p:nvPr>
            <p:ph type="sldNum" sz="quarter" idx="4"/>
          </p:nvPr>
        </p:nvSpPr>
        <p:spPr>
          <a:xfrm>
            <a:off x="8961329" y="6583017"/>
            <a:ext cx="2743200" cy="207289"/>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
        <p:nvSpPr>
          <p:cNvPr id="9" name="Footer Placeholder 4">
            <a:extLst>
              <a:ext uri="{FF2B5EF4-FFF2-40B4-BE49-F238E27FC236}">
                <a16:creationId xmlns:a16="http://schemas.microsoft.com/office/drawing/2014/main" id="{0492636F-9587-45C3-AC91-D8871F42872D}"/>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
        <p:nvSpPr>
          <p:cNvPr id="6" name="Title 1">
            <a:extLst>
              <a:ext uri="{FF2B5EF4-FFF2-40B4-BE49-F238E27FC236}">
                <a16:creationId xmlns:a16="http://schemas.microsoft.com/office/drawing/2014/main" id="{ECC04E30-A6B2-4A7C-A73F-FF6B0BAC62FE}"/>
              </a:ext>
            </a:extLst>
          </p:cNvPr>
          <p:cNvSpPr>
            <a:spLocks noGrp="1"/>
          </p:cNvSpPr>
          <p:nvPr>
            <p:ph type="title" hasCustomPrompt="1"/>
          </p:nvPr>
        </p:nvSpPr>
        <p:spPr>
          <a:xfrm>
            <a:off x="487471" y="1319542"/>
            <a:ext cx="11217058" cy="1784193"/>
          </a:xfrm>
        </p:spPr>
        <p:txBody>
          <a:bodyPr lIns="0" tIns="0" rIns="0" bIns="0" anchor="b">
            <a:noAutofit/>
          </a:bodyPr>
          <a:lstStyle>
            <a:lvl1pPr algn="ctr">
              <a:defRPr sz="6000" b="1" baseline="0">
                <a:solidFill>
                  <a:schemeClr val="bg1"/>
                </a:solidFill>
                <a:latin typeface="Arial" panose="020B0604020202020204" pitchFamily="34" charset="0"/>
                <a:cs typeface="Arial" panose="020B0604020202020204" pitchFamily="34" charset="0"/>
              </a:defRPr>
            </a:lvl1pPr>
          </a:lstStyle>
          <a:p>
            <a:r>
              <a:rPr lang="en-US"/>
              <a:t>Divider Title</a:t>
            </a:r>
            <a:br>
              <a:rPr lang="en-US"/>
            </a:br>
            <a:r>
              <a:rPr lang="en-US"/>
              <a:t>Second Line Optional</a:t>
            </a:r>
          </a:p>
        </p:txBody>
      </p:sp>
      <p:grpSp>
        <p:nvGrpSpPr>
          <p:cNvPr id="7" name="Group 6">
            <a:extLst>
              <a:ext uri="{FF2B5EF4-FFF2-40B4-BE49-F238E27FC236}">
                <a16:creationId xmlns:a16="http://schemas.microsoft.com/office/drawing/2014/main" id="{11E619F9-229B-4DD5-9D94-F795EDCC2863}"/>
              </a:ext>
            </a:extLst>
          </p:cNvPr>
          <p:cNvGrpSpPr/>
          <p:nvPr userDrawn="1"/>
        </p:nvGrpSpPr>
        <p:grpSpPr>
          <a:xfrm flipV="1">
            <a:off x="4771292" y="3382636"/>
            <a:ext cx="2649416" cy="207028"/>
            <a:chOff x="4149969" y="3349869"/>
            <a:chExt cx="3488094" cy="272562"/>
          </a:xfrm>
          <a:solidFill>
            <a:schemeClr val="bg1"/>
          </a:solidFill>
        </p:grpSpPr>
        <p:sp>
          <p:nvSpPr>
            <p:cNvPr id="8" name="Oval 7">
              <a:extLst>
                <a:ext uri="{FF2B5EF4-FFF2-40B4-BE49-F238E27FC236}">
                  <a16:creationId xmlns:a16="http://schemas.microsoft.com/office/drawing/2014/main" id="{24031947-EDE4-4DC6-9A81-790A1B2869C7}"/>
                </a:ext>
              </a:extLst>
            </p:cNvPr>
            <p:cNvSpPr/>
            <p:nvPr userDrawn="1"/>
          </p:nvSpPr>
          <p:spPr>
            <a:xfrm>
              <a:off x="4149969"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49EF08D-7AF3-45F3-94BC-436000B576D2}"/>
                </a:ext>
              </a:extLst>
            </p:cNvPr>
            <p:cNvSpPr/>
            <p:nvPr userDrawn="1"/>
          </p:nvSpPr>
          <p:spPr>
            <a:xfrm>
              <a:off x="4686300"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4E0D6DD-3A56-41B0-A44E-A89841918709}"/>
                </a:ext>
              </a:extLst>
            </p:cNvPr>
            <p:cNvSpPr/>
            <p:nvPr userDrawn="1"/>
          </p:nvSpPr>
          <p:spPr>
            <a:xfrm>
              <a:off x="5222631"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728E921-83C0-4122-BEEA-E5B8DF89E49A}"/>
                </a:ext>
              </a:extLst>
            </p:cNvPr>
            <p:cNvSpPr/>
            <p:nvPr userDrawn="1"/>
          </p:nvSpPr>
          <p:spPr>
            <a:xfrm>
              <a:off x="5758962"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381EA8-761F-4580-B3DC-8161D0C43145}"/>
                </a:ext>
              </a:extLst>
            </p:cNvPr>
            <p:cNvSpPr/>
            <p:nvPr userDrawn="1"/>
          </p:nvSpPr>
          <p:spPr>
            <a:xfrm>
              <a:off x="6295293"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1CE7A77-289C-44BE-A24F-648F1D6D3628}"/>
                </a:ext>
              </a:extLst>
            </p:cNvPr>
            <p:cNvSpPr/>
            <p:nvPr userDrawn="1"/>
          </p:nvSpPr>
          <p:spPr>
            <a:xfrm>
              <a:off x="6831624"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7552EB0-8570-4B07-8DCB-DA77D56D20B1}"/>
                </a:ext>
              </a:extLst>
            </p:cNvPr>
            <p:cNvSpPr/>
            <p:nvPr userDrawn="1"/>
          </p:nvSpPr>
          <p:spPr>
            <a:xfrm>
              <a:off x="7365501"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Placeholder 14">
            <a:extLst>
              <a:ext uri="{FF2B5EF4-FFF2-40B4-BE49-F238E27FC236}">
                <a16:creationId xmlns:a16="http://schemas.microsoft.com/office/drawing/2014/main" id="{78212A93-5030-4060-B6B1-48AA50C2DA51}"/>
              </a:ext>
            </a:extLst>
          </p:cNvPr>
          <p:cNvSpPr>
            <a:spLocks noGrp="1"/>
          </p:cNvSpPr>
          <p:nvPr>
            <p:ph type="body" sz="quarter" idx="10" hasCustomPrompt="1"/>
          </p:nvPr>
        </p:nvSpPr>
        <p:spPr>
          <a:xfrm>
            <a:off x="487363" y="3876926"/>
            <a:ext cx="11217276" cy="579438"/>
          </a:xfrm>
        </p:spPr>
        <p:txBody>
          <a:bodyPr>
            <a:normAutofit/>
          </a:bodyPr>
          <a:lstStyle>
            <a:lvl1pPr marL="0" indent="0" algn="ctr">
              <a:buNone/>
              <a:defRPr sz="2800">
                <a:solidFill>
                  <a:schemeClr val="bg1"/>
                </a:solidFill>
              </a:defRPr>
            </a:lvl1pPr>
          </a:lstStyle>
          <a:p>
            <a:pPr lvl="0"/>
            <a:r>
              <a:rPr lang="en-US" err="1"/>
              <a:t>Subheader</a:t>
            </a:r>
            <a:r>
              <a:rPr lang="en-US"/>
              <a:t> description when needed</a:t>
            </a:r>
          </a:p>
        </p:txBody>
      </p:sp>
    </p:spTree>
    <p:extLst>
      <p:ext uri="{BB962C8B-B14F-4D97-AF65-F5344CB8AC3E}">
        <p14:creationId xmlns:p14="http://schemas.microsoft.com/office/powerpoint/2010/main" val="977741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 Divider w/ Sub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70AEAE-F183-4DF3-BB83-11DBA0A2E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13" name="Slide Number Placeholder 5"/>
          <p:cNvSpPr>
            <a:spLocks noGrp="1"/>
          </p:cNvSpPr>
          <p:nvPr>
            <p:ph type="sldNum" sz="quarter" idx="4"/>
          </p:nvPr>
        </p:nvSpPr>
        <p:spPr>
          <a:xfrm>
            <a:off x="8961329" y="6583017"/>
            <a:ext cx="2743200" cy="207289"/>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
        <p:nvSpPr>
          <p:cNvPr id="9" name="Footer Placeholder 4">
            <a:extLst>
              <a:ext uri="{FF2B5EF4-FFF2-40B4-BE49-F238E27FC236}">
                <a16:creationId xmlns:a16="http://schemas.microsoft.com/office/drawing/2014/main" id="{75AF4BDC-2057-480F-AD05-EFA164467C7F}"/>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
        <p:nvSpPr>
          <p:cNvPr id="7" name="Title 1">
            <a:extLst>
              <a:ext uri="{FF2B5EF4-FFF2-40B4-BE49-F238E27FC236}">
                <a16:creationId xmlns:a16="http://schemas.microsoft.com/office/drawing/2014/main" id="{E3B18C63-8749-45A0-9DFB-C0B281356DA9}"/>
              </a:ext>
            </a:extLst>
          </p:cNvPr>
          <p:cNvSpPr>
            <a:spLocks noGrp="1"/>
          </p:cNvSpPr>
          <p:nvPr>
            <p:ph type="title" hasCustomPrompt="1"/>
          </p:nvPr>
        </p:nvSpPr>
        <p:spPr>
          <a:xfrm>
            <a:off x="487471" y="1319542"/>
            <a:ext cx="11217058" cy="1784193"/>
          </a:xfrm>
        </p:spPr>
        <p:txBody>
          <a:bodyPr lIns="0" tIns="0" rIns="0" bIns="0" anchor="b">
            <a:noAutofit/>
          </a:bodyPr>
          <a:lstStyle>
            <a:lvl1pPr algn="ctr">
              <a:defRPr sz="6000" b="1" baseline="0">
                <a:solidFill>
                  <a:schemeClr val="bg1"/>
                </a:solidFill>
                <a:latin typeface="Arial" panose="020B0604020202020204" pitchFamily="34" charset="0"/>
                <a:cs typeface="Arial" panose="020B0604020202020204" pitchFamily="34" charset="0"/>
              </a:defRPr>
            </a:lvl1pPr>
          </a:lstStyle>
          <a:p>
            <a:r>
              <a:rPr lang="en-US"/>
              <a:t>Divider Title</a:t>
            </a:r>
            <a:br>
              <a:rPr lang="en-US"/>
            </a:br>
            <a:r>
              <a:rPr lang="en-US"/>
              <a:t>Second Line Optional</a:t>
            </a:r>
          </a:p>
        </p:txBody>
      </p:sp>
      <p:grpSp>
        <p:nvGrpSpPr>
          <p:cNvPr id="8" name="Group 7">
            <a:extLst>
              <a:ext uri="{FF2B5EF4-FFF2-40B4-BE49-F238E27FC236}">
                <a16:creationId xmlns:a16="http://schemas.microsoft.com/office/drawing/2014/main" id="{E1C68717-3F56-43D7-BFB8-D2D760CF2FA1}"/>
              </a:ext>
            </a:extLst>
          </p:cNvPr>
          <p:cNvGrpSpPr/>
          <p:nvPr userDrawn="1"/>
        </p:nvGrpSpPr>
        <p:grpSpPr>
          <a:xfrm flipV="1">
            <a:off x="4771292" y="3382636"/>
            <a:ext cx="2649416" cy="207028"/>
            <a:chOff x="4149969" y="3349869"/>
            <a:chExt cx="3488094" cy="272562"/>
          </a:xfrm>
          <a:solidFill>
            <a:schemeClr val="bg1"/>
          </a:solidFill>
        </p:grpSpPr>
        <p:sp>
          <p:nvSpPr>
            <p:cNvPr id="10" name="Oval 9">
              <a:extLst>
                <a:ext uri="{FF2B5EF4-FFF2-40B4-BE49-F238E27FC236}">
                  <a16:creationId xmlns:a16="http://schemas.microsoft.com/office/drawing/2014/main" id="{432A6B04-8F39-47C5-B7EF-7BBBBA0747D8}"/>
                </a:ext>
              </a:extLst>
            </p:cNvPr>
            <p:cNvSpPr/>
            <p:nvPr userDrawn="1"/>
          </p:nvSpPr>
          <p:spPr>
            <a:xfrm>
              <a:off x="4149969"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F9774C0-0D50-4F05-9DBD-89F9536BBE83}"/>
                </a:ext>
              </a:extLst>
            </p:cNvPr>
            <p:cNvSpPr/>
            <p:nvPr userDrawn="1"/>
          </p:nvSpPr>
          <p:spPr>
            <a:xfrm>
              <a:off x="4686300"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60AFECA-CAFC-4919-A687-08FED3EDD175}"/>
                </a:ext>
              </a:extLst>
            </p:cNvPr>
            <p:cNvSpPr/>
            <p:nvPr userDrawn="1"/>
          </p:nvSpPr>
          <p:spPr>
            <a:xfrm>
              <a:off x="5222631"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807FC8D-AE13-424A-BA11-6BC4919685FB}"/>
                </a:ext>
              </a:extLst>
            </p:cNvPr>
            <p:cNvSpPr/>
            <p:nvPr userDrawn="1"/>
          </p:nvSpPr>
          <p:spPr>
            <a:xfrm>
              <a:off x="5758962"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91F6B95-5EC5-474C-AF8F-25AE606B775B}"/>
                </a:ext>
              </a:extLst>
            </p:cNvPr>
            <p:cNvSpPr/>
            <p:nvPr userDrawn="1"/>
          </p:nvSpPr>
          <p:spPr>
            <a:xfrm>
              <a:off x="6295293"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77F1FCE-8BAA-4168-8D54-0D029CA3C3C8}"/>
                </a:ext>
              </a:extLst>
            </p:cNvPr>
            <p:cNvSpPr/>
            <p:nvPr userDrawn="1"/>
          </p:nvSpPr>
          <p:spPr>
            <a:xfrm>
              <a:off x="6831624"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C2ECB45-801E-42DF-82F0-628428DD3ACE}"/>
                </a:ext>
              </a:extLst>
            </p:cNvPr>
            <p:cNvSpPr/>
            <p:nvPr userDrawn="1"/>
          </p:nvSpPr>
          <p:spPr>
            <a:xfrm>
              <a:off x="7365501"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Placeholder 14">
            <a:extLst>
              <a:ext uri="{FF2B5EF4-FFF2-40B4-BE49-F238E27FC236}">
                <a16:creationId xmlns:a16="http://schemas.microsoft.com/office/drawing/2014/main" id="{52DA9F2F-AA17-42E6-83B8-2D0F4663C8C0}"/>
              </a:ext>
            </a:extLst>
          </p:cNvPr>
          <p:cNvSpPr>
            <a:spLocks noGrp="1"/>
          </p:cNvSpPr>
          <p:nvPr>
            <p:ph type="body" sz="quarter" idx="10" hasCustomPrompt="1"/>
          </p:nvPr>
        </p:nvSpPr>
        <p:spPr>
          <a:xfrm>
            <a:off x="487363" y="3876926"/>
            <a:ext cx="11217276" cy="579438"/>
          </a:xfrm>
        </p:spPr>
        <p:txBody>
          <a:bodyPr>
            <a:normAutofit/>
          </a:bodyPr>
          <a:lstStyle>
            <a:lvl1pPr marL="0" indent="0" algn="ctr">
              <a:buNone/>
              <a:defRPr sz="2800">
                <a:solidFill>
                  <a:schemeClr val="bg1"/>
                </a:solidFill>
              </a:defRPr>
            </a:lvl1pPr>
          </a:lstStyle>
          <a:p>
            <a:pPr lvl="0"/>
            <a:r>
              <a:rPr lang="en-US" err="1"/>
              <a:t>Subheader</a:t>
            </a:r>
            <a:r>
              <a:rPr lang="en-US"/>
              <a:t> description when needed</a:t>
            </a:r>
          </a:p>
        </p:txBody>
      </p:sp>
    </p:spTree>
    <p:extLst>
      <p:ext uri="{BB962C8B-B14F-4D97-AF65-F5344CB8AC3E}">
        <p14:creationId xmlns:p14="http://schemas.microsoft.com/office/powerpoint/2010/main" val="1591777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y Divider w/ Sub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FE2D27-D56B-4DB6-8D6C-1E3B2CA08C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13" name="Slide Number Placeholder 5"/>
          <p:cNvSpPr>
            <a:spLocks noGrp="1"/>
          </p:cNvSpPr>
          <p:nvPr>
            <p:ph type="sldNum" sz="quarter" idx="4"/>
          </p:nvPr>
        </p:nvSpPr>
        <p:spPr>
          <a:xfrm>
            <a:off x="8961329" y="6583017"/>
            <a:ext cx="2743200" cy="207289"/>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
        <p:nvSpPr>
          <p:cNvPr id="9" name="Footer Placeholder 4">
            <a:extLst>
              <a:ext uri="{FF2B5EF4-FFF2-40B4-BE49-F238E27FC236}">
                <a16:creationId xmlns:a16="http://schemas.microsoft.com/office/drawing/2014/main" id="{564F42DE-80A6-4E96-9E31-54361B9E86BF}"/>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
        <p:nvSpPr>
          <p:cNvPr id="6" name="Title 1">
            <a:extLst>
              <a:ext uri="{FF2B5EF4-FFF2-40B4-BE49-F238E27FC236}">
                <a16:creationId xmlns:a16="http://schemas.microsoft.com/office/drawing/2014/main" id="{E3A1514B-98D0-40B6-A513-F487ACABF625}"/>
              </a:ext>
            </a:extLst>
          </p:cNvPr>
          <p:cNvSpPr>
            <a:spLocks noGrp="1"/>
          </p:cNvSpPr>
          <p:nvPr>
            <p:ph type="title" hasCustomPrompt="1"/>
          </p:nvPr>
        </p:nvSpPr>
        <p:spPr>
          <a:xfrm>
            <a:off x="487471" y="1319542"/>
            <a:ext cx="11217058" cy="1784193"/>
          </a:xfrm>
        </p:spPr>
        <p:txBody>
          <a:bodyPr lIns="0" tIns="0" rIns="0" bIns="0" anchor="b">
            <a:noAutofit/>
          </a:bodyPr>
          <a:lstStyle>
            <a:lvl1pPr algn="ctr">
              <a:defRPr sz="6000" b="1" baseline="0">
                <a:solidFill>
                  <a:schemeClr val="bg1"/>
                </a:solidFill>
                <a:latin typeface="Arial" panose="020B0604020202020204" pitchFamily="34" charset="0"/>
                <a:cs typeface="Arial" panose="020B0604020202020204" pitchFamily="34" charset="0"/>
              </a:defRPr>
            </a:lvl1pPr>
          </a:lstStyle>
          <a:p>
            <a:r>
              <a:rPr lang="en-US"/>
              <a:t>Divider Title</a:t>
            </a:r>
            <a:br>
              <a:rPr lang="en-US"/>
            </a:br>
            <a:r>
              <a:rPr lang="en-US"/>
              <a:t>Second Line Optional</a:t>
            </a:r>
          </a:p>
        </p:txBody>
      </p:sp>
      <p:grpSp>
        <p:nvGrpSpPr>
          <p:cNvPr id="7" name="Group 6">
            <a:extLst>
              <a:ext uri="{FF2B5EF4-FFF2-40B4-BE49-F238E27FC236}">
                <a16:creationId xmlns:a16="http://schemas.microsoft.com/office/drawing/2014/main" id="{6DD8C650-9C2C-4129-9BFA-2D89ABDE6C6D}"/>
              </a:ext>
            </a:extLst>
          </p:cNvPr>
          <p:cNvGrpSpPr/>
          <p:nvPr userDrawn="1"/>
        </p:nvGrpSpPr>
        <p:grpSpPr>
          <a:xfrm flipV="1">
            <a:off x="4771292" y="3382636"/>
            <a:ext cx="2649416" cy="207028"/>
            <a:chOff x="4149969" y="3349869"/>
            <a:chExt cx="3488094" cy="272562"/>
          </a:xfrm>
          <a:solidFill>
            <a:schemeClr val="bg1"/>
          </a:solidFill>
        </p:grpSpPr>
        <p:sp>
          <p:nvSpPr>
            <p:cNvPr id="8" name="Oval 7">
              <a:extLst>
                <a:ext uri="{FF2B5EF4-FFF2-40B4-BE49-F238E27FC236}">
                  <a16:creationId xmlns:a16="http://schemas.microsoft.com/office/drawing/2014/main" id="{450C255B-6B51-4F56-8053-E7962CBB1B99}"/>
                </a:ext>
              </a:extLst>
            </p:cNvPr>
            <p:cNvSpPr/>
            <p:nvPr userDrawn="1"/>
          </p:nvSpPr>
          <p:spPr>
            <a:xfrm>
              <a:off x="4149969"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D95E9D7-6BCD-4C1C-AE06-5B3C0B8935E3}"/>
                </a:ext>
              </a:extLst>
            </p:cNvPr>
            <p:cNvSpPr/>
            <p:nvPr userDrawn="1"/>
          </p:nvSpPr>
          <p:spPr>
            <a:xfrm>
              <a:off x="4686300"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2EECAF9-A8B5-41AE-9E45-9BE8C7FCB2A6}"/>
                </a:ext>
              </a:extLst>
            </p:cNvPr>
            <p:cNvSpPr/>
            <p:nvPr userDrawn="1"/>
          </p:nvSpPr>
          <p:spPr>
            <a:xfrm>
              <a:off x="5222631"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32A34D2-39F2-4D9B-B8E9-C942693503A6}"/>
                </a:ext>
              </a:extLst>
            </p:cNvPr>
            <p:cNvSpPr/>
            <p:nvPr userDrawn="1"/>
          </p:nvSpPr>
          <p:spPr>
            <a:xfrm>
              <a:off x="5758962"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A3A5457-EFBE-4BB0-BF06-0C1178F39309}"/>
                </a:ext>
              </a:extLst>
            </p:cNvPr>
            <p:cNvSpPr/>
            <p:nvPr userDrawn="1"/>
          </p:nvSpPr>
          <p:spPr>
            <a:xfrm>
              <a:off x="6295293"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6231FD1-C682-444E-98AC-7BF16AD3F1E6}"/>
                </a:ext>
              </a:extLst>
            </p:cNvPr>
            <p:cNvSpPr/>
            <p:nvPr userDrawn="1"/>
          </p:nvSpPr>
          <p:spPr>
            <a:xfrm>
              <a:off x="6831624"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661BC97-C4CA-435E-BAD5-A02190169359}"/>
                </a:ext>
              </a:extLst>
            </p:cNvPr>
            <p:cNvSpPr/>
            <p:nvPr userDrawn="1"/>
          </p:nvSpPr>
          <p:spPr>
            <a:xfrm>
              <a:off x="7365501" y="3349869"/>
              <a:ext cx="272562" cy="272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Placeholder 14">
            <a:extLst>
              <a:ext uri="{FF2B5EF4-FFF2-40B4-BE49-F238E27FC236}">
                <a16:creationId xmlns:a16="http://schemas.microsoft.com/office/drawing/2014/main" id="{48038A7F-99DB-4640-B27E-BF6F96722412}"/>
              </a:ext>
            </a:extLst>
          </p:cNvPr>
          <p:cNvSpPr>
            <a:spLocks noGrp="1"/>
          </p:cNvSpPr>
          <p:nvPr>
            <p:ph type="body" sz="quarter" idx="10" hasCustomPrompt="1"/>
          </p:nvPr>
        </p:nvSpPr>
        <p:spPr>
          <a:xfrm>
            <a:off x="487363" y="3876926"/>
            <a:ext cx="11217276" cy="579438"/>
          </a:xfrm>
        </p:spPr>
        <p:txBody>
          <a:bodyPr>
            <a:normAutofit/>
          </a:bodyPr>
          <a:lstStyle>
            <a:lvl1pPr marL="0" indent="0" algn="ctr">
              <a:buNone/>
              <a:defRPr sz="2800">
                <a:solidFill>
                  <a:schemeClr val="bg1"/>
                </a:solidFill>
              </a:defRPr>
            </a:lvl1pPr>
          </a:lstStyle>
          <a:p>
            <a:pPr lvl="0"/>
            <a:r>
              <a:rPr lang="en-US" err="1"/>
              <a:t>Subheader</a:t>
            </a:r>
            <a:r>
              <a:rPr lang="en-US"/>
              <a:t> description when needed</a:t>
            </a:r>
          </a:p>
        </p:txBody>
      </p:sp>
    </p:spTree>
    <p:extLst>
      <p:ext uri="{BB962C8B-B14F-4D97-AF65-F5344CB8AC3E}">
        <p14:creationId xmlns:p14="http://schemas.microsoft.com/office/powerpoint/2010/main" val="3322476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ilerplate / Quo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E2037E-A445-4BA4-B735-C58030819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2" name="Title 1"/>
          <p:cNvSpPr>
            <a:spLocks noGrp="1"/>
          </p:cNvSpPr>
          <p:nvPr>
            <p:ph type="title" hasCustomPrompt="1"/>
          </p:nvPr>
        </p:nvSpPr>
        <p:spPr>
          <a:xfrm>
            <a:off x="1720242" y="638827"/>
            <a:ext cx="9349050" cy="5160724"/>
          </a:xfrm>
        </p:spPr>
        <p:txBody>
          <a:bodyPr lIns="0" tIns="0" rIns="0" bIns="0" anchor="ctr">
            <a:noAutofit/>
          </a:bodyPr>
          <a:lstStyle>
            <a:lvl1pPr algn="ctr">
              <a:defRPr sz="4800" b="1" baseline="0">
                <a:solidFill>
                  <a:schemeClr val="tx1"/>
                </a:solidFill>
                <a:latin typeface="Arial" panose="020B0604020202020204" pitchFamily="34" charset="0"/>
                <a:cs typeface="Arial" panose="020B0604020202020204" pitchFamily="34" charset="0"/>
              </a:defRPr>
            </a:lvl1pPr>
          </a:lstStyle>
          <a:p>
            <a:r>
              <a:rPr lang="en-US"/>
              <a:t>Boilerplate, takeaway statement, significant quote </a:t>
            </a:r>
            <a:br>
              <a:rPr lang="en-US"/>
            </a:br>
            <a:r>
              <a:rPr lang="en-US"/>
              <a:t>or phrase goes here.</a:t>
            </a:r>
          </a:p>
        </p:txBody>
      </p:sp>
      <p:sp>
        <p:nvSpPr>
          <p:cNvPr id="13" name="Slide Number Placeholder 5"/>
          <p:cNvSpPr>
            <a:spLocks noGrp="1"/>
          </p:cNvSpPr>
          <p:nvPr>
            <p:ph type="sldNum" sz="quarter" idx="4"/>
          </p:nvPr>
        </p:nvSpPr>
        <p:spPr>
          <a:xfrm>
            <a:off x="8961329" y="6583017"/>
            <a:ext cx="2743200" cy="207289"/>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
        <p:nvSpPr>
          <p:cNvPr id="9" name="Footer Placeholder 4">
            <a:extLst>
              <a:ext uri="{FF2B5EF4-FFF2-40B4-BE49-F238E27FC236}">
                <a16:creationId xmlns:a16="http://schemas.microsoft.com/office/drawing/2014/main" id="{2B0E99DD-556A-4081-B849-06E32FB0B51C}"/>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Tree>
    <p:extLst>
      <p:ext uri="{BB962C8B-B14F-4D97-AF65-F5344CB8AC3E}">
        <p14:creationId xmlns:p14="http://schemas.microsoft.com/office/powerpoint/2010/main" val="3078740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CD858F-9785-49AA-A87F-EB8EB56C7E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2" y="0"/>
            <a:ext cx="12182975" cy="6858000"/>
          </a:xfrm>
          <a:prstGeom prst="rect">
            <a:avLst/>
          </a:prstGeom>
        </p:spPr>
      </p:pic>
      <p:sp>
        <p:nvSpPr>
          <p:cNvPr id="2" name="Title 1"/>
          <p:cNvSpPr>
            <a:spLocks noGrp="1"/>
          </p:cNvSpPr>
          <p:nvPr>
            <p:ph type="title" hasCustomPrompt="1"/>
          </p:nvPr>
        </p:nvSpPr>
        <p:spPr>
          <a:xfrm>
            <a:off x="367890" y="457200"/>
            <a:ext cx="5970280" cy="720247"/>
          </a:xfrm>
        </p:spPr>
        <p:txBody>
          <a:bodyPr lIns="0" tIns="0" rIns="0" bIns="0" anchor="t">
            <a:noAutofit/>
          </a:bodyPr>
          <a:lstStyle>
            <a:lvl1pPr>
              <a:defRPr sz="2800" b="1" baseline="0">
                <a:solidFill>
                  <a:schemeClr val="tx1"/>
                </a:solidFill>
                <a:latin typeface="Arial" panose="020B0604020202020204" pitchFamily="34" charset="0"/>
                <a:cs typeface="Arial" panose="020B0604020202020204" pitchFamily="34" charset="0"/>
              </a:defRPr>
            </a:lvl1pPr>
          </a:lstStyle>
          <a:p>
            <a:r>
              <a:rPr lang="en-US"/>
              <a:t>Slide Title</a:t>
            </a:r>
            <a:br>
              <a:rPr lang="en-US"/>
            </a:br>
            <a:r>
              <a:rPr lang="en-US"/>
              <a:t>Second Line Optional</a:t>
            </a:r>
          </a:p>
        </p:txBody>
      </p:sp>
      <p:sp>
        <p:nvSpPr>
          <p:cNvPr id="13" name="Slide Number Placeholder 5"/>
          <p:cNvSpPr>
            <a:spLocks noGrp="1"/>
          </p:cNvSpPr>
          <p:nvPr>
            <p:ph type="sldNum" sz="quarter" idx="4"/>
          </p:nvPr>
        </p:nvSpPr>
        <p:spPr>
          <a:xfrm>
            <a:off x="8961329" y="6583017"/>
            <a:ext cx="2743200" cy="207289"/>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
        <p:nvSpPr>
          <p:cNvPr id="5" name="Text Placeholder 4"/>
          <p:cNvSpPr>
            <a:spLocks noGrp="1"/>
          </p:cNvSpPr>
          <p:nvPr>
            <p:ph type="body" sz="quarter" idx="10" hasCustomPrompt="1"/>
          </p:nvPr>
        </p:nvSpPr>
        <p:spPr>
          <a:xfrm>
            <a:off x="368301" y="2849041"/>
            <a:ext cx="5969870" cy="476011"/>
          </a:xfrm>
        </p:spPr>
        <p:txBody>
          <a:bodyPr lIns="0" tIns="0" rIns="0" bIns="0">
            <a:noAutofit/>
          </a:bodyPr>
          <a:lstStyle>
            <a:lvl1pPr marL="0" indent="0">
              <a:buNone/>
              <a:defRPr sz="1600" b="1" spc="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SUBHEAD</a:t>
            </a:r>
          </a:p>
        </p:txBody>
      </p:sp>
      <p:sp>
        <p:nvSpPr>
          <p:cNvPr id="17" name="Picture Placeholder 7"/>
          <p:cNvSpPr>
            <a:spLocks noGrp="1"/>
          </p:cNvSpPr>
          <p:nvPr>
            <p:ph type="pic" sz="quarter" idx="12" hasCustomPrompt="1"/>
          </p:nvPr>
        </p:nvSpPr>
        <p:spPr>
          <a:xfrm>
            <a:off x="6493668" y="198781"/>
            <a:ext cx="5700713" cy="6275837"/>
          </a:xfrm>
        </p:spPr>
        <p:txBody>
          <a:bodyPr anchor="ctr">
            <a:normAutofit/>
          </a:bodyPr>
          <a:lstStyle>
            <a:lvl1pPr marL="0" indent="0" algn="ctr">
              <a:buNone/>
              <a:defRPr sz="1100" baseline="0">
                <a:solidFill>
                  <a:schemeClr val="tx1"/>
                </a:solidFill>
              </a:defRPr>
            </a:lvl1pPr>
          </a:lstStyle>
          <a:p>
            <a:r>
              <a:rPr lang="en-US"/>
              <a:t>INSERT PHOTO OR CHART HERE</a:t>
            </a:r>
          </a:p>
        </p:txBody>
      </p:sp>
      <p:sp>
        <p:nvSpPr>
          <p:cNvPr id="18" name="Text Placeholder 6"/>
          <p:cNvSpPr>
            <a:spLocks noGrp="1"/>
          </p:cNvSpPr>
          <p:nvPr>
            <p:ph type="body" sz="quarter" idx="13" hasCustomPrompt="1"/>
          </p:nvPr>
        </p:nvSpPr>
        <p:spPr>
          <a:xfrm>
            <a:off x="368300" y="1320887"/>
            <a:ext cx="5970588" cy="600075"/>
          </a:xfrm>
        </p:spPr>
        <p:txBody>
          <a:bodyPr lIns="0" tIns="0" rIns="0" bIns="0">
            <a:noAutofit/>
          </a:bodyPr>
          <a:lstStyle>
            <a:lvl1pPr marL="0" indent="0">
              <a:buNone/>
              <a:defRPr lang="en-US" sz="2000" b="0" i="1" kern="1200" baseline="0" dirty="0" smtClean="0">
                <a:solidFill>
                  <a:schemeClr val="tx1"/>
                </a:solidFill>
                <a:latin typeface="Arial" panose="020B0604020202020204" pitchFamily="34" charset="0"/>
                <a:ea typeface="+mj-ea"/>
                <a:cs typeface="Arial" panose="020B0604020202020204" pitchFamily="34" charset="0"/>
              </a:defRPr>
            </a:lvl1pPr>
            <a:lvl2pPr>
              <a:defRPr lang="en-US" sz="2000" b="0" i="1" kern="1200" baseline="0" dirty="0" smtClean="0">
                <a:solidFill>
                  <a:schemeClr val="tx1"/>
                </a:solidFill>
                <a:latin typeface="Arial" panose="020B0604020202020204" pitchFamily="34" charset="0"/>
                <a:ea typeface="+mj-ea"/>
                <a:cs typeface="Arial" panose="020B0604020202020204" pitchFamily="34" charset="0"/>
              </a:defRPr>
            </a:lvl2pPr>
            <a:lvl3pPr>
              <a:defRPr lang="en-US" sz="2000" b="0" i="1" kern="1200" baseline="0" dirty="0" smtClean="0">
                <a:solidFill>
                  <a:schemeClr val="tx1"/>
                </a:solidFill>
                <a:latin typeface="Arial" panose="020B0604020202020204" pitchFamily="34" charset="0"/>
                <a:ea typeface="+mj-ea"/>
                <a:cs typeface="Arial" panose="020B0604020202020204" pitchFamily="34" charset="0"/>
              </a:defRPr>
            </a:lvl3pPr>
            <a:lvl4pPr>
              <a:defRPr lang="en-US" sz="2000" b="0" i="1" kern="1200" baseline="0" dirty="0" smtClean="0">
                <a:solidFill>
                  <a:schemeClr val="tx1"/>
                </a:solidFill>
                <a:latin typeface="Arial" panose="020B0604020202020204" pitchFamily="34" charset="0"/>
                <a:ea typeface="+mj-ea"/>
                <a:cs typeface="Arial" panose="020B0604020202020204" pitchFamily="34" charset="0"/>
              </a:defRPr>
            </a:lvl4pPr>
            <a:lvl5pPr>
              <a:defRPr lang="en-US" sz="2000" b="0" i="1" kern="1200" baseline="0" dirty="0">
                <a:solidFill>
                  <a:schemeClr val="tx1"/>
                </a:solidFill>
                <a:latin typeface="Arial" panose="020B0604020202020204" pitchFamily="34" charset="0"/>
                <a:ea typeface="+mj-ea"/>
                <a:cs typeface="Arial" panose="020B0604020202020204" pitchFamily="34" charset="0"/>
              </a:defRPr>
            </a:lvl5pPr>
          </a:lstStyle>
          <a:p>
            <a:pPr lvl="0"/>
            <a:r>
              <a:rPr lang="en-US"/>
              <a:t>Supplemental Heading Optional</a:t>
            </a:r>
          </a:p>
        </p:txBody>
      </p:sp>
      <p:sp>
        <p:nvSpPr>
          <p:cNvPr id="15" name="Footer Placeholder 4">
            <a:extLst>
              <a:ext uri="{FF2B5EF4-FFF2-40B4-BE49-F238E27FC236}">
                <a16:creationId xmlns:a16="http://schemas.microsoft.com/office/drawing/2014/main" id="{C8093B44-46DE-433D-B4ED-51998A5D18CD}"/>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
        <p:nvSpPr>
          <p:cNvPr id="4" name="Text Placeholder 3">
            <a:extLst>
              <a:ext uri="{FF2B5EF4-FFF2-40B4-BE49-F238E27FC236}">
                <a16:creationId xmlns:a16="http://schemas.microsoft.com/office/drawing/2014/main" id="{3164442F-8554-4459-9925-A3297ED6BB64}"/>
              </a:ext>
            </a:extLst>
          </p:cNvPr>
          <p:cNvSpPr>
            <a:spLocks noGrp="1"/>
          </p:cNvSpPr>
          <p:nvPr>
            <p:ph type="body" sz="quarter" idx="14" hasCustomPrompt="1"/>
          </p:nvPr>
        </p:nvSpPr>
        <p:spPr>
          <a:xfrm>
            <a:off x="368300" y="3325813"/>
            <a:ext cx="5969000" cy="3148012"/>
          </a:xfrm>
        </p:spPr>
        <p:txBody>
          <a:bodyPr lIns="0" tIns="0" rIns="0" bIns="0"/>
          <a:lstStyle>
            <a:lvl1pPr marL="285750" indent="-285750">
              <a:lnSpc>
                <a:spcPts val="2200"/>
              </a:lnSpc>
              <a:spcAft>
                <a:spcPts val="600"/>
              </a:spcAft>
              <a:buFont typeface="Arial" panose="020B0604020202020204" pitchFamily="34" charset="0"/>
              <a:buChar char="•"/>
              <a:defRPr/>
            </a:lvl1pPr>
            <a:lvl2pPr>
              <a:lnSpc>
                <a:spcPts val="2200"/>
              </a:lnSpc>
              <a:spcAft>
                <a:spcPts val="600"/>
              </a:spcAft>
              <a:defRPr sz="1600"/>
            </a:lvl2pPr>
            <a:lvl3pPr>
              <a:lnSpc>
                <a:spcPts val="2200"/>
              </a:lnSpc>
              <a:spcAft>
                <a:spcPts val="600"/>
              </a:spcAft>
              <a:defRPr sz="1600"/>
            </a:lvl3pPr>
            <a:lvl4pPr>
              <a:lnSpc>
                <a:spcPts val="2200"/>
              </a:lnSpc>
              <a:spcAft>
                <a:spcPts val="600"/>
              </a:spcAft>
              <a:defRPr sz="1600"/>
            </a:lvl4pPr>
            <a:lvl5pPr>
              <a:lnSpc>
                <a:spcPts val="2200"/>
              </a:lnSpc>
              <a:spcAft>
                <a:spcPts val="600"/>
              </a:spcAft>
              <a:defRPr sz="16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2682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2 Photos">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9B70BD9-2D1E-4A12-9F6D-4B193EBBC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2" y="0"/>
            <a:ext cx="12182975" cy="6858000"/>
          </a:xfrm>
          <a:prstGeom prst="rect">
            <a:avLst/>
          </a:prstGeom>
        </p:spPr>
      </p:pic>
      <p:sp>
        <p:nvSpPr>
          <p:cNvPr id="8" name="Picture Placeholder 7"/>
          <p:cNvSpPr>
            <a:spLocks noGrp="1"/>
          </p:cNvSpPr>
          <p:nvPr>
            <p:ph type="pic" sz="quarter" idx="12" hasCustomPrompt="1"/>
          </p:nvPr>
        </p:nvSpPr>
        <p:spPr>
          <a:xfrm>
            <a:off x="6489860" y="198781"/>
            <a:ext cx="5699760" cy="3126271"/>
          </a:xfrm>
        </p:spPr>
        <p:txBody>
          <a:bodyPr anchor="ctr">
            <a:normAutofit/>
          </a:bodyPr>
          <a:lstStyle>
            <a:lvl1pPr marL="0" indent="0" algn="ctr">
              <a:buNone/>
              <a:defRPr sz="1100" baseline="0">
                <a:solidFill>
                  <a:schemeClr val="tx1"/>
                </a:solidFill>
              </a:defRPr>
            </a:lvl1pPr>
          </a:lstStyle>
          <a:p>
            <a:r>
              <a:rPr lang="en-US"/>
              <a:t>INSERT PHOTO HERE</a:t>
            </a:r>
          </a:p>
        </p:txBody>
      </p:sp>
      <p:sp>
        <p:nvSpPr>
          <p:cNvPr id="2" name="Title 1"/>
          <p:cNvSpPr>
            <a:spLocks noGrp="1"/>
          </p:cNvSpPr>
          <p:nvPr>
            <p:ph type="title" hasCustomPrompt="1"/>
          </p:nvPr>
        </p:nvSpPr>
        <p:spPr>
          <a:xfrm>
            <a:off x="367890" y="457200"/>
            <a:ext cx="5970280" cy="720247"/>
          </a:xfrm>
        </p:spPr>
        <p:txBody>
          <a:bodyPr lIns="0" tIns="0" rIns="0" bIns="0" anchor="t">
            <a:noAutofit/>
          </a:bodyPr>
          <a:lstStyle>
            <a:lvl1pPr>
              <a:defRPr sz="2800" b="1" baseline="0">
                <a:solidFill>
                  <a:schemeClr val="tx1"/>
                </a:solidFill>
                <a:latin typeface="Arial" panose="020B0604020202020204" pitchFamily="34" charset="0"/>
                <a:cs typeface="Arial" panose="020B0604020202020204" pitchFamily="34" charset="0"/>
              </a:defRPr>
            </a:lvl1pPr>
          </a:lstStyle>
          <a:p>
            <a:r>
              <a:rPr lang="en-US"/>
              <a:t>Slide Title</a:t>
            </a:r>
            <a:br>
              <a:rPr lang="en-US"/>
            </a:br>
            <a:r>
              <a:rPr lang="en-US"/>
              <a:t>Second Line Optional</a:t>
            </a:r>
          </a:p>
        </p:txBody>
      </p:sp>
      <p:sp>
        <p:nvSpPr>
          <p:cNvPr id="13" name="Slide Number Placeholder 5"/>
          <p:cNvSpPr>
            <a:spLocks noGrp="1"/>
          </p:cNvSpPr>
          <p:nvPr>
            <p:ph type="sldNum" sz="quarter" idx="4"/>
          </p:nvPr>
        </p:nvSpPr>
        <p:spPr>
          <a:xfrm>
            <a:off x="8961329" y="6583017"/>
            <a:ext cx="2743200" cy="207289"/>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
        <p:nvSpPr>
          <p:cNvPr id="5" name="Text Placeholder 4"/>
          <p:cNvSpPr>
            <a:spLocks noGrp="1"/>
          </p:cNvSpPr>
          <p:nvPr>
            <p:ph type="body" sz="quarter" idx="10" hasCustomPrompt="1"/>
          </p:nvPr>
        </p:nvSpPr>
        <p:spPr>
          <a:xfrm>
            <a:off x="368301" y="2849041"/>
            <a:ext cx="5969870" cy="476011"/>
          </a:xfrm>
        </p:spPr>
        <p:txBody>
          <a:bodyPr lIns="0" tIns="0" rIns="0" bIns="0">
            <a:noAutofit/>
          </a:bodyPr>
          <a:lstStyle>
            <a:lvl1pPr marL="0" indent="0">
              <a:buNone/>
              <a:defRPr sz="1600" b="1" spc="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SUBHEAD</a:t>
            </a:r>
          </a:p>
        </p:txBody>
      </p:sp>
      <p:sp>
        <p:nvSpPr>
          <p:cNvPr id="16" name="Picture Placeholder 7"/>
          <p:cNvSpPr>
            <a:spLocks noGrp="1"/>
          </p:cNvSpPr>
          <p:nvPr>
            <p:ph type="pic" sz="quarter" idx="13" hasCustomPrompt="1"/>
          </p:nvPr>
        </p:nvSpPr>
        <p:spPr>
          <a:xfrm>
            <a:off x="6489860" y="3325052"/>
            <a:ext cx="5699760" cy="3149566"/>
          </a:xfrm>
        </p:spPr>
        <p:txBody>
          <a:bodyPr anchor="ctr">
            <a:normAutofit/>
          </a:bodyPr>
          <a:lstStyle>
            <a:lvl1pPr marL="0" indent="0" algn="ctr">
              <a:buNone/>
              <a:defRPr sz="1100" baseline="0">
                <a:solidFill>
                  <a:schemeClr val="tx1"/>
                </a:solidFill>
              </a:defRPr>
            </a:lvl1pPr>
          </a:lstStyle>
          <a:p>
            <a:r>
              <a:rPr lang="en-US"/>
              <a:t>INSERT PHOTO HERE</a:t>
            </a:r>
          </a:p>
        </p:txBody>
      </p:sp>
      <p:sp>
        <p:nvSpPr>
          <p:cNvPr id="17" name="Text Placeholder 6"/>
          <p:cNvSpPr>
            <a:spLocks noGrp="1"/>
          </p:cNvSpPr>
          <p:nvPr>
            <p:ph type="body" sz="quarter" idx="14" hasCustomPrompt="1"/>
          </p:nvPr>
        </p:nvSpPr>
        <p:spPr>
          <a:xfrm>
            <a:off x="368300" y="1320887"/>
            <a:ext cx="5970588" cy="600075"/>
          </a:xfrm>
        </p:spPr>
        <p:txBody>
          <a:bodyPr lIns="0" tIns="0" rIns="0" bIns="0">
            <a:noAutofit/>
          </a:bodyPr>
          <a:lstStyle>
            <a:lvl1pPr marL="0" indent="0">
              <a:buNone/>
              <a:defRPr lang="en-US" sz="2000" b="0" i="1" kern="1200" baseline="0" dirty="0" smtClean="0">
                <a:solidFill>
                  <a:schemeClr val="tx1"/>
                </a:solidFill>
                <a:latin typeface="Arial" panose="020B0604020202020204" pitchFamily="34" charset="0"/>
                <a:ea typeface="+mj-ea"/>
                <a:cs typeface="Arial" panose="020B0604020202020204" pitchFamily="34" charset="0"/>
              </a:defRPr>
            </a:lvl1pPr>
            <a:lvl2pPr>
              <a:defRPr lang="en-US" sz="2000" b="0" i="1" kern="1200" baseline="0" dirty="0" smtClean="0">
                <a:solidFill>
                  <a:schemeClr val="tx1"/>
                </a:solidFill>
                <a:latin typeface="Arial" panose="020B0604020202020204" pitchFamily="34" charset="0"/>
                <a:ea typeface="+mj-ea"/>
                <a:cs typeface="Arial" panose="020B0604020202020204" pitchFamily="34" charset="0"/>
              </a:defRPr>
            </a:lvl2pPr>
            <a:lvl3pPr>
              <a:defRPr lang="en-US" sz="2000" b="0" i="1" kern="1200" baseline="0" dirty="0" smtClean="0">
                <a:solidFill>
                  <a:schemeClr val="tx1"/>
                </a:solidFill>
                <a:latin typeface="Arial" panose="020B0604020202020204" pitchFamily="34" charset="0"/>
                <a:ea typeface="+mj-ea"/>
                <a:cs typeface="Arial" panose="020B0604020202020204" pitchFamily="34" charset="0"/>
              </a:defRPr>
            </a:lvl3pPr>
            <a:lvl4pPr>
              <a:defRPr lang="en-US" sz="2000" b="0" i="1" kern="1200" baseline="0" dirty="0" smtClean="0">
                <a:solidFill>
                  <a:schemeClr val="tx1"/>
                </a:solidFill>
                <a:latin typeface="Arial" panose="020B0604020202020204" pitchFamily="34" charset="0"/>
                <a:ea typeface="+mj-ea"/>
                <a:cs typeface="Arial" panose="020B0604020202020204" pitchFamily="34" charset="0"/>
              </a:defRPr>
            </a:lvl4pPr>
            <a:lvl5pPr>
              <a:defRPr lang="en-US" sz="2000" b="0" i="1" kern="1200" baseline="0" dirty="0">
                <a:solidFill>
                  <a:schemeClr val="tx1"/>
                </a:solidFill>
                <a:latin typeface="Arial" panose="020B0604020202020204" pitchFamily="34" charset="0"/>
                <a:ea typeface="+mj-ea"/>
                <a:cs typeface="Arial" panose="020B0604020202020204" pitchFamily="34" charset="0"/>
              </a:defRPr>
            </a:lvl5pPr>
          </a:lstStyle>
          <a:p>
            <a:pPr lvl="0"/>
            <a:r>
              <a:rPr lang="en-US"/>
              <a:t>Supplemental Heading Optional</a:t>
            </a:r>
          </a:p>
        </p:txBody>
      </p:sp>
      <p:sp>
        <p:nvSpPr>
          <p:cNvPr id="18" name="Footer Placeholder 4">
            <a:extLst>
              <a:ext uri="{FF2B5EF4-FFF2-40B4-BE49-F238E27FC236}">
                <a16:creationId xmlns:a16="http://schemas.microsoft.com/office/drawing/2014/main" id="{B9763FE1-FB7D-4A92-8F99-695C6292BAF3}"/>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
        <p:nvSpPr>
          <p:cNvPr id="12" name="Text Placeholder 3">
            <a:extLst>
              <a:ext uri="{FF2B5EF4-FFF2-40B4-BE49-F238E27FC236}">
                <a16:creationId xmlns:a16="http://schemas.microsoft.com/office/drawing/2014/main" id="{9C4CB1F4-88E2-436A-A1AA-2E6949216C1D}"/>
              </a:ext>
            </a:extLst>
          </p:cNvPr>
          <p:cNvSpPr>
            <a:spLocks noGrp="1"/>
          </p:cNvSpPr>
          <p:nvPr>
            <p:ph type="body" sz="quarter" idx="15" hasCustomPrompt="1"/>
          </p:nvPr>
        </p:nvSpPr>
        <p:spPr>
          <a:xfrm>
            <a:off x="368300" y="3325813"/>
            <a:ext cx="5969000" cy="3148012"/>
          </a:xfrm>
        </p:spPr>
        <p:txBody>
          <a:bodyPr lIns="0" tIns="0" rIns="0" bIns="0"/>
          <a:lstStyle>
            <a:lvl1pPr marL="285750" indent="-285750">
              <a:lnSpc>
                <a:spcPts val="2200"/>
              </a:lnSpc>
              <a:spcAft>
                <a:spcPts val="600"/>
              </a:spcAft>
              <a:buFont typeface="Arial" panose="020B0604020202020204" pitchFamily="34" charset="0"/>
              <a:buChar char="•"/>
              <a:defRPr/>
            </a:lvl1pPr>
            <a:lvl2pPr>
              <a:lnSpc>
                <a:spcPts val="2200"/>
              </a:lnSpc>
              <a:spcAft>
                <a:spcPts val="600"/>
              </a:spcAft>
              <a:defRPr sz="1600"/>
            </a:lvl2pPr>
            <a:lvl3pPr>
              <a:lnSpc>
                <a:spcPts val="2200"/>
              </a:lnSpc>
              <a:spcAft>
                <a:spcPts val="600"/>
              </a:spcAft>
              <a:defRPr sz="1600"/>
            </a:lvl3pPr>
            <a:lvl4pPr>
              <a:lnSpc>
                <a:spcPts val="2200"/>
              </a:lnSpc>
              <a:spcAft>
                <a:spcPts val="600"/>
              </a:spcAft>
              <a:defRPr sz="1600"/>
            </a:lvl4pPr>
            <a:lvl5pPr>
              <a:lnSpc>
                <a:spcPts val="2200"/>
              </a:lnSpc>
              <a:spcAft>
                <a:spcPts val="600"/>
              </a:spcAft>
              <a:defRPr sz="16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2840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CC69EF5-E9FE-445B-901A-26B0659C2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375991" y="765313"/>
            <a:ext cx="8425070" cy="2623930"/>
          </a:xfrm>
        </p:spPr>
        <p:txBody>
          <a:bodyPr lIns="0" tIns="0" rIns="0" bIns="0" anchor="ctr">
            <a:noAutofit/>
          </a:bodyPr>
          <a:lstStyle>
            <a:lvl1pPr algn="l">
              <a:defRPr sz="6000" b="1" baseline="0">
                <a:latin typeface="Arial" panose="020B0604020202020204" pitchFamily="34" charset="0"/>
                <a:cs typeface="Arial" panose="020B0604020202020204" pitchFamily="34" charset="0"/>
              </a:defRPr>
            </a:lvl1pPr>
          </a:lstStyle>
          <a:p>
            <a:r>
              <a:rPr lang="en-US"/>
              <a:t>Cover Title</a:t>
            </a:r>
            <a:br>
              <a:rPr lang="en-US"/>
            </a:br>
            <a:r>
              <a:rPr lang="en-US"/>
              <a:t>Second Line Optional</a:t>
            </a:r>
          </a:p>
        </p:txBody>
      </p:sp>
      <p:sp>
        <p:nvSpPr>
          <p:cNvPr id="3" name="Subtitle 2"/>
          <p:cNvSpPr>
            <a:spLocks noGrp="1"/>
          </p:cNvSpPr>
          <p:nvPr>
            <p:ph type="subTitle" idx="1" hasCustomPrompt="1"/>
          </p:nvPr>
        </p:nvSpPr>
        <p:spPr>
          <a:xfrm>
            <a:off x="3375991" y="3865084"/>
            <a:ext cx="8425070" cy="1655762"/>
          </a:xfrm>
        </p:spPr>
        <p:txBody>
          <a:bodyPr lIns="0" tIns="0" rIns="0" bIns="0">
            <a:noAutofit/>
          </a:bodyPr>
          <a:lstStyle>
            <a:lvl1pPr marL="0" indent="0" algn="l">
              <a:buNone/>
              <a:defRPr sz="240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Site Name – City, ST</a:t>
            </a:r>
          </a:p>
          <a:p>
            <a:r>
              <a:rPr lang="en-US"/>
              <a:t>Business Line / Sub-service Line</a:t>
            </a:r>
          </a:p>
        </p:txBody>
      </p:sp>
      <p:sp>
        <p:nvSpPr>
          <p:cNvPr id="9" name="Picture Placeholder 8"/>
          <p:cNvSpPr>
            <a:spLocks noGrp="1"/>
          </p:cNvSpPr>
          <p:nvPr>
            <p:ph type="pic" sz="quarter" idx="11" hasCustomPrompt="1"/>
          </p:nvPr>
        </p:nvSpPr>
        <p:spPr>
          <a:xfrm>
            <a:off x="7301630" y="5520846"/>
            <a:ext cx="2054246" cy="1200629"/>
          </a:xfrm>
        </p:spPr>
        <p:txBody>
          <a:bodyPr anchor="ctr">
            <a:noAutofit/>
          </a:bodyPr>
          <a:lstStyle>
            <a:lvl1pPr marL="0" indent="0" algn="ctr">
              <a:buNone/>
              <a:defRPr sz="1100" baseline="0">
                <a:latin typeface="Arial" panose="020B0604020202020204" pitchFamily="34" charset="0"/>
                <a:cs typeface="Arial" panose="020B0604020202020204" pitchFamily="34" charset="0"/>
              </a:defRPr>
            </a:lvl1pPr>
          </a:lstStyle>
          <a:p>
            <a:r>
              <a:rPr lang="en-US"/>
              <a:t>PARTNER LOGO (OPTIONAL)</a:t>
            </a:r>
          </a:p>
        </p:txBody>
      </p:sp>
      <p:sp>
        <p:nvSpPr>
          <p:cNvPr id="10" name="Picture Placeholder 8"/>
          <p:cNvSpPr>
            <a:spLocks noGrp="1"/>
          </p:cNvSpPr>
          <p:nvPr>
            <p:ph type="pic" sz="quarter" idx="12" hasCustomPrompt="1"/>
          </p:nvPr>
        </p:nvSpPr>
        <p:spPr>
          <a:xfrm>
            <a:off x="9746815" y="5520846"/>
            <a:ext cx="2054246" cy="1200629"/>
          </a:xfrm>
        </p:spPr>
        <p:txBody>
          <a:bodyPr anchor="ctr">
            <a:noAutofit/>
          </a:bodyPr>
          <a:lstStyle>
            <a:lvl1pPr marL="0" indent="0" algn="ctr">
              <a:buNone/>
              <a:defRPr sz="1100" baseline="0">
                <a:latin typeface="Arial" panose="020B0604020202020204" pitchFamily="34" charset="0"/>
                <a:cs typeface="Arial" panose="020B0604020202020204" pitchFamily="34" charset="0"/>
              </a:defRPr>
            </a:lvl1pPr>
          </a:lstStyle>
          <a:p>
            <a:r>
              <a:rPr lang="en-US"/>
              <a:t>SITE LOGO </a:t>
            </a:r>
            <a:br>
              <a:rPr lang="en-US"/>
            </a:br>
            <a:r>
              <a:rPr lang="en-US"/>
              <a:t>(OPTIONAL)</a:t>
            </a:r>
          </a:p>
        </p:txBody>
      </p:sp>
      <p:sp>
        <p:nvSpPr>
          <p:cNvPr id="15" name="Text Placeholder 14">
            <a:extLst>
              <a:ext uri="{FF2B5EF4-FFF2-40B4-BE49-F238E27FC236}">
                <a16:creationId xmlns:a16="http://schemas.microsoft.com/office/drawing/2014/main" id="{7FEA7B9F-F78B-449F-A161-1934C049DE42}"/>
              </a:ext>
            </a:extLst>
          </p:cNvPr>
          <p:cNvSpPr>
            <a:spLocks noGrp="1"/>
          </p:cNvSpPr>
          <p:nvPr>
            <p:ph type="body" sz="quarter" idx="13" hasCustomPrompt="1"/>
          </p:nvPr>
        </p:nvSpPr>
        <p:spPr>
          <a:xfrm>
            <a:off x="3376613" y="5935663"/>
            <a:ext cx="2625725" cy="498475"/>
          </a:xfrm>
        </p:spPr>
        <p:txBody>
          <a:bodyPr lIns="0" tIns="0" rIns="0" bIns="0"/>
          <a:lstStyle>
            <a:lvl1pPr marL="0" indent="0">
              <a:buNone/>
              <a:defRPr/>
            </a:lvl1pPr>
          </a:lstStyle>
          <a:p>
            <a:pPr lvl="0"/>
            <a:r>
              <a:rPr lang="en-US"/>
              <a:t>Enter calendar date</a:t>
            </a:r>
          </a:p>
        </p:txBody>
      </p:sp>
      <p:sp>
        <p:nvSpPr>
          <p:cNvPr id="14" name="Picture Placeholder 13">
            <a:extLst>
              <a:ext uri="{FF2B5EF4-FFF2-40B4-BE49-F238E27FC236}">
                <a16:creationId xmlns:a16="http://schemas.microsoft.com/office/drawing/2014/main" id="{362601C3-A461-44CF-81A8-4A649955A171}"/>
              </a:ext>
            </a:extLst>
          </p:cNvPr>
          <p:cNvSpPr>
            <a:spLocks noGrp="1"/>
          </p:cNvSpPr>
          <p:nvPr>
            <p:ph type="pic" sz="quarter" idx="14" hasCustomPrompt="1"/>
          </p:nvPr>
        </p:nvSpPr>
        <p:spPr>
          <a:xfrm>
            <a:off x="223838" y="3475352"/>
            <a:ext cx="2136775" cy="3141758"/>
          </a:xfrm>
        </p:spPr>
        <p:txBody>
          <a:bodyPr anchor="ctr">
            <a:normAutofit/>
          </a:bodyPr>
          <a:lstStyle>
            <a:lvl1pPr marL="0" indent="0" algn="ctr">
              <a:buNone/>
              <a:defRPr sz="1100"/>
            </a:lvl1pPr>
          </a:lstStyle>
          <a:p>
            <a:r>
              <a:rPr lang="en-US"/>
              <a:t>INSERT IMAGE HERE</a:t>
            </a:r>
          </a:p>
        </p:txBody>
      </p:sp>
      <p:sp>
        <p:nvSpPr>
          <p:cNvPr id="11" name="Rectangle 10"/>
          <p:cNvSpPr/>
          <p:nvPr userDrawn="1"/>
        </p:nvSpPr>
        <p:spPr>
          <a:xfrm>
            <a:off x="3352940" y="6429190"/>
            <a:ext cx="4140292" cy="400110"/>
          </a:xfrm>
          <a:prstGeom prst="rect">
            <a:avLst/>
          </a:prstGeom>
        </p:spPr>
        <p:txBody>
          <a:bodyPr wrap="square" lIns="0" tIns="0" rIns="0" bIns="0">
            <a:noAutofit/>
          </a:bodyPr>
          <a:lstStyle/>
          <a:p>
            <a:r>
              <a:rPr lang="en-US" sz="1000"/>
              <a:t>We extend the healing ministry of Christ by caring for those who </a:t>
            </a:r>
            <a:br>
              <a:rPr lang="en-US" sz="1000"/>
            </a:br>
            <a:r>
              <a:rPr lang="en-US" sz="1000"/>
              <a:t>are ill and by nurturing the health of the people in our communities.</a:t>
            </a:r>
          </a:p>
        </p:txBody>
      </p:sp>
    </p:spTree>
    <p:extLst>
      <p:ext uri="{BB962C8B-B14F-4D97-AF65-F5344CB8AC3E}">
        <p14:creationId xmlns:p14="http://schemas.microsoft.com/office/powerpoint/2010/main" val="656285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3202C39-6349-425F-AC2D-E1D3F302F9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2" y="0"/>
            <a:ext cx="12182975" cy="6858000"/>
          </a:xfrm>
          <a:prstGeom prst="rect">
            <a:avLst/>
          </a:prstGeom>
        </p:spPr>
      </p:pic>
      <p:sp>
        <p:nvSpPr>
          <p:cNvPr id="17" name="Footer Placeholder 4">
            <a:extLst>
              <a:ext uri="{FF2B5EF4-FFF2-40B4-BE49-F238E27FC236}">
                <a16:creationId xmlns:a16="http://schemas.microsoft.com/office/drawing/2014/main" id="{DE6EAF0D-60CA-4592-8D82-61DB37CBC961}"/>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
        <p:nvSpPr>
          <p:cNvPr id="2" name="Title 1"/>
          <p:cNvSpPr>
            <a:spLocks noGrp="1"/>
          </p:cNvSpPr>
          <p:nvPr>
            <p:ph type="title" hasCustomPrompt="1"/>
          </p:nvPr>
        </p:nvSpPr>
        <p:spPr>
          <a:xfrm>
            <a:off x="367890" y="457200"/>
            <a:ext cx="5970280" cy="720247"/>
          </a:xfrm>
        </p:spPr>
        <p:txBody>
          <a:bodyPr lIns="0" tIns="0" rIns="0" bIns="0" anchor="t">
            <a:noAutofit/>
          </a:bodyPr>
          <a:lstStyle>
            <a:lvl1pPr>
              <a:defRPr sz="2800" b="1" baseline="0">
                <a:solidFill>
                  <a:schemeClr val="tx1"/>
                </a:solidFill>
                <a:latin typeface="Arial" panose="020B0604020202020204" pitchFamily="34" charset="0"/>
                <a:cs typeface="Arial" panose="020B0604020202020204" pitchFamily="34" charset="0"/>
              </a:defRPr>
            </a:lvl1pPr>
          </a:lstStyle>
          <a:p>
            <a:r>
              <a:rPr lang="en-US"/>
              <a:t>Slide Title</a:t>
            </a:r>
            <a:br>
              <a:rPr lang="en-US"/>
            </a:br>
            <a:r>
              <a:rPr lang="en-US"/>
              <a:t>Second Line Optional</a:t>
            </a:r>
          </a:p>
        </p:txBody>
      </p:sp>
      <p:sp>
        <p:nvSpPr>
          <p:cNvPr id="13" name="Slide Number Placeholder 5"/>
          <p:cNvSpPr>
            <a:spLocks noGrp="1"/>
          </p:cNvSpPr>
          <p:nvPr>
            <p:ph type="sldNum" sz="quarter" idx="4"/>
          </p:nvPr>
        </p:nvSpPr>
        <p:spPr>
          <a:xfrm>
            <a:off x="8961329" y="6583017"/>
            <a:ext cx="2743200" cy="207289"/>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
        <p:nvSpPr>
          <p:cNvPr id="5" name="Text Placeholder 4"/>
          <p:cNvSpPr>
            <a:spLocks noGrp="1"/>
          </p:cNvSpPr>
          <p:nvPr>
            <p:ph type="body" sz="quarter" idx="10" hasCustomPrompt="1"/>
          </p:nvPr>
        </p:nvSpPr>
        <p:spPr>
          <a:xfrm>
            <a:off x="368301" y="2849041"/>
            <a:ext cx="5486400" cy="476011"/>
          </a:xfrm>
        </p:spPr>
        <p:txBody>
          <a:bodyPr lIns="0" tIns="0" rIns="0" bIns="0">
            <a:noAutofit/>
          </a:bodyPr>
          <a:lstStyle>
            <a:lvl1pPr marL="0" indent="0">
              <a:buNone/>
              <a:defRPr sz="1600" b="1" spc="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COLUMN ONE SUBHEAD</a:t>
            </a:r>
          </a:p>
        </p:txBody>
      </p:sp>
      <p:sp>
        <p:nvSpPr>
          <p:cNvPr id="19" name="Text Placeholder 4"/>
          <p:cNvSpPr>
            <a:spLocks noGrp="1"/>
          </p:cNvSpPr>
          <p:nvPr>
            <p:ph type="body" sz="quarter" idx="12" hasCustomPrompt="1"/>
          </p:nvPr>
        </p:nvSpPr>
        <p:spPr>
          <a:xfrm>
            <a:off x="6271857" y="2849041"/>
            <a:ext cx="5486400" cy="476011"/>
          </a:xfrm>
        </p:spPr>
        <p:txBody>
          <a:bodyPr lIns="0" tIns="0" rIns="0" bIns="0">
            <a:noAutofit/>
          </a:bodyPr>
          <a:lstStyle>
            <a:lvl1pPr marL="0" indent="0">
              <a:buNone/>
              <a:defRPr sz="1600" b="1" spc="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COLUMN TWO SUBHEAD</a:t>
            </a:r>
          </a:p>
        </p:txBody>
      </p:sp>
      <p:sp>
        <p:nvSpPr>
          <p:cNvPr id="21" name="Text Placeholder 6"/>
          <p:cNvSpPr>
            <a:spLocks noGrp="1"/>
          </p:cNvSpPr>
          <p:nvPr>
            <p:ph type="body" sz="quarter" idx="14" hasCustomPrompt="1"/>
          </p:nvPr>
        </p:nvSpPr>
        <p:spPr>
          <a:xfrm>
            <a:off x="368300" y="1320887"/>
            <a:ext cx="5970588" cy="600075"/>
          </a:xfrm>
        </p:spPr>
        <p:txBody>
          <a:bodyPr lIns="0" tIns="0" rIns="0" bIns="0">
            <a:noAutofit/>
          </a:bodyPr>
          <a:lstStyle>
            <a:lvl1pPr marL="0" indent="0">
              <a:buNone/>
              <a:defRPr lang="en-US" sz="2000" b="0" i="1" kern="1200" baseline="0" dirty="0" smtClean="0">
                <a:solidFill>
                  <a:schemeClr val="tx1"/>
                </a:solidFill>
                <a:latin typeface="Arial" panose="020B0604020202020204" pitchFamily="34" charset="0"/>
                <a:ea typeface="+mj-ea"/>
                <a:cs typeface="Arial" panose="020B0604020202020204" pitchFamily="34" charset="0"/>
              </a:defRPr>
            </a:lvl1pPr>
            <a:lvl2pPr>
              <a:defRPr lang="en-US" sz="2000" b="0" i="1" kern="1200" baseline="0" dirty="0" smtClean="0">
                <a:solidFill>
                  <a:schemeClr val="tx1"/>
                </a:solidFill>
                <a:latin typeface="Arial" panose="020B0604020202020204" pitchFamily="34" charset="0"/>
                <a:ea typeface="+mj-ea"/>
                <a:cs typeface="Arial" panose="020B0604020202020204" pitchFamily="34" charset="0"/>
              </a:defRPr>
            </a:lvl2pPr>
            <a:lvl3pPr>
              <a:defRPr lang="en-US" sz="2000" b="0" i="1" kern="1200" baseline="0" dirty="0" smtClean="0">
                <a:solidFill>
                  <a:schemeClr val="tx1"/>
                </a:solidFill>
                <a:latin typeface="Arial" panose="020B0604020202020204" pitchFamily="34" charset="0"/>
                <a:ea typeface="+mj-ea"/>
                <a:cs typeface="Arial" panose="020B0604020202020204" pitchFamily="34" charset="0"/>
              </a:defRPr>
            </a:lvl3pPr>
            <a:lvl4pPr>
              <a:defRPr lang="en-US" sz="2000" b="0" i="1" kern="1200" baseline="0" dirty="0" smtClean="0">
                <a:solidFill>
                  <a:schemeClr val="tx1"/>
                </a:solidFill>
                <a:latin typeface="Arial" panose="020B0604020202020204" pitchFamily="34" charset="0"/>
                <a:ea typeface="+mj-ea"/>
                <a:cs typeface="Arial" panose="020B0604020202020204" pitchFamily="34" charset="0"/>
              </a:defRPr>
            </a:lvl4pPr>
            <a:lvl5pPr>
              <a:defRPr lang="en-US" sz="2000" b="0" i="1" kern="1200" baseline="0" dirty="0">
                <a:solidFill>
                  <a:schemeClr val="tx1"/>
                </a:solidFill>
                <a:latin typeface="Arial" panose="020B0604020202020204" pitchFamily="34" charset="0"/>
                <a:ea typeface="+mj-ea"/>
                <a:cs typeface="Arial" panose="020B0604020202020204" pitchFamily="34" charset="0"/>
              </a:defRPr>
            </a:lvl5pPr>
          </a:lstStyle>
          <a:p>
            <a:pPr lvl="0"/>
            <a:r>
              <a:rPr lang="en-US"/>
              <a:t>Supplemental Heading Optional</a:t>
            </a:r>
          </a:p>
        </p:txBody>
      </p:sp>
      <p:sp>
        <p:nvSpPr>
          <p:cNvPr id="11" name="Text Placeholder 3">
            <a:extLst>
              <a:ext uri="{FF2B5EF4-FFF2-40B4-BE49-F238E27FC236}">
                <a16:creationId xmlns:a16="http://schemas.microsoft.com/office/drawing/2014/main" id="{51CC32C1-101A-4BB1-B9AD-11E636D8D1CC}"/>
              </a:ext>
            </a:extLst>
          </p:cNvPr>
          <p:cNvSpPr>
            <a:spLocks noGrp="1"/>
          </p:cNvSpPr>
          <p:nvPr>
            <p:ph type="body" sz="quarter" idx="15" hasCustomPrompt="1"/>
          </p:nvPr>
        </p:nvSpPr>
        <p:spPr>
          <a:xfrm>
            <a:off x="368300" y="3325813"/>
            <a:ext cx="5486400" cy="3148012"/>
          </a:xfrm>
        </p:spPr>
        <p:txBody>
          <a:bodyPr lIns="0" tIns="0" rIns="0" bIns="0"/>
          <a:lstStyle>
            <a:lvl1pPr marL="285750" indent="-285750">
              <a:lnSpc>
                <a:spcPts val="2200"/>
              </a:lnSpc>
              <a:spcAft>
                <a:spcPts val="600"/>
              </a:spcAft>
              <a:buFont typeface="Arial" panose="020B0604020202020204" pitchFamily="34" charset="0"/>
              <a:buChar char="•"/>
              <a:defRPr/>
            </a:lvl1pPr>
            <a:lvl2pPr>
              <a:lnSpc>
                <a:spcPts val="2200"/>
              </a:lnSpc>
              <a:spcAft>
                <a:spcPts val="600"/>
              </a:spcAft>
              <a:defRPr sz="1600"/>
            </a:lvl2pPr>
            <a:lvl3pPr>
              <a:lnSpc>
                <a:spcPts val="2200"/>
              </a:lnSpc>
              <a:spcAft>
                <a:spcPts val="600"/>
              </a:spcAft>
              <a:defRPr sz="1600"/>
            </a:lvl3pPr>
            <a:lvl4pPr>
              <a:lnSpc>
                <a:spcPts val="2200"/>
              </a:lnSpc>
              <a:spcAft>
                <a:spcPts val="600"/>
              </a:spcAft>
              <a:defRPr sz="1600"/>
            </a:lvl4pPr>
            <a:lvl5pPr>
              <a:lnSpc>
                <a:spcPts val="2200"/>
              </a:lnSpc>
              <a:spcAft>
                <a:spcPts val="600"/>
              </a:spcAft>
              <a:defRPr sz="16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B9F9806D-7412-46A2-8755-B251FA4CA18E}"/>
              </a:ext>
            </a:extLst>
          </p:cNvPr>
          <p:cNvSpPr>
            <a:spLocks noGrp="1"/>
          </p:cNvSpPr>
          <p:nvPr>
            <p:ph type="body" sz="quarter" idx="16" hasCustomPrompt="1"/>
          </p:nvPr>
        </p:nvSpPr>
        <p:spPr>
          <a:xfrm>
            <a:off x="6261554" y="3325813"/>
            <a:ext cx="5486400" cy="3148012"/>
          </a:xfrm>
        </p:spPr>
        <p:txBody>
          <a:bodyPr lIns="0" tIns="0" rIns="0" bIns="0"/>
          <a:lstStyle>
            <a:lvl1pPr marL="285750" indent="-285750">
              <a:lnSpc>
                <a:spcPts val="2200"/>
              </a:lnSpc>
              <a:spcAft>
                <a:spcPts val="600"/>
              </a:spcAft>
              <a:buFont typeface="Arial" panose="020B0604020202020204" pitchFamily="34" charset="0"/>
              <a:buChar char="•"/>
              <a:defRPr/>
            </a:lvl1pPr>
            <a:lvl2pPr>
              <a:lnSpc>
                <a:spcPts val="2200"/>
              </a:lnSpc>
              <a:spcAft>
                <a:spcPts val="600"/>
              </a:spcAft>
              <a:defRPr sz="1600"/>
            </a:lvl2pPr>
            <a:lvl3pPr>
              <a:lnSpc>
                <a:spcPts val="2200"/>
              </a:lnSpc>
              <a:spcAft>
                <a:spcPts val="600"/>
              </a:spcAft>
              <a:defRPr sz="1600"/>
            </a:lvl3pPr>
            <a:lvl4pPr>
              <a:lnSpc>
                <a:spcPts val="2200"/>
              </a:lnSpc>
              <a:spcAft>
                <a:spcPts val="600"/>
              </a:spcAft>
              <a:defRPr sz="1600"/>
            </a:lvl4pPr>
            <a:lvl5pPr>
              <a:lnSpc>
                <a:spcPts val="2200"/>
              </a:lnSpc>
              <a:spcAft>
                <a:spcPts val="600"/>
              </a:spcAft>
              <a:defRPr sz="16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2315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4CE2B56-9204-47DC-AB6D-DC7AB48480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2" y="0"/>
            <a:ext cx="12182975" cy="6858000"/>
          </a:xfrm>
          <a:prstGeom prst="rect">
            <a:avLst/>
          </a:prstGeom>
        </p:spPr>
      </p:pic>
      <p:sp>
        <p:nvSpPr>
          <p:cNvPr id="17" name="Footer Placeholder 4">
            <a:extLst>
              <a:ext uri="{FF2B5EF4-FFF2-40B4-BE49-F238E27FC236}">
                <a16:creationId xmlns:a16="http://schemas.microsoft.com/office/drawing/2014/main" id="{5CFA23FE-5FC3-4A0B-AEF7-6C0CA76BE6C6}"/>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
        <p:nvSpPr>
          <p:cNvPr id="2" name="Title 1"/>
          <p:cNvSpPr>
            <a:spLocks noGrp="1"/>
          </p:cNvSpPr>
          <p:nvPr>
            <p:ph type="title" hasCustomPrompt="1"/>
          </p:nvPr>
        </p:nvSpPr>
        <p:spPr>
          <a:xfrm>
            <a:off x="367890" y="457200"/>
            <a:ext cx="5970280" cy="720247"/>
          </a:xfrm>
        </p:spPr>
        <p:txBody>
          <a:bodyPr lIns="0" tIns="0" rIns="0" bIns="0" anchor="t">
            <a:noAutofit/>
          </a:bodyPr>
          <a:lstStyle>
            <a:lvl1pPr>
              <a:defRPr sz="2800" b="1" baseline="0">
                <a:solidFill>
                  <a:schemeClr val="tx1"/>
                </a:solidFill>
                <a:latin typeface="Arial" panose="020B0604020202020204" pitchFamily="34" charset="0"/>
                <a:cs typeface="Arial" panose="020B0604020202020204" pitchFamily="34" charset="0"/>
              </a:defRPr>
            </a:lvl1pPr>
          </a:lstStyle>
          <a:p>
            <a:r>
              <a:rPr lang="en-US"/>
              <a:t>Slide Title</a:t>
            </a:r>
            <a:br>
              <a:rPr lang="en-US"/>
            </a:br>
            <a:r>
              <a:rPr lang="en-US"/>
              <a:t>Second Line Optional</a:t>
            </a:r>
          </a:p>
        </p:txBody>
      </p:sp>
      <p:sp>
        <p:nvSpPr>
          <p:cNvPr id="13" name="Slide Number Placeholder 5"/>
          <p:cNvSpPr>
            <a:spLocks noGrp="1"/>
          </p:cNvSpPr>
          <p:nvPr>
            <p:ph type="sldNum" sz="quarter" idx="4"/>
          </p:nvPr>
        </p:nvSpPr>
        <p:spPr>
          <a:xfrm>
            <a:off x="8961329" y="6583017"/>
            <a:ext cx="2743200" cy="207289"/>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
        <p:nvSpPr>
          <p:cNvPr id="5" name="Text Placeholder 4"/>
          <p:cNvSpPr>
            <a:spLocks noGrp="1"/>
          </p:cNvSpPr>
          <p:nvPr>
            <p:ph type="body" sz="quarter" idx="10" hasCustomPrompt="1"/>
          </p:nvPr>
        </p:nvSpPr>
        <p:spPr>
          <a:xfrm>
            <a:off x="368300" y="2849041"/>
            <a:ext cx="3521529" cy="476011"/>
          </a:xfrm>
        </p:spPr>
        <p:txBody>
          <a:bodyPr lIns="0" tIns="0" rIns="0" bIns="0">
            <a:noAutofit/>
          </a:bodyPr>
          <a:lstStyle>
            <a:lvl1pPr marL="0" indent="0">
              <a:buNone/>
              <a:defRPr sz="1600" b="1" spc="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COLUMN ONE SUBHEAD</a:t>
            </a:r>
          </a:p>
        </p:txBody>
      </p:sp>
      <p:sp>
        <p:nvSpPr>
          <p:cNvPr id="21" name="Text Placeholder 6"/>
          <p:cNvSpPr>
            <a:spLocks noGrp="1"/>
          </p:cNvSpPr>
          <p:nvPr>
            <p:ph type="body" sz="quarter" idx="14" hasCustomPrompt="1"/>
          </p:nvPr>
        </p:nvSpPr>
        <p:spPr>
          <a:xfrm>
            <a:off x="368300" y="1320887"/>
            <a:ext cx="5970588" cy="600075"/>
          </a:xfrm>
        </p:spPr>
        <p:txBody>
          <a:bodyPr lIns="0" tIns="0" rIns="0" bIns="0">
            <a:noAutofit/>
          </a:bodyPr>
          <a:lstStyle>
            <a:lvl1pPr marL="0" indent="0">
              <a:buNone/>
              <a:defRPr lang="en-US" sz="2000" b="0" i="1" kern="1200" baseline="0" dirty="0" smtClean="0">
                <a:solidFill>
                  <a:schemeClr val="tx1"/>
                </a:solidFill>
                <a:latin typeface="Arial" panose="020B0604020202020204" pitchFamily="34" charset="0"/>
                <a:ea typeface="+mj-ea"/>
                <a:cs typeface="Arial" panose="020B0604020202020204" pitchFamily="34" charset="0"/>
              </a:defRPr>
            </a:lvl1pPr>
            <a:lvl2pPr>
              <a:defRPr lang="en-US" sz="2000" b="0" i="1" kern="1200" baseline="0" dirty="0" smtClean="0">
                <a:solidFill>
                  <a:schemeClr val="tx1"/>
                </a:solidFill>
                <a:latin typeface="Arial" panose="020B0604020202020204" pitchFamily="34" charset="0"/>
                <a:ea typeface="+mj-ea"/>
                <a:cs typeface="Arial" panose="020B0604020202020204" pitchFamily="34" charset="0"/>
              </a:defRPr>
            </a:lvl2pPr>
            <a:lvl3pPr>
              <a:defRPr lang="en-US" sz="2000" b="0" i="1" kern="1200" baseline="0" dirty="0" smtClean="0">
                <a:solidFill>
                  <a:schemeClr val="tx1"/>
                </a:solidFill>
                <a:latin typeface="Arial" panose="020B0604020202020204" pitchFamily="34" charset="0"/>
                <a:ea typeface="+mj-ea"/>
                <a:cs typeface="Arial" panose="020B0604020202020204" pitchFamily="34" charset="0"/>
              </a:defRPr>
            </a:lvl3pPr>
            <a:lvl4pPr>
              <a:defRPr lang="en-US" sz="2000" b="0" i="1" kern="1200" baseline="0" dirty="0" smtClean="0">
                <a:solidFill>
                  <a:schemeClr val="tx1"/>
                </a:solidFill>
                <a:latin typeface="Arial" panose="020B0604020202020204" pitchFamily="34" charset="0"/>
                <a:ea typeface="+mj-ea"/>
                <a:cs typeface="Arial" panose="020B0604020202020204" pitchFamily="34" charset="0"/>
              </a:defRPr>
            </a:lvl4pPr>
            <a:lvl5pPr>
              <a:defRPr lang="en-US" sz="2000" b="0" i="1" kern="1200" baseline="0" dirty="0">
                <a:solidFill>
                  <a:schemeClr val="tx1"/>
                </a:solidFill>
                <a:latin typeface="Arial" panose="020B0604020202020204" pitchFamily="34" charset="0"/>
                <a:ea typeface="+mj-ea"/>
                <a:cs typeface="Arial" panose="020B0604020202020204" pitchFamily="34" charset="0"/>
              </a:defRPr>
            </a:lvl5pPr>
          </a:lstStyle>
          <a:p>
            <a:pPr lvl="0"/>
            <a:r>
              <a:rPr lang="en-US"/>
              <a:t>Supplemental Heading Optional</a:t>
            </a:r>
          </a:p>
        </p:txBody>
      </p:sp>
      <p:sp>
        <p:nvSpPr>
          <p:cNvPr id="26" name="Text Placeholder 4"/>
          <p:cNvSpPr>
            <a:spLocks noGrp="1"/>
          </p:cNvSpPr>
          <p:nvPr>
            <p:ph type="body" sz="quarter" idx="15" hasCustomPrompt="1"/>
          </p:nvPr>
        </p:nvSpPr>
        <p:spPr>
          <a:xfrm>
            <a:off x="8183000" y="2849041"/>
            <a:ext cx="3521529" cy="476011"/>
          </a:xfrm>
        </p:spPr>
        <p:txBody>
          <a:bodyPr lIns="0" tIns="0" rIns="0" bIns="0">
            <a:noAutofit/>
          </a:bodyPr>
          <a:lstStyle>
            <a:lvl1pPr marL="0" indent="0">
              <a:buNone/>
              <a:defRPr sz="1600" b="1" spc="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COLUMN THREE SUBHEAD</a:t>
            </a:r>
          </a:p>
        </p:txBody>
      </p:sp>
      <p:sp>
        <p:nvSpPr>
          <p:cNvPr id="28" name="Text Placeholder 4"/>
          <p:cNvSpPr>
            <a:spLocks noGrp="1"/>
          </p:cNvSpPr>
          <p:nvPr>
            <p:ph type="body" sz="quarter" idx="17" hasCustomPrompt="1"/>
          </p:nvPr>
        </p:nvSpPr>
        <p:spPr>
          <a:xfrm>
            <a:off x="4275650" y="2849041"/>
            <a:ext cx="3521529" cy="476011"/>
          </a:xfrm>
        </p:spPr>
        <p:txBody>
          <a:bodyPr lIns="0" tIns="0" rIns="0" bIns="0">
            <a:noAutofit/>
          </a:bodyPr>
          <a:lstStyle>
            <a:lvl1pPr marL="0" indent="0">
              <a:buNone/>
              <a:defRPr sz="1600" b="1" spc="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COLUMN TWO SUBHEAD</a:t>
            </a:r>
          </a:p>
        </p:txBody>
      </p:sp>
      <p:sp>
        <p:nvSpPr>
          <p:cNvPr id="15" name="Text Placeholder 3">
            <a:extLst>
              <a:ext uri="{FF2B5EF4-FFF2-40B4-BE49-F238E27FC236}">
                <a16:creationId xmlns:a16="http://schemas.microsoft.com/office/drawing/2014/main" id="{A464CDD0-1752-4BB0-A017-24187D78E624}"/>
              </a:ext>
            </a:extLst>
          </p:cNvPr>
          <p:cNvSpPr>
            <a:spLocks noGrp="1"/>
          </p:cNvSpPr>
          <p:nvPr>
            <p:ph type="body" sz="quarter" idx="19" hasCustomPrompt="1"/>
          </p:nvPr>
        </p:nvSpPr>
        <p:spPr>
          <a:xfrm>
            <a:off x="368300" y="3325813"/>
            <a:ext cx="3521529" cy="3148012"/>
          </a:xfrm>
        </p:spPr>
        <p:txBody>
          <a:bodyPr lIns="0" tIns="0" rIns="0" bIns="0"/>
          <a:lstStyle>
            <a:lvl1pPr marL="0" indent="0">
              <a:lnSpc>
                <a:spcPts val="2200"/>
              </a:lnSpc>
              <a:spcAft>
                <a:spcPts val="600"/>
              </a:spcAft>
              <a:buFont typeface="Arial" panose="020B0604020202020204" pitchFamily="34" charset="0"/>
              <a:buNone/>
              <a:defRPr/>
            </a:lvl1pPr>
            <a:lvl2pPr marL="742950" indent="-285750">
              <a:lnSpc>
                <a:spcPts val="2200"/>
              </a:lnSpc>
              <a:spcAft>
                <a:spcPts val="600"/>
              </a:spcAft>
              <a:buFont typeface="Arial" panose="020B0604020202020204" pitchFamily="34" charset="0"/>
              <a:buChar char="•"/>
              <a:defRPr sz="1600"/>
            </a:lvl2pPr>
            <a:lvl3pPr marL="1200150" indent="-285750">
              <a:lnSpc>
                <a:spcPts val="2200"/>
              </a:lnSpc>
              <a:spcAft>
                <a:spcPts val="600"/>
              </a:spcAft>
              <a:buFont typeface="Arial" panose="020B0604020202020204" pitchFamily="34" charset="0"/>
              <a:buChar char="•"/>
              <a:defRPr sz="1600"/>
            </a:lvl3pPr>
            <a:lvl4pPr marL="1657350" indent="-285750">
              <a:lnSpc>
                <a:spcPts val="2200"/>
              </a:lnSpc>
              <a:spcAft>
                <a:spcPts val="600"/>
              </a:spcAft>
              <a:buFont typeface="Arial" panose="020B0604020202020204" pitchFamily="34" charset="0"/>
              <a:buChar char="•"/>
              <a:defRPr sz="1600"/>
            </a:lvl4pPr>
            <a:lvl5pPr marL="2114550" indent="-285750">
              <a:lnSpc>
                <a:spcPts val="2200"/>
              </a:lnSpc>
              <a:spcAft>
                <a:spcPts val="600"/>
              </a:spcAft>
              <a:buFont typeface="Arial" panose="020B0604020202020204" pitchFamily="34" charset="0"/>
              <a:buChar char="•"/>
              <a:defRPr sz="16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46E94E3B-C85C-4998-BABB-A9318AF8130A}"/>
              </a:ext>
            </a:extLst>
          </p:cNvPr>
          <p:cNvSpPr>
            <a:spLocks noGrp="1"/>
          </p:cNvSpPr>
          <p:nvPr>
            <p:ph type="body" sz="quarter" idx="20" hasCustomPrompt="1"/>
          </p:nvPr>
        </p:nvSpPr>
        <p:spPr>
          <a:xfrm>
            <a:off x="4277291" y="3325813"/>
            <a:ext cx="3521529" cy="3148012"/>
          </a:xfrm>
        </p:spPr>
        <p:txBody>
          <a:bodyPr lIns="0" tIns="0" rIns="0" bIns="0"/>
          <a:lstStyle>
            <a:lvl1pPr marL="0" indent="0">
              <a:lnSpc>
                <a:spcPts val="2200"/>
              </a:lnSpc>
              <a:spcAft>
                <a:spcPts val="600"/>
              </a:spcAft>
              <a:buFont typeface="Arial" panose="020B0604020202020204" pitchFamily="34" charset="0"/>
              <a:buNone/>
              <a:defRPr/>
            </a:lvl1pPr>
            <a:lvl2pPr marL="742950" indent="-285750">
              <a:lnSpc>
                <a:spcPts val="2200"/>
              </a:lnSpc>
              <a:spcAft>
                <a:spcPts val="600"/>
              </a:spcAft>
              <a:buFont typeface="Arial" panose="020B0604020202020204" pitchFamily="34" charset="0"/>
              <a:buChar char="•"/>
              <a:defRPr sz="1600"/>
            </a:lvl2pPr>
            <a:lvl3pPr marL="1200150" indent="-285750">
              <a:lnSpc>
                <a:spcPts val="2200"/>
              </a:lnSpc>
              <a:spcAft>
                <a:spcPts val="600"/>
              </a:spcAft>
              <a:buFont typeface="Arial" panose="020B0604020202020204" pitchFamily="34" charset="0"/>
              <a:buChar char="•"/>
              <a:defRPr sz="1600"/>
            </a:lvl3pPr>
            <a:lvl4pPr marL="1657350" indent="-285750">
              <a:lnSpc>
                <a:spcPts val="2200"/>
              </a:lnSpc>
              <a:spcAft>
                <a:spcPts val="600"/>
              </a:spcAft>
              <a:buFont typeface="Arial" panose="020B0604020202020204" pitchFamily="34" charset="0"/>
              <a:buChar char="•"/>
              <a:defRPr sz="1600"/>
            </a:lvl4pPr>
            <a:lvl5pPr marL="2114550" indent="-285750">
              <a:lnSpc>
                <a:spcPts val="2200"/>
              </a:lnSpc>
              <a:spcAft>
                <a:spcPts val="600"/>
              </a:spcAft>
              <a:buFont typeface="Arial" panose="020B0604020202020204" pitchFamily="34" charset="0"/>
              <a:buChar char="•"/>
              <a:defRPr sz="16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806DA06C-1E29-429F-9612-3BDDE134FC49}"/>
              </a:ext>
            </a:extLst>
          </p:cNvPr>
          <p:cNvSpPr>
            <a:spLocks noGrp="1"/>
          </p:cNvSpPr>
          <p:nvPr>
            <p:ph type="body" sz="quarter" idx="21" hasCustomPrompt="1"/>
          </p:nvPr>
        </p:nvSpPr>
        <p:spPr>
          <a:xfrm>
            <a:off x="8183000" y="3325813"/>
            <a:ext cx="3521529" cy="3148012"/>
          </a:xfrm>
        </p:spPr>
        <p:txBody>
          <a:bodyPr lIns="0" tIns="0" rIns="0" bIns="0"/>
          <a:lstStyle>
            <a:lvl1pPr marL="0" indent="0">
              <a:lnSpc>
                <a:spcPts val="2200"/>
              </a:lnSpc>
              <a:spcAft>
                <a:spcPts val="600"/>
              </a:spcAft>
              <a:buFont typeface="Arial" panose="020B0604020202020204" pitchFamily="34" charset="0"/>
              <a:buNone/>
              <a:defRPr/>
            </a:lvl1pPr>
            <a:lvl2pPr marL="742950" indent="-285750">
              <a:lnSpc>
                <a:spcPts val="2200"/>
              </a:lnSpc>
              <a:spcAft>
                <a:spcPts val="600"/>
              </a:spcAft>
              <a:buFont typeface="Arial" panose="020B0604020202020204" pitchFamily="34" charset="0"/>
              <a:buChar char="•"/>
              <a:defRPr sz="1600"/>
            </a:lvl2pPr>
            <a:lvl3pPr marL="1200150" indent="-285750">
              <a:lnSpc>
                <a:spcPts val="2200"/>
              </a:lnSpc>
              <a:spcAft>
                <a:spcPts val="600"/>
              </a:spcAft>
              <a:buFont typeface="Arial" panose="020B0604020202020204" pitchFamily="34" charset="0"/>
              <a:buChar char="•"/>
              <a:defRPr sz="1600"/>
            </a:lvl3pPr>
            <a:lvl4pPr marL="1657350" indent="-285750">
              <a:lnSpc>
                <a:spcPts val="2200"/>
              </a:lnSpc>
              <a:spcAft>
                <a:spcPts val="600"/>
              </a:spcAft>
              <a:buFont typeface="Arial" panose="020B0604020202020204" pitchFamily="34" charset="0"/>
              <a:buChar char="•"/>
              <a:defRPr sz="1600"/>
            </a:lvl4pPr>
            <a:lvl5pPr marL="2114550" indent="-285750">
              <a:lnSpc>
                <a:spcPts val="2200"/>
              </a:lnSpc>
              <a:spcAft>
                <a:spcPts val="600"/>
              </a:spcAft>
              <a:buFont typeface="Arial" panose="020B0604020202020204" pitchFamily="34" charset="0"/>
              <a:buChar char="•"/>
              <a:defRPr sz="16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7844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Wide Column ">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2402A2-267F-40AD-8A17-9ADD882B38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2" y="0"/>
            <a:ext cx="12182975" cy="6858000"/>
          </a:xfrm>
          <a:prstGeom prst="rect">
            <a:avLst/>
          </a:prstGeom>
        </p:spPr>
      </p:pic>
      <p:sp>
        <p:nvSpPr>
          <p:cNvPr id="15" name="Footer Placeholder 4">
            <a:extLst>
              <a:ext uri="{FF2B5EF4-FFF2-40B4-BE49-F238E27FC236}">
                <a16:creationId xmlns:a16="http://schemas.microsoft.com/office/drawing/2014/main" id="{D1682B63-02E3-481D-86DA-7239CA4C5079}"/>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
        <p:nvSpPr>
          <p:cNvPr id="2" name="Title 1"/>
          <p:cNvSpPr>
            <a:spLocks noGrp="1"/>
          </p:cNvSpPr>
          <p:nvPr>
            <p:ph type="title" hasCustomPrompt="1"/>
          </p:nvPr>
        </p:nvSpPr>
        <p:spPr>
          <a:xfrm>
            <a:off x="367890" y="457200"/>
            <a:ext cx="5486400" cy="720247"/>
          </a:xfrm>
        </p:spPr>
        <p:txBody>
          <a:bodyPr lIns="0" tIns="0" rIns="0" bIns="0" anchor="t">
            <a:noAutofit/>
          </a:bodyPr>
          <a:lstStyle>
            <a:lvl1pPr>
              <a:defRPr sz="2800" b="1" baseline="0">
                <a:solidFill>
                  <a:schemeClr val="tx1"/>
                </a:solidFill>
                <a:latin typeface="Arial" panose="020B0604020202020204" pitchFamily="34" charset="0"/>
                <a:cs typeface="Arial" panose="020B0604020202020204" pitchFamily="34" charset="0"/>
              </a:defRPr>
            </a:lvl1pPr>
          </a:lstStyle>
          <a:p>
            <a:r>
              <a:rPr lang="en-US"/>
              <a:t>Slide Title</a:t>
            </a:r>
            <a:br>
              <a:rPr lang="en-US"/>
            </a:br>
            <a:r>
              <a:rPr lang="en-US"/>
              <a:t>Second Line Optional</a:t>
            </a:r>
          </a:p>
        </p:txBody>
      </p:sp>
      <p:sp>
        <p:nvSpPr>
          <p:cNvPr id="13" name="Slide Number Placeholder 5"/>
          <p:cNvSpPr>
            <a:spLocks noGrp="1"/>
          </p:cNvSpPr>
          <p:nvPr>
            <p:ph type="sldNum" sz="quarter" idx="4"/>
          </p:nvPr>
        </p:nvSpPr>
        <p:spPr>
          <a:xfrm>
            <a:off x="8961329" y="6583017"/>
            <a:ext cx="2743200" cy="207289"/>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
        <p:nvSpPr>
          <p:cNvPr id="5" name="Text Placeholder 4"/>
          <p:cNvSpPr>
            <a:spLocks noGrp="1"/>
          </p:cNvSpPr>
          <p:nvPr>
            <p:ph type="body" sz="quarter" idx="10" hasCustomPrompt="1"/>
          </p:nvPr>
        </p:nvSpPr>
        <p:spPr>
          <a:xfrm>
            <a:off x="368301" y="2849041"/>
            <a:ext cx="11336228" cy="476011"/>
          </a:xfrm>
        </p:spPr>
        <p:txBody>
          <a:bodyPr lIns="0" tIns="0" rIns="0" bIns="0">
            <a:noAutofit/>
          </a:bodyPr>
          <a:lstStyle>
            <a:lvl1pPr marL="0" indent="0">
              <a:buNone/>
              <a:defRPr sz="1600" b="1" spc="1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COLUMN ONE SUBHEAD</a:t>
            </a:r>
          </a:p>
        </p:txBody>
      </p:sp>
      <p:sp>
        <p:nvSpPr>
          <p:cNvPr id="21" name="Text Placeholder 6"/>
          <p:cNvSpPr>
            <a:spLocks noGrp="1"/>
          </p:cNvSpPr>
          <p:nvPr>
            <p:ph type="body" sz="quarter" idx="14" hasCustomPrompt="1"/>
          </p:nvPr>
        </p:nvSpPr>
        <p:spPr>
          <a:xfrm>
            <a:off x="368300" y="1320887"/>
            <a:ext cx="5485990" cy="600075"/>
          </a:xfrm>
        </p:spPr>
        <p:txBody>
          <a:bodyPr lIns="0" tIns="0" rIns="0" bIns="0">
            <a:noAutofit/>
          </a:bodyPr>
          <a:lstStyle>
            <a:lvl1pPr marL="0" indent="0">
              <a:buNone/>
              <a:defRPr lang="en-US" sz="2000" b="0" i="1" kern="1200" baseline="0" dirty="0" smtClean="0">
                <a:solidFill>
                  <a:schemeClr val="tx1"/>
                </a:solidFill>
                <a:latin typeface="Arial" panose="020B0604020202020204" pitchFamily="34" charset="0"/>
                <a:ea typeface="+mj-ea"/>
                <a:cs typeface="Arial" panose="020B0604020202020204" pitchFamily="34" charset="0"/>
              </a:defRPr>
            </a:lvl1pPr>
            <a:lvl2pPr>
              <a:defRPr lang="en-US" sz="2000" b="0" i="1" kern="1200" baseline="0" dirty="0" smtClean="0">
                <a:solidFill>
                  <a:schemeClr val="tx1"/>
                </a:solidFill>
                <a:latin typeface="Arial" panose="020B0604020202020204" pitchFamily="34" charset="0"/>
                <a:ea typeface="+mj-ea"/>
                <a:cs typeface="Arial" panose="020B0604020202020204" pitchFamily="34" charset="0"/>
              </a:defRPr>
            </a:lvl2pPr>
            <a:lvl3pPr>
              <a:defRPr lang="en-US" sz="2000" b="0" i="1" kern="1200" baseline="0" dirty="0" smtClean="0">
                <a:solidFill>
                  <a:schemeClr val="tx1"/>
                </a:solidFill>
                <a:latin typeface="Arial" panose="020B0604020202020204" pitchFamily="34" charset="0"/>
                <a:ea typeface="+mj-ea"/>
                <a:cs typeface="Arial" panose="020B0604020202020204" pitchFamily="34" charset="0"/>
              </a:defRPr>
            </a:lvl3pPr>
            <a:lvl4pPr>
              <a:defRPr lang="en-US" sz="2000" b="0" i="1" kern="1200" baseline="0" dirty="0" smtClean="0">
                <a:solidFill>
                  <a:schemeClr val="tx1"/>
                </a:solidFill>
                <a:latin typeface="Arial" panose="020B0604020202020204" pitchFamily="34" charset="0"/>
                <a:ea typeface="+mj-ea"/>
                <a:cs typeface="Arial" panose="020B0604020202020204" pitchFamily="34" charset="0"/>
              </a:defRPr>
            </a:lvl4pPr>
            <a:lvl5pPr>
              <a:defRPr lang="en-US" sz="2000" b="0" i="1" kern="1200" baseline="0" dirty="0">
                <a:solidFill>
                  <a:schemeClr val="tx1"/>
                </a:solidFill>
                <a:latin typeface="Arial" panose="020B0604020202020204" pitchFamily="34" charset="0"/>
                <a:ea typeface="+mj-ea"/>
                <a:cs typeface="Arial" panose="020B0604020202020204" pitchFamily="34" charset="0"/>
              </a:defRPr>
            </a:lvl5pPr>
          </a:lstStyle>
          <a:p>
            <a:pPr lvl="0"/>
            <a:r>
              <a:rPr lang="en-US"/>
              <a:t>Supplemental Heading Optional</a:t>
            </a:r>
          </a:p>
        </p:txBody>
      </p:sp>
      <p:sp>
        <p:nvSpPr>
          <p:cNvPr id="11" name="Text Placeholder 3">
            <a:extLst>
              <a:ext uri="{FF2B5EF4-FFF2-40B4-BE49-F238E27FC236}">
                <a16:creationId xmlns:a16="http://schemas.microsoft.com/office/drawing/2014/main" id="{948E9F9A-1E4E-4F58-BFA6-157B3F8EBF18}"/>
              </a:ext>
            </a:extLst>
          </p:cNvPr>
          <p:cNvSpPr>
            <a:spLocks noGrp="1"/>
          </p:cNvSpPr>
          <p:nvPr>
            <p:ph type="body" sz="quarter" idx="19" hasCustomPrompt="1"/>
          </p:nvPr>
        </p:nvSpPr>
        <p:spPr>
          <a:xfrm>
            <a:off x="368300" y="3325813"/>
            <a:ext cx="11390313" cy="3148012"/>
          </a:xfrm>
        </p:spPr>
        <p:txBody>
          <a:bodyPr lIns="0" tIns="0" rIns="0" bIns="0"/>
          <a:lstStyle>
            <a:lvl1pPr marL="0" indent="0">
              <a:lnSpc>
                <a:spcPts val="2200"/>
              </a:lnSpc>
              <a:spcAft>
                <a:spcPts val="600"/>
              </a:spcAft>
              <a:buFont typeface="Arial" panose="020B0604020202020204" pitchFamily="34" charset="0"/>
              <a:buNone/>
              <a:defRPr/>
            </a:lvl1pPr>
            <a:lvl2pPr marL="742950" indent="-285750">
              <a:lnSpc>
                <a:spcPts val="2200"/>
              </a:lnSpc>
              <a:spcAft>
                <a:spcPts val="600"/>
              </a:spcAft>
              <a:buFont typeface="Arial" panose="020B0604020202020204" pitchFamily="34" charset="0"/>
              <a:buChar char="•"/>
              <a:defRPr sz="1600"/>
            </a:lvl2pPr>
            <a:lvl3pPr marL="1200150" indent="-285750">
              <a:lnSpc>
                <a:spcPts val="2200"/>
              </a:lnSpc>
              <a:spcAft>
                <a:spcPts val="600"/>
              </a:spcAft>
              <a:buFont typeface="Arial" panose="020B0604020202020204" pitchFamily="34" charset="0"/>
              <a:buChar char="•"/>
              <a:defRPr sz="1600"/>
            </a:lvl3pPr>
            <a:lvl4pPr marL="1657350" indent="-285750">
              <a:lnSpc>
                <a:spcPts val="2200"/>
              </a:lnSpc>
              <a:spcAft>
                <a:spcPts val="600"/>
              </a:spcAft>
              <a:buFont typeface="Arial" panose="020B0604020202020204" pitchFamily="34" charset="0"/>
              <a:buChar char="•"/>
              <a:defRPr sz="1600"/>
            </a:lvl4pPr>
            <a:lvl5pPr marL="2114550" indent="-285750">
              <a:lnSpc>
                <a:spcPts val="2200"/>
              </a:lnSpc>
              <a:spcAft>
                <a:spcPts val="600"/>
              </a:spcAft>
              <a:buFont typeface="Arial" panose="020B0604020202020204" pitchFamily="34" charset="0"/>
              <a:buChar char="•"/>
              <a:defRPr sz="16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1305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Wide Column +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2402A2-267F-40AD-8A17-9ADD882B38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2" y="0"/>
            <a:ext cx="12182975" cy="6858000"/>
          </a:xfrm>
          <a:prstGeom prst="rect">
            <a:avLst/>
          </a:prstGeom>
        </p:spPr>
      </p:pic>
      <p:sp>
        <p:nvSpPr>
          <p:cNvPr id="15" name="Footer Placeholder 4">
            <a:extLst>
              <a:ext uri="{FF2B5EF4-FFF2-40B4-BE49-F238E27FC236}">
                <a16:creationId xmlns:a16="http://schemas.microsoft.com/office/drawing/2014/main" id="{D1682B63-02E3-481D-86DA-7239CA4C5079}"/>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
        <p:nvSpPr>
          <p:cNvPr id="13" name="Slide Number Placeholder 5"/>
          <p:cNvSpPr>
            <a:spLocks noGrp="1"/>
          </p:cNvSpPr>
          <p:nvPr>
            <p:ph type="sldNum" sz="quarter" idx="4"/>
          </p:nvPr>
        </p:nvSpPr>
        <p:spPr>
          <a:xfrm>
            <a:off x="8961329" y="6583017"/>
            <a:ext cx="2743200" cy="207289"/>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
        <p:nvSpPr>
          <p:cNvPr id="9" name="Picture Placeholder 13">
            <a:extLst>
              <a:ext uri="{FF2B5EF4-FFF2-40B4-BE49-F238E27FC236}">
                <a16:creationId xmlns:a16="http://schemas.microsoft.com/office/drawing/2014/main" id="{BA6F7FF2-6AAE-4869-8C6E-3218BC4EA9EB}"/>
              </a:ext>
            </a:extLst>
          </p:cNvPr>
          <p:cNvSpPr>
            <a:spLocks noGrp="1"/>
          </p:cNvSpPr>
          <p:nvPr>
            <p:ph type="pic" sz="quarter" idx="15" hasCustomPrompt="1"/>
          </p:nvPr>
        </p:nvSpPr>
        <p:spPr>
          <a:xfrm>
            <a:off x="368300" y="485775"/>
            <a:ext cx="11390313" cy="2432050"/>
          </a:xfrm>
        </p:spPr>
        <p:txBody>
          <a:bodyPr anchor="ctr">
            <a:normAutofit/>
          </a:bodyPr>
          <a:lstStyle>
            <a:lvl1pPr marL="0" indent="0" algn="ctr">
              <a:buNone/>
              <a:defRPr sz="1100"/>
            </a:lvl1pPr>
          </a:lstStyle>
          <a:p>
            <a:r>
              <a:rPr lang="en-US"/>
              <a:t>INSERT IMAGE HERE</a:t>
            </a:r>
          </a:p>
        </p:txBody>
      </p:sp>
      <p:sp>
        <p:nvSpPr>
          <p:cNvPr id="7" name="Text Placeholder 3">
            <a:extLst>
              <a:ext uri="{FF2B5EF4-FFF2-40B4-BE49-F238E27FC236}">
                <a16:creationId xmlns:a16="http://schemas.microsoft.com/office/drawing/2014/main" id="{36BC5C27-BDEF-40FD-98B3-3ECD4968BD1B}"/>
              </a:ext>
            </a:extLst>
          </p:cNvPr>
          <p:cNvSpPr>
            <a:spLocks noGrp="1"/>
          </p:cNvSpPr>
          <p:nvPr>
            <p:ph type="body" sz="quarter" idx="19" hasCustomPrompt="1"/>
          </p:nvPr>
        </p:nvSpPr>
        <p:spPr>
          <a:xfrm>
            <a:off x="368300" y="3325813"/>
            <a:ext cx="11390313" cy="3148012"/>
          </a:xfrm>
        </p:spPr>
        <p:txBody>
          <a:bodyPr lIns="0" tIns="0" rIns="0" bIns="0"/>
          <a:lstStyle>
            <a:lvl1pPr marL="0" indent="0">
              <a:lnSpc>
                <a:spcPts val="2200"/>
              </a:lnSpc>
              <a:spcAft>
                <a:spcPts val="600"/>
              </a:spcAft>
              <a:buFont typeface="Arial" panose="020B0604020202020204" pitchFamily="34" charset="0"/>
              <a:buNone/>
              <a:defRPr/>
            </a:lvl1pPr>
            <a:lvl2pPr marL="742950" indent="-285750">
              <a:lnSpc>
                <a:spcPts val="2200"/>
              </a:lnSpc>
              <a:spcAft>
                <a:spcPts val="600"/>
              </a:spcAft>
              <a:buFont typeface="Arial" panose="020B0604020202020204" pitchFamily="34" charset="0"/>
              <a:buChar char="•"/>
              <a:defRPr sz="1600"/>
            </a:lvl2pPr>
            <a:lvl3pPr marL="1200150" indent="-285750">
              <a:lnSpc>
                <a:spcPts val="2200"/>
              </a:lnSpc>
              <a:spcAft>
                <a:spcPts val="600"/>
              </a:spcAft>
              <a:buFont typeface="Arial" panose="020B0604020202020204" pitchFamily="34" charset="0"/>
              <a:buChar char="•"/>
              <a:defRPr sz="1600"/>
            </a:lvl3pPr>
            <a:lvl4pPr marL="1657350" indent="-285750">
              <a:lnSpc>
                <a:spcPts val="2200"/>
              </a:lnSpc>
              <a:spcAft>
                <a:spcPts val="600"/>
              </a:spcAft>
              <a:buFont typeface="Arial" panose="020B0604020202020204" pitchFamily="34" charset="0"/>
              <a:buChar char="•"/>
              <a:defRPr sz="1600"/>
            </a:lvl4pPr>
            <a:lvl5pPr marL="2114550" indent="-285750">
              <a:lnSpc>
                <a:spcPts val="2200"/>
              </a:lnSpc>
              <a:spcAft>
                <a:spcPts val="600"/>
              </a:spcAft>
              <a:buFont typeface="Arial" panose="020B0604020202020204" pitchFamily="34" charset="0"/>
              <a:buChar char="•"/>
              <a:defRPr sz="16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7740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 Statem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A2DF42-D5DC-4ABD-82D4-A18B2CCAAB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2" y="0"/>
            <a:ext cx="12182975" cy="6858000"/>
          </a:xfrm>
          <a:prstGeom prst="rect">
            <a:avLst/>
          </a:prstGeom>
        </p:spPr>
      </p:pic>
      <p:sp>
        <p:nvSpPr>
          <p:cNvPr id="5" name="Slide Number Placeholder 4">
            <a:extLst>
              <a:ext uri="{FF2B5EF4-FFF2-40B4-BE49-F238E27FC236}">
                <a16:creationId xmlns:a16="http://schemas.microsoft.com/office/drawing/2014/main" id="{3DA6553C-27A4-4EA8-B3CC-7D03819AE55E}"/>
              </a:ext>
            </a:extLst>
          </p:cNvPr>
          <p:cNvSpPr>
            <a:spLocks noGrp="1"/>
          </p:cNvSpPr>
          <p:nvPr>
            <p:ph type="sldNum" sz="quarter" idx="12"/>
          </p:nvPr>
        </p:nvSpPr>
        <p:spPr>
          <a:xfrm>
            <a:off x="8961329" y="6583017"/>
            <a:ext cx="2743200" cy="207289"/>
          </a:xfrm>
        </p:spPr>
        <p:txBody>
          <a:bodyPr/>
          <a:lstStyle>
            <a:lvl1pPr>
              <a:defRPr>
                <a:solidFill>
                  <a:schemeClr val="tx1"/>
                </a:solidFill>
              </a:defRPr>
            </a:lvl1pPr>
          </a:lstStyle>
          <a:p>
            <a:fld id="{3000ED6C-52F6-4886-80F0-B6E4A0320211}" type="slidenum">
              <a:rPr lang="en-US" smtClean="0"/>
              <a:pPr/>
              <a:t>‹#›</a:t>
            </a:fld>
            <a:endParaRPr lang="en-US"/>
          </a:p>
        </p:txBody>
      </p:sp>
      <p:sp>
        <p:nvSpPr>
          <p:cNvPr id="8" name="Footer Placeholder 4">
            <a:extLst>
              <a:ext uri="{FF2B5EF4-FFF2-40B4-BE49-F238E27FC236}">
                <a16:creationId xmlns:a16="http://schemas.microsoft.com/office/drawing/2014/main" id="{E8E2CE51-5DAD-4D0D-9CD4-3616CBA89DF6}"/>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
        <p:nvSpPr>
          <p:cNvPr id="10" name="Text Placeholder 9">
            <a:extLst>
              <a:ext uri="{FF2B5EF4-FFF2-40B4-BE49-F238E27FC236}">
                <a16:creationId xmlns:a16="http://schemas.microsoft.com/office/drawing/2014/main" id="{227021EF-B8BF-4F2F-9BE5-7F90A887644E}"/>
              </a:ext>
            </a:extLst>
          </p:cNvPr>
          <p:cNvSpPr>
            <a:spLocks noGrp="1"/>
          </p:cNvSpPr>
          <p:nvPr>
            <p:ph type="body" sz="quarter" idx="13" hasCustomPrompt="1"/>
          </p:nvPr>
        </p:nvSpPr>
        <p:spPr>
          <a:xfrm>
            <a:off x="368301" y="278296"/>
            <a:ext cx="11389955" cy="2639833"/>
          </a:xfrm>
        </p:spPr>
        <p:txBody>
          <a:bodyPr anchor="ctr">
            <a:normAutofit/>
          </a:bodyPr>
          <a:lstStyle>
            <a:lvl1pPr marL="0" indent="0" algn="ctr">
              <a:buNone/>
              <a:defRPr sz="3200" b="1">
                <a:solidFill>
                  <a:schemeClr val="tx1"/>
                </a:solidFill>
              </a:defRPr>
            </a:lvl1pPr>
          </a:lstStyle>
          <a:p>
            <a:pPr lvl="0"/>
            <a:r>
              <a:rPr lang="en-US"/>
              <a:t>Statement or Big Idea/Takeaway</a:t>
            </a:r>
          </a:p>
        </p:txBody>
      </p:sp>
      <p:sp>
        <p:nvSpPr>
          <p:cNvPr id="9" name="Text Placeholder 3">
            <a:extLst>
              <a:ext uri="{FF2B5EF4-FFF2-40B4-BE49-F238E27FC236}">
                <a16:creationId xmlns:a16="http://schemas.microsoft.com/office/drawing/2014/main" id="{5D8AE37F-59D7-46A1-99E4-DEF1B16DC038}"/>
              </a:ext>
            </a:extLst>
          </p:cNvPr>
          <p:cNvSpPr>
            <a:spLocks noGrp="1"/>
          </p:cNvSpPr>
          <p:nvPr>
            <p:ph type="body" sz="quarter" idx="19" hasCustomPrompt="1"/>
          </p:nvPr>
        </p:nvSpPr>
        <p:spPr>
          <a:xfrm>
            <a:off x="368301" y="3325813"/>
            <a:ext cx="5551844" cy="3148012"/>
          </a:xfrm>
        </p:spPr>
        <p:txBody>
          <a:bodyPr lIns="0" tIns="0" rIns="0" bIns="0"/>
          <a:lstStyle>
            <a:lvl1pPr marL="0" indent="0">
              <a:lnSpc>
                <a:spcPts val="2200"/>
              </a:lnSpc>
              <a:spcAft>
                <a:spcPts val="600"/>
              </a:spcAft>
              <a:buFont typeface="Arial" panose="020B0604020202020204" pitchFamily="34" charset="0"/>
              <a:buNone/>
              <a:defRPr/>
            </a:lvl1pPr>
            <a:lvl2pPr marL="742950" indent="-285750">
              <a:lnSpc>
                <a:spcPts val="2200"/>
              </a:lnSpc>
              <a:spcAft>
                <a:spcPts val="600"/>
              </a:spcAft>
              <a:buFont typeface="Arial" panose="020B0604020202020204" pitchFamily="34" charset="0"/>
              <a:buChar char="•"/>
              <a:defRPr sz="1600"/>
            </a:lvl2pPr>
            <a:lvl3pPr marL="1200150" indent="-285750">
              <a:lnSpc>
                <a:spcPts val="2200"/>
              </a:lnSpc>
              <a:spcAft>
                <a:spcPts val="600"/>
              </a:spcAft>
              <a:buFont typeface="Arial" panose="020B0604020202020204" pitchFamily="34" charset="0"/>
              <a:buChar char="•"/>
              <a:defRPr sz="1600"/>
            </a:lvl3pPr>
            <a:lvl4pPr marL="1657350" indent="-285750">
              <a:lnSpc>
                <a:spcPts val="2200"/>
              </a:lnSpc>
              <a:spcAft>
                <a:spcPts val="600"/>
              </a:spcAft>
              <a:buFont typeface="Arial" panose="020B0604020202020204" pitchFamily="34" charset="0"/>
              <a:buChar char="•"/>
              <a:defRPr sz="1600"/>
            </a:lvl4pPr>
            <a:lvl5pPr marL="2114550" indent="-285750">
              <a:lnSpc>
                <a:spcPts val="2200"/>
              </a:lnSpc>
              <a:spcAft>
                <a:spcPts val="600"/>
              </a:spcAft>
              <a:buFont typeface="Arial" panose="020B0604020202020204" pitchFamily="34" charset="0"/>
              <a:buChar char="•"/>
              <a:defRPr sz="16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CBAEB137-85D0-496C-B59F-F8C5F1908CAC}"/>
              </a:ext>
            </a:extLst>
          </p:cNvPr>
          <p:cNvSpPr>
            <a:spLocks noGrp="1"/>
          </p:cNvSpPr>
          <p:nvPr>
            <p:ph type="body" sz="quarter" idx="20" hasCustomPrompt="1"/>
          </p:nvPr>
        </p:nvSpPr>
        <p:spPr>
          <a:xfrm>
            <a:off x="6283934" y="3325813"/>
            <a:ext cx="5551844" cy="3148012"/>
          </a:xfrm>
        </p:spPr>
        <p:txBody>
          <a:bodyPr lIns="0" tIns="0" rIns="0" bIns="0"/>
          <a:lstStyle>
            <a:lvl1pPr marL="0" indent="0">
              <a:lnSpc>
                <a:spcPts val="2200"/>
              </a:lnSpc>
              <a:spcAft>
                <a:spcPts val="600"/>
              </a:spcAft>
              <a:buFont typeface="Arial" panose="020B0604020202020204" pitchFamily="34" charset="0"/>
              <a:buNone/>
              <a:defRPr/>
            </a:lvl1pPr>
            <a:lvl2pPr marL="742950" indent="-285750">
              <a:lnSpc>
                <a:spcPts val="2200"/>
              </a:lnSpc>
              <a:spcAft>
                <a:spcPts val="600"/>
              </a:spcAft>
              <a:buFont typeface="Arial" panose="020B0604020202020204" pitchFamily="34" charset="0"/>
              <a:buChar char="•"/>
              <a:defRPr sz="1600"/>
            </a:lvl2pPr>
            <a:lvl3pPr marL="1200150" indent="-285750">
              <a:lnSpc>
                <a:spcPts val="2200"/>
              </a:lnSpc>
              <a:spcAft>
                <a:spcPts val="600"/>
              </a:spcAft>
              <a:buFont typeface="Arial" panose="020B0604020202020204" pitchFamily="34" charset="0"/>
              <a:buChar char="•"/>
              <a:defRPr sz="1600"/>
            </a:lvl3pPr>
            <a:lvl4pPr marL="1657350" indent="-285750">
              <a:lnSpc>
                <a:spcPts val="2200"/>
              </a:lnSpc>
              <a:spcAft>
                <a:spcPts val="600"/>
              </a:spcAft>
              <a:buFont typeface="Arial" panose="020B0604020202020204" pitchFamily="34" charset="0"/>
              <a:buChar char="•"/>
              <a:defRPr sz="1600"/>
            </a:lvl4pPr>
            <a:lvl5pPr marL="2114550" indent="-285750">
              <a:lnSpc>
                <a:spcPts val="2200"/>
              </a:lnSpc>
              <a:spcAft>
                <a:spcPts val="600"/>
              </a:spcAft>
              <a:buFont typeface="Arial" panose="020B0604020202020204" pitchFamily="34" charset="0"/>
              <a:buChar char="•"/>
              <a:defRPr sz="16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7398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 + Statement +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A2DF42-D5DC-4ABD-82D4-A18B2CCAAB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2" y="0"/>
            <a:ext cx="12182975" cy="6858000"/>
          </a:xfrm>
          <a:prstGeom prst="rect">
            <a:avLst/>
          </a:prstGeom>
        </p:spPr>
      </p:pic>
      <p:sp>
        <p:nvSpPr>
          <p:cNvPr id="5" name="Slide Number Placeholder 4">
            <a:extLst>
              <a:ext uri="{FF2B5EF4-FFF2-40B4-BE49-F238E27FC236}">
                <a16:creationId xmlns:a16="http://schemas.microsoft.com/office/drawing/2014/main" id="{3DA6553C-27A4-4EA8-B3CC-7D03819AE55E}"/>
              </a:ext>
            </a:extLst>
          </p:cNvPr>
          <p:cNvSpPr>
            <a:spLocks noGrp="1"/>
          </p:cNvSpPr>
          <p:nvPr>
            <p:ph type="sldNum" sz="quarter" idx="12"/>
          </p:nvPr>
        </p:nvSpPr>
        <p:spPr>
          <a:xfrm>
            <a:off x="8961329" y="6583017"/>
            <a:ext cx="2743200" cy="207289"/>
          </a:xfrm>
        </p:spPr>
        <p:txBody>
          <a:bodyPr/>
          <a:lstStyle>
            <a:lvl1pPr>
              <a:defRPr>
                <a:solidFill>
                  <a:schemeClr val="tx1"/>
                </a:solidFill>
              </a:defRPr>
            </a:lvl1pPr>
          </a:lstStyle>
          <a:p>
            <a:fld id="{3000ED6C-52F6-4886-80F0-B6E4A0320211}" type="slidenum">
              <a:rPr lang="en-US" smtClean="0"/>
              <a:pPr/>
              <a:t>‹#›</a:t>
            </a:fld>
            <a:endParaRPr lang="en-US"/>
          </a:p>
        </p:txBody>
      </p:sp>
      <p:sp>
        <p:nvSpPr>
          <p:cNvPr id="8" name="Footer Placeholder 4">
            <a:extLst>
              <a:ext uri="{FF2B5EF4-FFF2-40B4-BE49-F238E27FC236}">
                <a16:creationId xmlns:a16="http://schemas.microsoft.com/office/drawing/2014/main" id="{E8E2CE51-5DAD-4D0D-9CD4-3616CBA89DF6}"/>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
        <p:nvSpPr>
          <p:cNvPr id="10" name="Text Placeholder 9">
            <a:extLst>
              <a:ext uri="{FF2B5EF4-FFF2-40B4-BE49-F238E27FC236}">
                <a16:creationId xmlns:a16="http://schemas.microsoft.com/office/drawing/2014/main" id="{227021EF-B8BF-4F2F-9BE5-7F90A887644E}"/>
              </a:ext>
            </a:extLst>
          </p:cNvPr>
          <p:cNvSpPr>
            <a:spLocks noGrp="1"/>
          </p:cNvSpPr>
          <p:nvPr>
            <p:ph type="body" sz="quarter" idx="13" hasCustomPrompt="1"/>
          </p:nvPr>
        </p:nvSpPr>
        <p:spPr>
          <a:xfrm>
            <a:off x="368301" y="278296"/>
            <a:ext cx="11383961" cy="2639833"/>
          </a:xfrm>
        </p:spPr>
        <p:txBody>
          <a:bodyPr anchor="ctr">
            <a:normAutofit/>
          </a:bodyPr>
          <a:lstStyle>
            <a:lvl1pPr marL="0" indent="0" algn="ctr">
              <a:buNone/>
              <a:defRPr sz="3200" b="1">
                <a:solidFill>
                  <a:schemeClr val="tx1"/>
                </a:solidFill>
              </a:defRPr>
            </a:lvl1pPr>
          </a:lstStyle>
          <a:p>
            <a:pPr lvl="0"/>
            <a:r>
              <a:rPr lang="en-US"/>
              <a:t>Statement or Big Idea/Takeaway</a:t>
            </a:r>
          </a:p>
        </p:txBody>
      </p:sp>
      <p:sp>
        <p:nvSpPr>
          <p:cNvPr id="14" name="Picture Placeholder 14">
            <a:extLst>
              <a:ext uri="{FF2B5EF4-FFF2-40B4-BE49-F238E27FC236}">
                <a16:creationId xmlns:a16="http://schemas.microsoft.com/office/drawing/2014/main" id="{B3A02E58-5526-4E6D-A79E-4EE9D0F9DFAF}"/>
              </a:ext>
            </a:extLst>
          </p:cNvPr>
          <p:cNvSpPr>
            <a:spLocks noGrp="1"/>
          </p:cNvSpPr>
          <p:nvPr>
            <p:ph type="pic" sz="quarter" idx="14" hasCustomPrompt="1"/>
          </p:nvPr>
        </p:nvSpPr>
        <p:spPr>
          <a:xfrm>
            <a:off x="6224588" y="3338036"/>
            <a:ext cx="5599112" cy="2831577"/>
          </a:xfrm>
        </p:spPr>
        <p:txBody>
          <a:bodyPr anchor="ctr">
            <a:normAutofit/>
          </a:bodyPr>
          <a:lstStyle>
            <a:lvl1pPr marL="0" indent="0" algn="ctr">
              <a:buNone/>
              <a:defRPr sz="1100"/>
            </a:lvl1pPr>
          </a:lstStyle>
          <a:p>
            <a:r>
              <a:rPr lang="en-US"/>
              <a:t>INSERT IMAGE HERE</a:t>
            </a:r>
          </a:p>
        </p:txBody>
      </p:sp>
      <p:sp>
        <p:nvSpPr>
          <p:cNvPr id="9" name="Text Placeholder 3">
            <a:extLst>
              <a:ext uri="{FF2B5EF4-FFF2-40B4-BE49-F238E27FC236}">
                <a16:creationId xmlns:a16="http://schemas.microsoft.com/office/drawing/2014/main" id="{62B04A6F-93B4-4845-828E-976FA5187BF6}"/>
              </a:ext>
            </a:extLst>
          </p:cNvPr>
          <p:cNvSpPr>
            <a:spLocks noGrp="1"/>
          </p:cNvSpPr>
          <p:nvPr>
            <p:ph type="body" sz="quarter" idx="19" hasCustomPrompt="1"/>
          </p:nvPr>
        </p:nvSpPr>
        <p:spPr>
          <a:xfrm>
            <a:off x="368301" y="3325813"/>
            <a:ext cx="5551844" cy="3148012"/>
          </a:xfrm>
        </p:spPr>
        <p:txBody>
          <a:bodyPr lIns="0" tIns="0" rIns="0" bIns="0"/>
          <a:lstStyle>
            <a:lvl1pPr marL="0" indent="0">
              <a:lnSpc>
                <a:spcPts val="2200"/>
              </a:lnSpc>
              <a:spcAft>
                <a:spcPts val="600"/>
              </a:spcAft>
              <a:buFont typeface="Arial" panose="020B0604020202020204" pitchFamily="34" charset="0"/>
              <a:buNone/>
              <a:defRPr/>
            </a:lvl1pPr>
            <a:lvl2pPr marL="742950" indent="-285750">
              <a:lnSpc>
                <a:spcPts val="2200"/>
              </a:lnSpc>
              <a:spcAft>
                <a:spcPts val="600"/>
              </a:spcAft>
              <a:buFont typeface="Arial" panose="020B0604020202020204" pitchFamily="34" charset="0"/>
              <a:buChar char="•"/>
              <a:defRPr sz="1600"/>
            </a:lvl2pPr>
            <a:lvl3pPr marL="1200150" indent="-285750">
              <a:lnSpc>
                <a:spcPts val="2200"/>
              </a:lnSpc>
              <a:spcAft>
                <a:spcPts val="600"/>
              </a:spcAft>
              <a:buFont typeface="Arial" panose="020B0604020202020204" pitchFamily="34" charset="0"/>
              <a:buChar char="•"/>
              <a:defRPr sz="1600"/>
            </a:lvl3pPr>
            <a:lvl4pPr marL="1657350" indent="-285750">
              <a:lnSpc>
                <a:spcPts val="2200"/>
              </a:lnSpc>
              <a:spcAft>
                <a:spcPts val="600"/>
              </a:spcAft>
              <a:buFont typeface="Arial" panose="020B0604020202020204" pitchFamily="34" charset="0"/>
              <a:buChar char="•"/>
              <a:defRPr sz="1600"/>
            </a:lvl4pPr>
            <a:lvl5pPr marL="2114550" indent="-285750">
              <a:lnSpc>
                <a:spcPts val="2200"/>
              </a:lnSpc>
              <a:spcAft>
                <a:spcPts val="600"/>
              </a:spcAft>
              <a:buFont typeface="Arial" panose="020B0604020202020204" pitchFamily="34" charset="0"/>
              <a:buChar char="•"/>
              <a:defRPr sz="16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8523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Qui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0A5F74-61C5-4322-8E87-03BA677D1A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2" y="0"/>
            <a:ext cx="12182975" cy="6858000"/>
          </a:xfrm>
          <a:prstGeom prst="rect">
            <a:avLst/>
          </a:prstGeom>
        </p:spPr>
      </p:pic>
      <p:sp>
        <p:nvSpPr>
          <p:cNvPr id="8" name="Picture Placeholder 7">
            <a:extLst>
              <a:ext uri="{FF2B5EF4-FFF2-40B4-BE49-F238E27FC236}">
                <a16:creationId xmlns:a16="http://schemas.microsoft.com/office/drawing/2014/main" id="{6F632A31-3AC8-4F50-9112-EC6DAB8B64F5}"/>
              </a:ext>
            </a:extLst>
          </p:cNvPr>
          <p:cNvSpPr>
            <a:spLocks noGrp="1"/>
          </p:cNvSpPr>
          <p:nvPr>
            <p:ph type="pic" sz="quarter" idx="10" hasCustomPrompt="1"/>
          </p:nvPr>
        </p:nvSpPr>
        <p:spPr>
          <a:xfrm>
            <a:off x="0" y="195943"/>
            <a:ext cx="6224588" cy="6275195"/>
          </a:xfrm>
        </p:spPr>
        <p:txBody>
          <a:bodyPr anchor="ctr">
            <a:normAutofit/>
          </a:bodyPr>
          <a:lstStyle>
            <a:lvl1pPr marL="0" indent="0" algn="ctr">
              <a:buNone/>
              <a:defRPr sz="1100"/>
            </a:lvl1pPr>
          </a:lstStyle>
          <a:p>
            <a:r>
              <a:rPr lang="en-US"/>
              <a:t>INSERT IMAGE HERE</a:t>
            </a:r>
          </a:p>
        </p:txBody>
      </p:sp>
      <p:sp>
        <p:nvSpPr>
          <p:cNvPr id="10" name="Slide Number Placeholder 4">
            <a:extLst>
              <a:ext uri="{FF2B5EF4-FFF2-40B4-BE49-F238E27FC236}">
                <a16:creationId xmlns:a16="http://schemas.microsoft.com/office/drawing/2014/main" id="{0D88814A-D706-40D6-AEBA-A608A1E18EF6}"/>
              </a:ext>
            </a:extLst>
          </p:cNvPr>
          <p:cNvSpPr>
            <a:spLocks noGrp="1"/>
          </p:cNvSpPr>
          <p:nvPr>
            <p:ph type="sldNum" sz="quarter" idx="12"/>
          </p:nvPr>
        </p:nvSpPr>
        <p:spPr>
          <a:xfrm>
            <a:off x="8961329" y="6583017"/>
            <a:ext cx="2743200" cy="207289"/>
          </a:xfrm>
        </p:spPr>
        <p:txBody>
          <a:bodyPr/>
          <a:lstStyle>
            <a:lvl1pPr>
              <a:defRPr>
                <a:solidFill>
                  <a:schemeClr val="tx1"/>
                </a:solidFill>
              </a:defRPr>
            </a:lvl1pPr>
          </a:lstStyle>
          <a:p>
            <a:fld id="{3000ED6C-52F6-4886-80F0-B6E4A0320211}" type="slidenum">
              <a:rPr lang="en-US" smtClean="0"/>
              <a:pPr/>
              <a:t>‹#›</a:t>
            </a:fld>
            <a:endParaRPr lang="en-US"/>
          </a:p>
        </p:txBody>
      </p:sp>
      <p:sp>
        <p:nvSpPr>
          <p:cNvPr id="11" name="Footer Placeholder 4">
            <a:extLst>
              <a:ext uri="{FF2B5EF4-FFF2-40B4-BE49-F238E27FC236}">
                <a16:creationId xmlns:a16="http://schemas.microsoft.com/office/drawing/2014/main" id="{A6D17DDE-7B71-4B7F-8AB4-441AC46D97B3}"/>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
        <p:nvSpPr>
          <p:cNvPr id="15" name="Picture Placeholder 14">
            <a:extLst>
              <a:ext uri="{FF2B5EF4-FFF2-40B4-BE49-F238E27FC236}">
                <a16:creationId xmlns:a16="http://schemas.microsoft.com/office/drawing/2014/main" id="{3414F62E-0547-48D4-A37C-0497833F7550}"/>
              </a:ext>
            </a:extLst>
          </p:cNvPr>
          <p:cNvSpPr>
            <a:spLocks noGrp="1"/>
          </p:cNvSpPr>
          <p:nvPr>
            <p:ph type="pic" sz="quarter" idx="13" hasCustomPrompt="1"/>
          </p:nvPr>
        </p:nvSpPr>
        <p:spPr>
          <a:xfrm>
            <a:off x="6224588" y="195944"/>
            <a:ext cx="5962899" cy="3131482"/>
          </a:xfrm>
        </p:spPr>
        <p:txBody>
          <a:bodyPr anchor="ctr">
            <a:normAutofit/>
          </a:bodyPr>
          <a:lstStyle>
            <a:lvl1pPr marL="0" indent="0" algn="ctr">
              <a:buNone/>
              <a:defRPr sz="1100"/>
            </a:lvl1pPr>
          </a:lstStyle>
          <a:p>
            <a:r>
              <a:rPr lang="en-US"/>
              <a:t>INSERT IMAGE HERE</a:t>
            </a:r>
          </a:p>
        </p:txBody>
      </p:sp>
      <p:sp>
        <p:nvSpPr>
          <p:cNvPr id="16" name="Picture Placeholder 14">
            <a:extLst>
              <a:ext uri="{FF2B5EF4-FFF2-40B4-BE49-F238E27FC236}">
                <a16:creationId xmlns:a16="http://schemas.microsoft.com/office/drawing/2014/main" id="{205BCE00-A7C5-4855-AA27-88B5F837D425}"/>
              </a:ext>
            </a:extLst>
          </p:cNvPr>
          <p:cNvSpPr>
            <a:spLocks noGrp="1"/>
          </p:cNvSpPr>
          <p:nvPr>
            <p:ph type="pic" sz="quarter" idx="14" hasCustomPrompt="1"/>
          </p:nvPr>
        </p:nvSpPr>
        <p:spPr>
          <a:xfrm>
            <a:off x="6224587" y="3327426"/>
            <a:ext cx="5962899" cy="3143712"/>
          </a:xfrm>
        </p:spPr>
        <p:txBody>
          <a:bodyPr anchor="ctr">
            <a:normAutofit/>
          </a:bodyPr>
          <a:lstStyle>
            <a:lvl1pPr marL="0" indent="0" algn="ctr">
              <a:buNone/>
              <a:defRPr sz="1100"/>
            </a:lvl1pPr>
          </a:lstStyle>
          <a:p>
            <a:r>
              <a:rPr lang="en-US"/>
              <a:t>INSERT IMAGE HERE</a:t>
            </a:r>
          </a:p>
        </p:txBody>
      </p:sp>
    </p:spTree>
    <p:extLst>
      <p:ext uri="{BB962C8B-B14F-4D97-AF65-F5344CB8AC3E}">
        <p14:creationId xmlns:p14="http://schemas.microsoft.com/office/powerpoint/2010/main" val="3811210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05910D-BC89-4B22-8721-4CA4BD5E66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4020855" y="1029944"/>
            <a:ext cx="6755704" cy="2880390"/>
          </a:xfrm>
        </p:spPr>
        <p:txBody>
          <a:bodyPr lIns="0" tIns="0" rIns="0" bIns="0" anchor="ctr">
            <a:noAutofit/>
          </a:bodyPr>
          <a:lstStyle>
            <a:lvl1pPr algn="ctr">
              <a:defRPr sz="8800" b="1" baseline="0">
                <a:solidFill>
                  <a:schemeClr val="tx1"/>
                </a:solidFill>
                <a:latin typeface="Arial" panose="020B0604020202020204" pitchFamily="34" charset="0"/>
                <a:cs typeface="Arial" panose="020B0604020202020204" pitchFamily="34" charset="0"/>
              </a:defRPr>
            </a:lvl1pPr>
          </a:lstStyle>
          <a:p>
            <a:r>
              <a:rPr lang="en-US"/>
              <a:t>Thank you</a:t>
            </a:r>
          </a:p>
        </p:txBody>
      </p:sp>
      <p:sp>
        <p:nvSpPr>
          <p:cNvPr id="9" name="Picture Placeholder 8"/>
          <p:cNvSpPr>
            <a:spLocks noGrp="1"/>
          </p:cNvSpPr>
          <p:nvPr>
            <p:ph type="pic" sz="quarter" idx="11" hasCustomPrompt="1"/>
          </p:nvPr>
        </p:nvSpPr>
        <p:spPr>
          <a:xfrm>
            <a:off x="7301630" y="4940278"/>
            <a:ext cx="2054246" cy="1200629"/>
          </a:xfrm>
        </p:spPr>
        <p:txBody>
          <a:bodyPr anchor="ctr">
            <a:noAutofit/>
          </a:bodyPr>
          <a:lstStyle>
            <a:lvl1pPr marL="0" indent="0" algn="ctr">
              <a:buNone/>
              <a:defRPr sz="1100" baseline="0">
                <a:latin typeface="Arial" panose="020B0604020202020204" pitchFamily="34" charset="0"/>
                <a:cs typeface="Arial" panose="020B0604020202020204" pitchFamily="34" charset="0"/>
              </a:defRPr>
            </a:lvl1pPr>
          </a:lstStyle>
          <a:p>
            <a:r>
              <a:rPr lang="en-US"/>
              <a:t>PARTNER LOGO (OPTIONAL)</a:t>
            </a:r>
          </a:p>
        </p:txBody>
      </p:sp>
      <p:sp>
        <p:nvSpPr>
          <p:cNvPr id="10" name="Picture Placeholder 8"/>
          <p:cNvSpPr>
            <a:spLocks noGrp="1"/>
          </p:cNvSpPr>
          <p:nvPr>
            <p:ph type="pic" sz="quarter" idx="12" hasCustomPrompt="1"/>
          </p:nvPr>
        </p:nvSpPr>
        <p:spPr>
          <a:xfrm>
            <a:off x="9746815" y="4940278"/>
            <a:ext cx="2054246" cy="1200629"/>
          </a:xfrm>
        </p:spPr>
        <p:txBody>
          <a:bodyPr anchor="ctr">
            <a:noAutofit/>
          </a:bodyPr>
          <a:lstStyle>
            <a:lvl1pPr marL="0" indent="0" algn="ctr">
              <a:buNone/>
              <a:defRPr sz="1100" baseline="0">
                <a:latin typeface="Arial" panose="020B0604020202020204" pitchFamily="34" charset="0"/>
                <a:cs typeface="Arial" panose="020B0604020202020204" pitchFamily="34" charset="0"/>
              </a:defRPr>
            </a:lvl1pPr>
          </a:lstStyle>
          <a:p>
            <a:r>
              <a:rPr lang="en-US"/>
              <a:t>SITE LOGO </a:t>
            </a:r>
            <a:br>
              <a:rPr lang="en-US"/>
            </a:br>
            <a:r>
              <a:rPr lang="en-US"/>
              <a:t>(OPTIONAL)</a:t>
            </a:r>
          </a:p>
        </p:txBody>
      </p:sp>
      <p:sp>
        <p:nvSpPr>
          <p:cNvPr id="16" name="Slide Number Placeholder 4">
            <a:extLst>
              <a:ext uri="{FF2B5EF4-FFF2-40B4-BE49-F238E27FC236}">
                <a16:creationId xmlns:a16="http://schemas.microsoft.com/office/drawing/2014/main" id="{DBA1796E-9774-48AD-B6B5-EE0036F324E4}"/>
              </a:ext>
            </a:extLst>
          </p:cNvPr>
          <p:cNvSpPr>
            <a:spLocks noGrp="1"/>
          </p:cNvSpPr>
          <p:nvPr>
            <p:ph type="sldNum" sz="quarter" idx="13"/>
          </p:nvPr>
        </p:nvSpPr>
        <p:spPr>
          <a:xfrm>
            <a:off x="8961329" y="6583017"/>
            <a:ext cx="2743200" cy="207289"/>
          </a:xfrm>
        </p:spPr>
        <p:txBody>
          <a:bodyPr/>
          <a:lstStyle>
            <a:lvl1pPr>
              <a:defRPr>
                <a:solidFill>
                  <a:schemeClr val="bg1"/>
                </a:solidFill>
              </a:defRPr>
            </a:lvl1pPr>
          </a:lstStyle>
          <a:p>
            <a:fld id="{3000ED6C-52F6-4886-80F0-B6E4A0320211}" type="slidenum">
              <a:rPr lang="en-US" smtClean="0"/>
              <a:pPr/>
              <a:t>‹#›</a:t>
            </a:fld>
            <a:endParaRPr lang="en-US"/>
          </a:p>
        </p:txBody>
      </p:sp>
      <p:sp>
        <p:nvSpPr>
          <p:cNvPr id="17" name="Footer Placeholder 4">
            <a:extLst>
              <a:ext uri="{FF2B5EF4-FFF2-40B4-BE49-F238E27FC236}">
                <a16:creationId xmlns:a16="http://schemas.microsoft.com/office/drawing/2014/main" id="{F25FCABD-1587-40E3-9730-83933DF6846C}"/>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bg1"/>
                </a:solidFill>
                <a:latin typeface="Arial" panose="020B0604020202020204" pitchFamily="34" charset="0"/>
                <a:cs typeface="Arial" panose="020B0604020202020204" pitchFamily="34" charset="0"/>
              </a:defRPr>
            </a:lvl1pPr>
          </a:lstStyle>
          <a:p>
            <a:r>
              <a:rPr lang="en-US"/>
              <a:t>© 2018 Centura Health</a:t>
            </a:r>
          </a:p>
        </p:txBody>
      </p:sp>
    </p:spTree>
    <p:extLst>
      <p:ext uri="{BB962C8B-B14F-4D97-AF65-F5344CB8AC3E}">
        <p14:creationId xmlns:p14="http://schemas.microsoft.com/office/powerpoint/2010/main" val="3281564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2865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utori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D6BF6D-C011-4062-B751-1FC62AF3F4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1" y="0"/>
            <a:ext cx="12179038" cy="6858000"/>
          </a:xfrm>
          <a:prstGeom prst="rect">
            <a:avLst/>
          </a:prstGeom>
        </p:spPr>
      </p:pic>
    </p:spTree>
    <p:extLst>
      <p:ext uri="{BB962C8B-B14F-4D97-AF65-F5344CB8AC3E}">
        <p14:creationId xmlns:p14="http://schemas.microsoft.com/office/powerpoint/2010/main" val="419587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4F8173-8C60-40EF-B659-6D5A3D457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2" y="0"/>
            <a:ext cx="12182975" cy="6858000"/>
          </a:xfrm>
          <a:prstGeom prst="rect">
            <a:avLst/>
          </a:prstGeom>
        </p:spPr>
      </p:pic>
      <p:sp>
        <p:nvSpPr>
          <p:cNvPr id="8" name="Rectangle 7">
            <a:extLst>
              <a:ext uri="{FF2B5EF4-FFF2-40B4-BE49-F238E27FC236}">
                <a16:creationId xmlns:a16="http://schemas.microsoft.com/office/drawing/2014/main" id="{B2F32FA4-BE8D-453A-B1AF-1AA6E659E21C}"/>
              </a:ext>
            </a:extLst>
          </p:cNvPr>
          <p:cNvSpPr/>
          <p:nvPr userDrawn="1"/>
        </p:nvSpPr>
        <p:spPr>
          <a:xfrm>
            <a:off x="3234813" y="3352800"/>
            <a:ext cx="8701548" cy="207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374136" y="765958"/>
            <a:ext cx="8330393" cy="724639"/>
          </a:xfrm>
        </p:spPr>
        <p:txBody>
          <a:bodyPr lIns="0" tIns="0" rIns="0" bIns="0" anchor="t">
            <a:noAutofit/>
          </a:bodyPr>
          <a:lstStyle>
            <a:lvl1pPr>
              <a:defRPr sz="3600" b="1">
                <a:latin typeface="Arial" panose="020B0604020202020204" pitchFamily="34" charset="0"/>
                <a:cs typeface="Arial" panose="020B0604020202020204" pitchFamily="34" charset="0"/>
              </a:defRPr>
            </a:lvl1pPr>
          </a:lstStyle>
          <a:p>
            <a:r>
              <a:rPr lang="en-US"/>
              <a:t>Agenda</a:t>
            </a:r>
          </a:p>
        </p:txBody>
      </p:sp>
      <p:sp>
        <p:nvSpPr>
          <p:cNvPr id="10" name="Table Placeholder 9"/>
          <p:cNvSpPr>
            <a:spLocks noGrp="1"/>
          </p:cNvSpPr>
          <p:nvPr>
            <p:ph type="tbl" sz="quarter" idx="13" hasCustomPrompt="1"/>
          </p:nvPr>
        </p:nvSpPr>
        <p:spPr>
          <a:xfrm>
            <a:off x="3374136" y="2074264"/>
            <a:ext cx="8330393" cy="4025911"/>
          </a:xfrm>
        </p:spPr>
        <p:txBody>
          <a:bodyPr lIns="0" tIns="0" rIns="0" bIns="0"/>
          <a:lstStyle>
            <a:lvl1pPr marL="0" indent="0">
              <a:buNone/>
              <a:defRPr/>
            </a:lvl1pPr>
          </a:lstStyle>
          <a:p>
            <a:r>
              <a:rPr lang="en-US"/>
              <a:t>Agenda</a:t>
            </a:r>
          </a:p>
        </p:txBody>
      </p:sp>
      <p:sp>
        <p:nvSpPr>
          <p:cNvPr id="13" name="Slide Number Placeholder 5"/>
          <p:cNvSpPr>
            <a:spLocks noGrp="1"/>
          </p:cNvSpPr>
          <p:nvPr>
            <p:ph type="sldNum" sz="quarter" idx="4"/>
          </p:nvPr>
        </p:nvSpPr>
        <p:spPr>
          <a:xfrm>
            <a:off x="8961329" y="6583017"/>
            <a:ext cx="2743200" cy="207289"/>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
        <p:nvSpPr>
          <p:cNvPr id="15" name="Footer Placeholder 4">
            <a:extLst>
              <a:ext uri="{FF2B5EF4-FFF2-40B4-BE49-F238E27FC236}">
                <a16:creationId xmlns:a16="http://schemas.microsoft.com/office/drawing/2014/main" id="{C254BE6F-515A-4D5E-932E-38991A3F75D7}"/>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Tree>
    <p:extLst>
      <p:ext uri="{BB962C8B-B14F-4D97-AF65-F5344CB8AC3E}">
        <p14:creationId xmlns:p14="http://schemas.microsoft.com/office/powerpoint/2010/main" val="3622145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2C7309-9D4C-46BA-A32D-7A04EA2F49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8" name="Picture Placeholder 7"/>
          <p:cNvSpPr>
            <a:spLocks noGrp="1"/>
          </p:cNvSpPr>
          <p:nvPr>
            <p:ph type="pic" sz="quarter" idx="12" hasCustomPrompt="1"/>
          </p:nvPr>
        </p:nvSpPr>
        <p:spPr>
          <a:xfrm>
            <a:off x="0" y="-1"/>
            <a:ext cx="6096000" cy="6464411"/>
          </a:xfrm>
        </p:spPr>
        <p:txBody>
          <a:bodyPr anchor="ctr">
            <a:normAutofit/>
          </a:bodyPr>
          <a:lstStyle>
            <a:lvl1pPr marL="0" indent="0" algn="ctr">
              <a:buNone/>
              <a:defRPr sz="1100" baseline="0">
                <a:solidFill>
                  <a:schemeClr val="tx1"/>
                </a:solidFill>
              </a:defRPr>
            </a:lvl1pPr>
          </a:lstStyle>
          <a:p>
            <a:r>
              <a:rPr lang="en-US"/>
              <a:t>INSERT PHOTO HERE</a:t>
            </a:r>
          </a:p>
        </p:txBody>
      </p:sp>
      <p:sp>
        <p:nvSpPr>
          <p:cNvPr id="2" name="Title 1"/>
          <p:cNvSpPr>
            <a:spLocks noGrp="1"/>
          </p:cNvSpPr>
          <p:nvPr>
            <p:ph type="title" hasCustomPrompt="1"/>
          </p:nvPr>
        </p:nvSpPr>
        <p:spPr>
          <a:xfrm>
            <a:off x="6418833" y="1028551"/>
            <a:ext cx="5452183" cy="1931420"/>
          </a:xfrm>
        </p:spPr>
        <p:txBody>
          <a:bodyPr lIns="0" tIns="0" rIns="0" bIns="0" anchor="ctr">
            <a:noAutofit/>
          </a:bodyPr>
          <a:lstStyle>
            <a:lvl1pPr>
              <a:defRPr sz="6000" b="1">
                <a:solidFill>
                  <a:schemeClr val="tx1"/>
                </a:solidFill>
                <a:latin typeface="Arial" panose="020B0604020202020204" pitchFamily="34" charset="0"/>
                <a:cs typeface="Arial" panose="020B0604020202020204" pitchFamily="34" charset="0"/>
              </a:defRPr>
            </a:lvl1pPr>
          </a:lstStyle>
          <a:p>
            <a:r>
              <a:rPr lang="en-US"/>
              <a:t>Section</a:t>
            </a:r>
            <a:br>
              <a:rPr lang="en-US"/>
            </a:br>
            <a:r>
              <a:rPr lang="en-US"/>
              <a:t>Title</a:t>
            </a:r>
          </a:p>
        </p:txBody>
      </p:sp>
      <p:sp>
        <p:nvSpPr>
          <p:cNvPr id="13" name="Slide Number Placeholder 5"/>
          <p:cNvSpPr>
            <a:spLocks noGrp="1"/>
          </p:cNvSpPr>
          <p:nvPr>
            <p:ph type="sldNum" sz="quarter" idx="4"/>
          </p:nvPr>
        </p:nvSpPr>
        <p:spPr>
          <a:xfrm>
            <a:off x="8961329" y="6583017"/>
            <a:ext cx="2743200" cy="207289"/>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
        <p:nvSpPr>
          <p:cNvPr id="14" name="Text Placeholder 4"/>
          <p:cNvSpPr>
            <a:spLocks noGrp="1"/>
          </p:cNvSpPr>
          <p:nvPr>
            <p:ph type="body" sz="quarter" idx="11" hasCustomPrompt="1"/>
          </p:nvPr>
        </p:nvSpPr>
        <p:spPr>
          <a:xfrm>
            <a:off x="6418833" y="3403161"/>
            <a:ext cx="5452183" cy="850588"/>
          </a:xfrm>
        </p:spPr>
        <p:txBody>
          <a:bodyPr lIns="0" tIns="0" rIns="0" bIns="0">
            <a:noAutofit/>
          </a:bodyPr>
          <a:lstStyle>
            <a:lvl1pPr marL="0" indent="0">
              <a:buNone/>
              <a:defRPr sz="1800" b="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Continued description or summary of this section.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a:t>
            </a:r>
            <a:r>
              <a:rPr lang="en-US" err="1"/>
              <a:t>dolore</a:t>
            </a:r>
            <a:r>
              <a:rPr lang="en-US"/>
              <a:t> magna </a:t>
            </a:r>
            <a:r>
              <a:rPr lang="en-US" err="1"/>
              <a:t>aliquam</a:t>
            </a:r>
            <a:r>
              <a:rPr lang="en-US"/>
              <a:t> </a:t>
            </a:r>
            <a:r>
              <a:rPr lang="en-US" err="1"/>
              <a:t>erat</a:t>
            </a:r>
            <a:r>
              <a:rPr lang="en-US"/>
              <a:t> </a:t>
            </a:r>
            <a:r>
              <a:rPr lang="en-US" err="1"/>
              <a:t>volutpat</a:t>
            </a:r>
            <a:r>
              <a:rPr lang="en-US"/>
              <a:t>.</a:t>
            </a:r>
          </a:p>
        </p:txBody>
      </p:sp>
      <p:sp>
        <p:nvSpPr>
          <p:cNvPr id="15" name="Footer Placeholder 4">
            <a:extLst>
              <a:ext uri="{FF2B5EF4-FFF2-40B4-BE49-F238E27FC236}">
                <a16:creationId xmlns:a16="http://schemas.microsoft.com/office/drawing/2014/main" id="{13D64946-2799-4952-B009-21F15E2B0A20}"/>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Tree>
    <p:extLst>
      <p:ext uri="{BB962C8B-B14F-4D97-AF65-F5344CB8AC3E}">
        <p14:creationId xmlns:p14="http://schemas.microsoft.com/office/powerpoint/2010/main" val="1378489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Yellow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C3018D-DB25-4A4A-B841-7F83A18D81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2" name="Title 1"/>
          <p:cNvSpPr>
            <a:spLocks noGrp="1"/>
          </p:cNvSpPr>
          <p:nvPr>
            <p:ph type="title" hasCustomPrompt="1"/>
          </p:nvPr>
        </p:nvSpPr>
        <p:spPr>
          <a:xfrm>
            <a:off x="487471" y="1615857"/>
            <a:ext cx="11217058" cy="3219190"/>
          </a:xfrm>
        </p:spPr>
        <p:txBody>
          <a:bodyPr lIns="0" tIns="0" rIns="0" bIns="0" anchor="ctr">
            <a:noAutofit/>
          </a:bodyPr>
          <a:lstStyle>
            <a:lvl1pPr algn="ctr">
              <a:defRPr sz="6000" b="1" baseline="0">
                <a:solidFill>
                  <a:schemeClr val="tx1"/>
                </a:solidFill>
                <a:latin typeface="Arial" panose="020B0604020202020204" pitchFamily="34" charset="0"/>
                <a:cs typeface="Arial" panose="020B0604020202020204" pitchFamily="34" charset="0"/>
              </a:defRPr>
            </a:lvl1pPr>
          </a:lstStyle>
          <a:p>
            <a:r>
              <a:rPr lang="en-US"/>
              <a:t>Divider Title</a:t>
            </a:r>
            <a:br>
              <a:rPr lang="en-US"/>
            </a:br>
            <a:r>
              <a:rPr lang="en-US"/>
              <a:t>Second Line Optional</a:t>
            </a:r>
          </a:p>
        </p:txBody>
      </p:sp>
      <p:sp>
        <p:nvSpPr>
          <p:cNvPr id="13" name="Slide Number Placeholder 5"/>
          <p:cNvSpPr>
            <a:spLocks noGrp="1"/>
          </p:cNvSpPr>
          <p:nvPr>
            <p:ph type="sldNum" sz="quarter" idx="4"/>
          </p:nvPr>
        </p:nvSpPr>
        <p:spPr>
          <a:xfrm>
            <a:off x="8961329" y="6583017"/>
            <a:ext cx="2743200" cy="207289"/>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
        <p:nvSpPr>
          <p:cNvPr id="9" name="Footer Placeholder 4">
            <a:extLst>
              <a:ext uri="{FF2B5EF4-FFF2-40B4-BE49-F238E27FC236}">
                <a16:creationId xmlns:a16="http://schemas.microsoft.com/office/drawing/2014/main" id="{ECE9F9D0-B9B7-43EB-BA92-02DBBA63A43A}"/>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Tree>
    <p:extLst>
      <p:ext uri="{BB962C8B-B14F-4D97-AF65-F5344CB8AC3E}">
        <p14:creationId xmlns:p14="http://schemas.microsoft.com/office/powerpoint/2010/main" val="45004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 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B19011-4F15-4247-B296-C8DD3FBF30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2" y="0"/>
            <a:ext cx="12182975" cy="6858000"/>
          </a:xfrm>
          <a:prstGeom prst="rect">
            <a:avLst/>
          </a:prstGeom>
        </p:spPr>
      </p:pic>
      <p:sp>
        <p:nvSpPr>
          <p:cNvPr id="2" name="Title 1"/>
          <p:cNvSpPr>
            <a:spLocks noGrp="1"/>
          </p:cNvSpPr>
          <p:nvPr>
            <p:ph type="title" hasCustomPrompt="1"/>
          </p:nvPr>
        </p:nvSpPr>
        <p:spPr>
          <a:xfrm>
            <a:off x="487471" y="1615857"/>
            <a:ext cx="11217058" cy="3219190"/>
          </a:xfrm>
        </p:spPr>
        <p:txBody>
          <a:bodyPr lIns="0" tIns="0" rIns="0" bIns="0" anchor="ctr">
            <a:noAutofit/>
          </a:bodyPr>
          <a:lstStyle>
            <a:lvl1pPr algn="ctr">
              <a:defRPr sz="6000" b="1" baseline="0">
                <a:solidFill>
                  <a:schemeClr val="tx1"/>
                </a:solidFill>
                <a:latin typeface="Arial" panose="020B0604020202020204" pitchFamily="34" charset="0"/>
                <a:cs typeface="Arial" panose="020B0604020202020204" pitchFamily="34" charset="0"/>
              </a:defRPr>
            </a:lvl1pPr>
          </a:lstStyle>
          <a:p>
            <a:r>
              <a:rPr lang="en-US"/>
              <a:t>Divider Title</a:t>
            </a:r>
            <a:br>
              <a:rPr lang="en-US"/>
            </a:br>
            <a:r>
              <a:rPr lang="en-US"/>
              <a:t>Second Line Optional</a:t>
            </a:r>
          </a:p>
        </p:txBody>
      </p:sp>
      <p:sp>
        <p:nvSpPr>
          <p:cNvPr id="13" name="Slide Number Placeholder 5"/>
          <p:cNvSpPr>
            <a:spLocks noGrp="1"/>
          </p:cNvSpPr>
          <p:nvPr>
            <p:ph type="sldNum" sz="quarter" idx="4"/>
          </p:nvPr>
        </p:nvSpPr>
        <p:spPr>
          <a:xfrm>
            <a:off x="8961329" y="6583017"/>
            <a:ext cx="2743200" cy="207289"/>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
        <p:nvSpPr>
          <p:cNvPr id="9" name="Footer Placeholder 4">
            <a:extLst>
              <a:ext uri="{FF2B5EF4-FFF2-40B4-BE49-F238E27FC236}">
                <a16:creationId xmlns:a16="http://schemas.microsoft.com/office/drawing/2014/main" id="{B32B00F7-7B8E-45EC-94C9-913D75278BC6}"/>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Tree>
    <p:extLst>
      <p:ext uri="{BB962C8B-B14F-4D97-AF65-F5344CB8AC3E}">
        <p14:creationId xmlns:p14="http://schemas.microsoft.com/office/powerpoint/2010/main" val="39676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19A6D5-866D-42F4-B50D-319C5E17F9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2" name="Title 1"/>
          <p:cNvSpPr>
            <a:spLocks noGrp="1"/>
          </p:cNvSpPr>
          <p:nvPr>
            <p:ph type="title" hasCustomPrompt="1"/>
          </p:nvPr>
        </p:nvSpPr>
        <p:spPr>
          <a:xfrm>
            <a:off x="487471" y="1615857"/>
            <a:ext cx="11217058" cy="3219190"/>
          </a:xfrm>
        </p:spPr>
        <p:txBody>
          <a:bodyPr lIns="0" tIns="0" rIns="0" bIns="0" anchor="ctr">
            <a:noAutofit/>
          </a:bodyPr>
          <a:lstStyle>
            <a:lvl1pPr algn="ctr">
              <a:defRPr sz="6000" b="1" baseline="0">
                <a:solidFill>
                  <a:schemeClr val="tx1"/>
                </a:solidFill>
                <a:latin typeface="Arial" panose="020B0604020202020204" pitchFamily="34" charset="0"/>
                <a:cs typeface="Arial" panose="020B0604020202020204" pitchFamily="34" charset="0"/>
              </a:defRPr>
            </a:lvl1pPr>
          </a:lstStyle>
          <a:p>
            <a:r>
              <a:rPr lang="en-US"/>
              <a:t>Divider Title</a:t>
            </a:r>
            <a:br>
              <a:rPr lang="en-US"/>
            </a:br>
            <a:r>
              <a:rPr lang="en-US"/>
              <a:t>Second Line Optional</a:t>
            </a:r>
          </a:p>
        </p:txBody>
      </p:sp>
      <p:sp>
        <p:nvSpPr>
          <p:cNvPr id="13" name="Slide Number Placeholder 5"/>
          <p:cNvSpPr>
            <a:spLocks noGrp="1"/>
          </p:cNvSpPr>
          <p:nvPr>
            <p:ph type="sldNum" sz="quarter" idx="4"/>
          </p:nvPr>
        </p:nvSpPr>
        <p:spPr>
          <a:xfrm>
            <a:off x="8961329" y="6583017"/>
            <a:ext cx="2743200" cy="207289"/>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
        <p:nvSpPr>
          <p:cNvPr id="9" name="Footer Placeholder 4">
            <a:extLst>
              <a:ext uri="{FF2B5EF4-FFF2-40B4-BE49-F238E27FC236}">
                <a16:creationId xmlns:a16="http://schemas.microsoft.com/office/drawing/2014/main" id="{870B3BB7-3B58-43E4-A40E-9FC1F2ED2182}"/>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Tree>
    <p:extLst>
      <p:ext uri="{BB962C8B-B14F-4D97-AF65-F5344CB8AC3E}">
        <p14:creationId xmlns:p14="http://schemas.microsoft.com/office/powerpoint/2010/main" val="311930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62E4C9-9628-4D76-B978-CA21709C6F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2" name="Title 1"/>
          <p:cNvSpPr>
            <a:spLocks noGrp="1"/>
          </p:cNvSpPr>
          <p:nvPr>
            <p:ph type="title" hasCustomPrompt="1"/>
          </p:nvPr>
        </p:nvSpPr>
        <p:spPr>
          <a:xfrm>
            <a:off x="487471" y="1615857"/>
            <a:ext cx="11217058" cy="3219190"/>
          </a:xfrm>
        </p:spPr>
        <p:txBody>
          <a:bodyPr lIns="0" tIns="0" rIns="0" bIns="0" anchor="ctr">
            <a:noAutofit/>
          </a:bodyPr>
          <a:lstStyle>
            <a:lvl1pPr algn="ctr">
              <a:defRPr sz="6000" b="1" baseline="0">
                <a:solidFill>
                  <a:schemeClr val="bg1"/>
                </a:solidFill>
                <a:latin typeface="Arial" panose="020B0604020202020204" pitchFamily="34" charset="0"/>
                <a:cs typeface="Arial" panose="020B0604020202020204" pitchFamily="34" charset="0"/>
              </a:defRPr>
            </a:lvl1pPr>
          </a:lstStyle>
          <a:p>
            <a:r>
              <a:rPr lang="en-US"/>
              <a:t>Divider Title</a:t>
            </a:r>
            <a:br>
              <a:rPr lang="en-US"/>
            </a:br>
            <a:r>
              <a:rPr lang="en-US"/>
              <a:t>Second Line Optional</a:t>
            </a:r>
          </a:p>
        </p:txBody>
      </p:sp>
      <p:sp>
        <p:nvSpPr>
          <p:cNvPr id="13" name="Slide Number Placeholder 5"/>
          <p:cNvSpPr>
            <a:spLocks noGrp="1"/>
          </p:cNvSpPr>
          <p:nvPr>
            <p:ph type="sldNum" sz="quarter" idx="4"/>
          </p:nvPr>
        </p:nvSpPr>
        <p:spPr>
          <a:xfrm>
            <a:off x="8961329" y="6583017"/>
            <a:ext cx="2743200" cy="207289"/>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
        <p:nvSpPr>
          <p:cNvPr id="9" name="Footer Placeholder 4">
            <a:extLst>
              <a:ext uri="{FF2B5EF4-FFF2-40B4-BE49-F238E27FC236}">
                <a16:creationId xmlns:a16="http://schemas.microsoft.com/office/drawing/2014/main" id="{0492636F-9587-45C3-AC91-D8871F42872D}"/>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Tree>
    <p:extLst>
      <p:ext uri="{BB962C8B-B14F-4D97-AF65-F5344CB8AC3E}">
        <p14:creationId xmlns:p14="http://schemas.microsoft.com/office/powerpoint/2010/main" val="385018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 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70AEAE-F183-4DF3-BB83-11DBA0A2E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2" name="Title 1"/>
          <p:cNvSpPr>
            <a:spLocks noGrp="1"/>
          </p:cNvSpPr>
          <p:nvPr>
            <p:ph type="title" hasCustomPrompt="1"/>
          </p:nvPr>
        </p:nvSpPr>
        <p:spPr>
          <a:xfrm>
            <a:off x="487471" y="1615857"/>
            <a:ext cx="11217058" cy="3219190"/>
          </a:xfrm>
        </p:spPr>
        <p:txBody>
          <a:bodyPr lIns="0" tIns="0" rIns="0" bIns="0" anchor="ctr">
            <a:noAutofit/>
          </a:bodyPr>
          <a:lstStyle>
            <a:lvl1pPr algn="ctr">
              <a:defRPr sz="6000" b="1" baseline="0">
                <a:solidFill>
                  <a:schemeClr val="bg1"/>
                </a:solidFill>
                <a:latin typeface="Arial" panose="020B0604020202020204" pitchFamily="34" charset="0"/>
                <a:cs typeface="Arial" panose="020B0604020202020204" pitchFamily="34" charset="0"/>
              </a:defRPr>
            </a:lvl1pPr>
          </a:lstStyle>
          <a:p>
            <a:r>
              <a:rPr lang="en-US"/>
              <a:t>Divider Title</a:t>
            </a:r>
            <a:br>
              <a:rPr lang="en-US"/>
            </a:br>
            <a:r>
              <a:rPr lang="en-US"/>
              <a:t>Second Line Optional</a:t>
            </a:r>
          </a:p>
        </p:txBody>
      </p:sp>
      <p:sp>
        <p:nvSpPr>
          <p:cNvPr id="13" name="Slide Number Placeholder 5"/>
          <p:cNvSpPr>
            <a:spLocks noGrp="1"/>
          </p:cNvSpPr>
          <p:nvPr>
            <p:ph type="sldNum" sz="quarter" idx="4"/>
          </p:nvPr>
        </p:nvSpPr>
        <p:spPr>
          <a:xfrm>
            <a:off x="8961329" y="6583017"/>
            <a:ext cx="2743200" cy="207289"/>
          </a:xfrm>
          <a:prstGeom prst="rect">
            <a:avLst/>
          </a:prstGeom>
        </p:spPr>
        <p:txBody>
          <a:bodyPr lIns="0" tIns="0" rIns="0" bIns="0"/>
          <a:lstStyle>
            <a:lvl1pPr algn="r">
              <a:defRPr sz="1000">
                <a:solidFill>
                  <a:schemeClr val="tx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
        <p:nvSpPr>
          <p:cNvPr id="9" name="Footer Placeholder 4">
            <a:extLst>
              <a:ext uri="{FF2B5EF4-FFF2-40B4-BE49-F238E27FC236}">
                <a16:creationId xmlns:a16="http://schemas.microsoft.com/office/drawing/2014/main" id="{75AF4BDC-2057-480F-AD05-EFA164467C7F}"/>
              </a:ext>
            </a:extLst>
          </p:cNvPr>
          <p:cNvSpPr>
            <a:spLocks noGrp="1"/>
          </p:cNvSpPr>
          <p:nvPr>
            <p:ph type="ftr" sz="quarter" idx="3"/>
          </p:nvPr>
        </p:nvSpPr>
        <p:spPr>
          <a:xfrm>
            <a:off x="8961329" y="6583017"/>
            <a:ext cx="1560534" cy="207289"/>
          </a:xfrm>
          <a:prstGeom prst="rect">
            <a:avLst/>
          </a:prstGeom>
        </p:spPr>
        <p:txBody>
          <a:bodyPr lIns="0" tIns="0" rIns="0" bIns="0"/>
          <a:lstStyle>
            <a:lvl1pPr algn="l">
              <a:defRPr sz="1000">
                <a:solidFill>
                  <a:schemeClr val="tx1"/>
                </a:solidFill>
                <a:latin typeface="Arial" panose="020B0604020202020204" pitchFamily="34" charset="0"/>
                <a:cs typeface="Arial" panose="020B0604020202020204" pitchFamily="34" charset="0"/>
              </a:defRPr>
            </a:lvl1pPr>
          </a:lstStyle>
          <a:p>
            <a:r>
              <a:rPr lang="en-US"/>
              <a:t>© 2018 Centura Health</a:t>
            </a:r>
          </a:p>
        </p:txBody>
      </p:sp>
    </p:spTree>
    <p:extLst>
      <p:ext uri="{BB962C8B-B14F-4D97-AF65-F5344CB8AC3E}">
        <p14:creationId xmlns:p14="http://schemas.microsoft.com/office/powerpoint/2010/main" val="425432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737165"/>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3782861" y="6606870"/>
            <a:ext cx="2743200" cy="207289"/>
          </a:xfrm>
          <a:prstGeom prst="rect">
            <a:avLst/>
          </a:prstGeom>
        </p:spPr>
        <p:txBody>
          <a:bodyPr lIns="0" tIns="0" rIns="0" bIns="0"/>
          <a:lstStyle>
            <a:lvl1pPr algn="l">
              <a:defRPr sz="1000">
                <a:solidFill>
                  <a:schemeClr val="bg1"/>
                </a:solidFill>
                <a:latin typeface="Arial" panose="020B0604020202020204" pitchFamily="34" charset="0"/>
                <a:cs typeface="Arial" panose="020B0604020202020204" pitchFamily="34" charset="0"/>
              </a:defRPr>
            </a:lvl1pPr>
          </a:lstStyle>
          <a:p>
            <a:r>
              <a:rPr lang="en-US"/>
              <a:t>April, 27 2018</a:t>
            </a:r>
          </a:p>
        </p:txBody>
      </p:sp>
      <p:sp>
        <p:nvSpPr>
          <p:cNvPr id="8" name="Footer Placeholder 4"/>
          <p:cNvSpPr>
            <a:spLocks noGrp="1"/>
          </p:cNvSpPr>
          <p:nvPr>
            <p:ph type="ftr" sz="quarter" idx="3"/>
          </p:nvPr>
        </p:nvSpPr>
        <p:spPr>
          <a:xfrm>
            <a:off x="2197275" y="6606870"/>
            <a:ext cx="1560534" cy="207289"/>
          </a:xfrm>
          <a:prstGeom prst="rect">
            <a:avLst/>
          </a:prstGeom>
        </p:spPr>
        <p:txBody>
          <a:bodyPr lIns="0" tIns="0" rIns="0" bIns="0"/>
          <a:lstStyle>
            <a:lvl1pPr algn="l">
              <a:defRPr sz="1000">
                <a:solidFill>
                  <a:schemeClr val="bg1"/>
                </a:solidFill>
                <a:latin typeface="Arial" panose="020B0604020202020204" pitchFamily="34" charset="0"/>
                <a:cs typeface="Arial" panose="020B0604020202020204" pitchFamily="34" charset="0"/>
              </a:defRPr>
            </a:lvl1pPr>
          </a:lstStyle>
          <a:p>
            <a:r>
              <a:rPr lang="en-US"/>
              <a:t>© 2018 Centura Health</a:t>
            </a:r>
          </a:p>
        </p:txBody>
      </p:sp>
      <p:sp>
        <p:nvSpPr>
          <p:cNvPr id="9" name="Slide Number Placeholder 5"/>
          <p:cNvSpPr>
            <a:spLocks noGrp="1"/>
          </p:cNvSpPr>
          <p:nvPr>
            <p:ph type="sldNum" sz="quarter" idx="4"/>
          </p:nvPr>
        </p:nvSpPr>
        <p:spPr>
          <a:xfrm>
            <a:off x="8961329" y="6606870"/>
            <a:ext cx="2743200" cy="207289"/>
          </a:xfrm>
          <a:prstGeom prst="rect">
            <a:avLst/>
          </a:prstGeom>
        </p:spPr>
        <p:txBody>
          <a:bodyPr lIns="0" tIns="0" rIns="0" bIns="0"/>
          <a:lstStyle>
            <a:lvl1pPr algn="r">
              <a:defRPr sz="1000">
                <a:solidFill>
                  <a:schemeClr val="bg1"/>
                </a:solidFill>
                <a:latin typeface="Arial" panose="020B0604020202020204" pitchFamily="34" charset="0"/>
                <a:cs typeface="Arial" panose="020B0604020202020204" pitchFamily="34" charset="0"/>
              </a:defRPr>
            </a:lvl1pPr>
          </a:lstStyle>
          <a:p>
            <a:fld id="{3000ED6C-52F6-4886-80F0-B6E4A0320211}" type="slidenum">
              <a:rPr lang="en-US" smtClean="0"/>
              <a:pPr/>
              <a:t>‹#›</a:t>
            </a:fld>
            <a:endParaRPr lang="en-US"/>
          </a:p>
        </p:txBody>
      </p:sp>
    </p:spTree>
    <p:extLst>
      <p:ext uri="{BB962C8B-B14F-4D97-AF65-F5344CB8AC3E}">
        <p14:creationId xmlns:p14="http://schemas.microsoft.com/office/powerpoint/2010/main" val="896366152"/>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50" r:id="rId3"/>
    <p:sldLayoutId id="2147483660" r:id="rId4"/>
    <p:sldLayoutId id="2147483661" r:id="rId5"/>
    <p:sldLayoutId id="2147483667" r:id="rId6"/>
    <p:sldLayoutId id="2147483668" r:id="rId7"/>
    <p:sldLayoutId id="2147483669" r:id="rId8"/>
    <p:sldLayoutId id="2147483670" r:id="rId9"/>
    <p:sldLayoutId id="2147483671" r:id="rId10"/>
    <p:sldLayoutId id="2147483681" r:id="rId11"/>
    <p:sldLayoutId id="2147483682" r:id="rId12"/>
    <p:sldLayoutId id="2147483683" r:id="rId13"/>
    <p:sldLayoutId id="2147483684" r:id="rId14"/>
    <p:sldLayoutId id="2147483685" r:id="rId15"/>
    <p:sldLayoutId id="2147483686" r:id="rId16"/>
    <p:sldLayoutId id="2147483662" r:id="rId17"/>
    <p:sldLayoutId id="2147483663" r:id="rId18"/>
    <p:sldLayoutId id="2147483664" r:id="rId19"/>
    <p:sldLayoutId id="2147483665" r:id="rId20"/>
    <p:sldLayoutId id="2147483672" r:id="rId21"/>
    <p:sldLayoutId id="2147483673" r:id="rId22"/>
    <p:sldLayoutId id="2147483680" r:id="rId23"/>
    <p:sldLayoutId id="2147483676" r:id="rId24"/>
    <p:sldLayoutId id="2147483677" r:id="rId25"/>
    <p:sldLayoutId id="2147483679" r:id="rId26"/>
    <p:sldLayoutId id="2147483666" r:id="rId27"/>
    <p:sldLayoutId id="2147483674" r:id="rId28"/>
    <p:sldLayoutId id="2147483675" r:id="rId29"/>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6.xml"/><Relationship Id="rId5" Type="http://schemas.openxmlformats.org/officeDocument/2006/relationships/image" Target="../media/image26.sv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hyperlink" Target="https://urldefense.proofpoint.com/v2/url?u=https-3A__youtu.be_dl-5FU72zTPg4&amp;d=CwMFAg&amp;c=2ZZPmAJkEqKRo7VPkW1r2kYoZDqUGiA8oB6xXBZW4sg&amp;r=RR2R-fHXRjIKDSaiwD6GVHUiUlWyLDCisjQklmDYWQs&amp;m=fL9I07TlZIASTyKFi-aso7WtG0lEgHmXIucwiUmr-QU&amp;s=i3lp_HTO16UMqzWUz6AOmsfByZ-IAACJjOFMKSNgck4&amp;e=" TargetMode="External"/><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43200" y="765313"/>
            <a:ext cx="9448800" cy="2623930"/>
          </a:xfrm>
        </p:spPr>
        <p:txBody>
          <a:bodyPr/>
          <a:lstStyle/>
          <a:p>
            <a:r>
              <a:rPr lang="en-US"/>
              <a:t>Mercy Family Medicine &amp; Comprehensive Primary Care Plus (CPC+)</a:t>
            </a:r>
          </a:p>
        </p:txBody>
      </p:sp>
      <p:sp>
        <p:nvSpPr>
          <p:cNvPr id="5" name="Subtitle 4"/>
          <p:cNvSpPr>
            <a:spLocks noGrp="1"/>
          </p:cNvSpPr>
          <p:nvPr>
            <p:ph type="subTitle" idx="1"/>
          </p:nvPr>
        </p:nvSpPr>
        <p:spPr/>
        <p:txBody>
          <a:bodyPr vert="horz" lIns="0" tIns="0" rIns="0" bIns="0" rtlCol="0" anchor="t">
            <a:noAutofit/>
          </a:bodyPr>
          <a:lstStyle/>
          <a:p>
            <a:r>
              <a:rPr lang="en-US" dirty="0"/>
              <a:t>Mercy Family Medicine</a:t>
            </a:r>
          </a:p>
          <a:p>
            <a:r>
              <a:rPr lang="en-US" dirty="0"/>
              <a:t>Durango, CO</a:t>
            </a:r>
          </a:p>
          <a:p>
            <a:r>
              <a:rPr lang="en-US" i="1" dirty="0">
                <a:latin typeface="Arial"/>
                <a:cs typeface="Arial"/>
              </a:rPr>
              <a:t>Primary Care</a:t>
            </a:r>
          </a:p>
          <a:p>
            <a:r>
              <a:rPr lang="en-US" i="1" dirty="0">
                <a:latin typeface="Arial"/>
                <a:cs typeface="Arial"/>
              </a:rPr>
              <a:t>South West Operating Group (SWOG)</a:t>
            </a:r>
            <a:endParaRPr lang="en-US" i="1" dirty="0"/>
          </a:p>
        </p:txBody>
      </p:sp>
      <p:sp>
        <p:nvSpPr>
          <p:cNvPr id="2" name="Text Placeholder 1">
            <a:extLst>
              <a:ext uri="{FF2B5EF4-FFF2-40B4-BE49-F238E27FC236}">
                <a16:creationId xmlns:a16="http://schemas.microsoft.com/office/drawing/2014/main" id="{004B58D1-E306-4BE6-8036-A6B397CBBA7B}"/>
              </a:ext>
            </a:extLst>
          </p:cNvPr>
          <p:cNvSpPr>
            <a:spLocks noGrp="1"/>
          </p:cNvSpPr>
          <p:nvPr>
            <p:ph type="body" sz="quarter" idx="13"/>
          </p:nvPr>
        </p:nvSpPr>
        <p:spPr/>
        <p:txBody>
          <a:bodyPr vert="horz" lIns="0" tIns="0" rIns="0" bIns="0" rtlCol="0" anchor="t">
            <a:normAutofit/>
          </a:bodyPr>
          <a:lstStyle/>
          <a:p>
            <a:r>
              <a:rPr lang="en-US">
                <a:latin typeface="Arial"/>
                <a:cs typeface="Arial"/>
              </a:rPr>
              <a:t>4-12-19</a:t>
            </a:r>
            <a:endParaRPr lang="en-US"/>
          </a:p>
        </p:txBody>
      </p:sp>
      <p:sp>
        <p:nvSpPr>
          <p:cNvPr id="8" name="Date Placeholder 7"/>
          <p:cNvSpPr>
            <a:spLocks noGrp="1"/>
          </p:cNvSpPr>
          <p:nvPr>
            <p:ph type="dt" sz="half" idx="4294967295"/>
          </p:nvPr>
        </p:nvSpPr>
        <p:spPr>
          <a:xfrm>
            <a:off x="0" y="6356350"/>
            <a:ext cx="2743200" cy="365125"/>
          </a:xfrm>
        </p:spPr>
        <p:txBody>
          <a:bodyPr/>
          <a:lstStyle/>
          <a:p>
            <a:fld id="{D9AD18F5-A6AF-4EBA-9302-0959410BF796}" type="datetime4">
              <a:rPr lang="en-US" smtClean="0"/>
              <a:t>April 19, 2019</a:t>
            </a:fld>
            <a:endParaRPr lang="en-US"/>
          </a:p>
        </p:txBody>
      </p:sp>
    </p:spTree>
    <p:extLst>
      <p:ext uri="{BB962C8B-B14F-4D97-AF65-F5344CB8AC3E}">
        <p14:creationId xmlns:p14="http://schemas.microsoft.com/office/powerpoint/2010/main" val="1464133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3BB3BC7-4389-407E-B2A2-B8ACF662867A}"/>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Why Risk Stratify?</a:t>
            </a:r>
          </a:p>
        </p:txBody>
      </p:sp>
      <p:sp>
        <p:nvSpPr>
          <p:cNvPr id="6" name="Text Placeholder 5">
            <a:extLst>
              <a:ext uri="{FF2B5EF4-FFF2-40B4-BE49-F238E27FC236}">
                <a16:creationId xmlns:a16="http://schemas.microsoft.com/office/drawing/2014/main" id="{075D9706-5C2B-453E-BBA2-FC3F941CDFA3}"/>
              </a:ext>
            </a:extLst>
          </p:cNvPr>
          <p:cNvSpPr>
            <a:spLocks noGrp="1"/>
          </p:cNvSpPr>
          <p:nvPr>
            <p:ph type="body" sz="quarter" idx="14"/>
          </p:nvPr>
        </p:nvSpPr>
        <p:spPr>
          <a:xfrm>
            <a:off x="674237" y="4170501"/>
            <a:ext cx="3657600" cy="1525597"/>
          </a:xfrm>
        </p:spPr>
        <p:txBody>
          <a:bodyPr vert="horz" lIns="91440" tIns="45720" rIns="91440" bIns="45720" rtlCol="0">
            <a:normAutofit/>
          </a:bodyPr>
          <a:lstStyle/>
          <a:p>
            <a:pPr algn="ctr"/>
            <a:r>
              <a:rPr lang="en-US" kern="1200">
                <a:solidFill>
                  <a:srgbClr val="FFFFFF"/>
                </a:solidFill>
                <a:latin typeface="+mn-lt"/>
                <a:ea typeface="+mn-ea"/>
                <a:cs typeface="+mn-cs"/>
              </a:rPr>
              <a:t>Identify who could use intensive care management</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BEE7CC15-7632-4453-B0E1-FF7B1552AB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3822" y="1524251"/>
            <a:ext cx="6553545" cy="381743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0ED71CEB-8AD0-45F0-AC1D-CDCABF024F84}"/>
              </a:ext>
            </a:extLst>
          </p:cNvPr>
          <p:cNvSpPr>
            <a:spLocks noGrp="1"/>
          </p:cNvSpPr>
          <p:nvPr>
            <p:ph type="ftr" sz="quarter" idx="3"/>
          </p:nvPr>
        </p:nvSpPr>
        <p:spPr>
          <a:xfrm>
            <a:off x="5153822" y="6356350"/>
            <a:ext cx="4615820" cy="365125"/>
          </a:xfrm>
        </p:spPr>
        <p:txBody>
          <a:bodyPr vert="horz" lIns="91440" tIns="45720" rIns="91440" bIns="45720" rtlCol="0" anchor="ctr">
            <a:normAutofit/>
          </a:bodyPr>
          <a:lstStyle/>
          <a:p>
            <a:pPr>
              <a:spcAft>
                <a:spcPts val="600"/>
              </a:spcAft>
            </a:pPr>
            <a:r>
              <a:rPr lang="en-US" sz="1200" kern="1200">
                <a:solidFill>
                  <a:srgbClr val="595959"/>
                </a:solidFill>
                <a:latin typeface="+mn-lt"/>
                <a:ea typeface="+mn-ea"/>
                <a:cs typeface="+mn-cs"/>
              </a:rPr>
              <a:t>© 2018 Centura Health</a:t>
            </a:r>
          </a:p>
        </p:txBody>
      </p:sp>
      <p:sp>
        <p:nvSpPr>
          <p:cNvPr id="4" name="Slide Number Placeholder 3">
            <a:extLst>
              <a:ext uri="{FF2B5EF4-FFF2-40B4-BE49-F238E27FC236}">
                <a16:creationId xmlns:a16="http://schemas.microsoft.com/office/drawing/2014/main" id="{441E4A6E-78BC-4596-A910-123C97772BB7}"/>
              </a:ext>
            </a:extLst>
          </p:cNvPr>
          <p:cNvSpPr>
            <a:spLocks noGrp="1"/>
          </p:cNvSpPr>
          <p:nvPr>
            <p:ph type="sldNum" sz="quarter" idx="4"/>
          </p:nvPr>
        </p:nvSpPr>
        <p:spPr>
          <a:xfrm>
            <a:off x="9991022" y="6356350"/>
            <a:ext cx="1362777" cy="365125"/>
          </a:xfrm>
        </p:spPr>
        <p:txBody>
          <a:bodyPr vert="horz" lIns="91440" tIns="45720" rIns="91440" bIns="45720" rtlCol="0" anchor="ctr">
            <a:normAutofit/>
          </a:bodyPr>
          <a:lstStyle/>
          <a:p>
            <a:pPr>
              <a:spcAft>
                <a:spcPts val="600"/>
              </a:spcAft>
            </a:pPr>
            <a:fld id="{3000ED6C-52F6-4886-80F0-B6E4A0320211}" type="slidenum">
              <a:rPr lang="en-US" sz="1200">
                <a:solidFill>
                  <a:srgbClr val="595959"/>
                </a:solidFill>
                <a:latin typeface="+mn-lt"/>
                <a:cs typeface="+mn-cs"/>
              </a:rPr>
              <a:pPr>
                <a:spcAft>
                  <a:spcPts val="600"/>
                </a:spcAft>
              </a:pPr>
              <a:t>10</a:t>
            </a:fld>
            <a:endParaRPr lang="en-US" sz="1200">
              <a:solidFill>
                <a:srgbClr val="595959"/>
              </a:solidFill>
              <a:latin typeface="+mn-lt"/>
              <a:cs typeface="+mn-cs"/>
            </a:endParaRPr>
          </a:p>
        </p:txBody>
      </p:sp>
    </p:spTree>
    <p:extLst>
      <p:ext uri="{BB962C8B-B14F-4D97-AF65-F5344CB8AC3E}">
        <p14:creationId xmlns:p14="http://schemas.microsoft.com/office/powerpoint/2010/main" val="1445328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Top Corners Rounded 19">
            <a:extLst>
              <a:ext uri="{FF2B5EF4-FFF2-40B4-BE49-F238E27FC236}">
                <a16:creationId xmlns:a16="http://schemas.microsoft.com/office/drawing/2014/main" id="{76E6212F-EB21-4328-8386-832840CB4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1B026F65-06FD-402E-976E-06BA1451A5F6}"/>
              </a:ext>
            </a:extLst>
          </p:cNvPr>
          <p:cNvSpPr>
            <a:spLocks noGrp="1"/>
          </p:cNvSpPr>
          <p:nvPr>
            <p:ph type="title"/>
          </p:nvPr>
        </p:nvSpPr>
        <p:spPr>
          <a:xfrm>
            <a:off x="332315" y="1122363"/>
            <a:ext cx="3971220" cy="3249386"/>
          </a:xfrm>
        </p:spPr>
        <p:txBody>
          <a:bodyPr vert="horz" lIns="91440" tIns="45720" rIns="91440" bIns="45720" rtlCol="0" anchor="ctr">
            <a:normAutofit/>
          </a:bodyPr>
          <a:lstStyle/>
          <a:p>
            <a:r>
              <a:rPr lang="en-US" sz="5400" kern="1200">
                <a:solidFill>
                  <a:schemeClr val="bg1"/>
                </a:solidFill>
                <a:latin typeface="+mj-lt"/>
                <a:ea typeface="+mj-ea"/>
                <a:cs typeface="+mj-cs"/>
              </a:rPr>
              <a:t>Health Care Costs</a:t>
            </a:r>
          </a:p>
        </p:txBody>
      </p:sp>
      <p:sp>
        <p:nvSpPr>
          <p:cNvPr id="22" name="Rectangle: Top Corners Rounded 21">
            <a:extLst>
              <a:ext uri="{FF2B5EF4-FFF2-40B4-BE49-F238E27FC236}">
                <a16:creationId xmlns:a16="http://schemas.microsoft.com/office/drawing/2014/main" id="{9E74304E-CF2D-41E1-92CF-7FC508311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4717401F-8127-4697-8085-3D6C69B5D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4559531"/>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Content Placeholder 4">
            <a:extLst>
              <a:ext uri="{FF2B5EF4-FFF2-40B4-BE49-F238E27FC236}">
                <a16:creationId xmlns:a16="http://schemas.microsoft.com/office/drawing/2014/main" id="{F78EFC6B-CAA6-4677-AA4D-5679697D63F7}"/>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5203767" y="856294"/>
            <a:ext cx="6542117" cy="4988363"/>
          </a:xfrm>
          <a:prstGeom prst="rect">
            <a:avLst/>
          </a:prstGeom>
          <a:noFill/>
        </p:spPr>
      </p:pic>
      <p:sp>
        <p:nvSpPr>
          <p:cNvPr id="2" name="Footer Placeholder 1">
            <a:extLst>
              <a:ext uri="{FF2B5EF4-FFF2-40B4-BE49-F238E27FC236}">
                <a16:creationId xmlns:a16="http://schemas.microsoft.com/office/drawing/2014/main" id="{BB88CEDB-343D-4D3B-A368-C53A405E8FEA}"/>
              </a:ext>
            </a:extLst>
          </p:cNvPr>
          <p:cNvSpPr>
            <a:spLocks noGrp="1"/>
          </p:cNvSpPr>
          <p:nvPr>
            <p:ph type="ftr" sz="quarter" idx="3"/>
          </p:nvPr>
        </p:nvSpPr>
        <p:spPr>
          <a:xfrm>
            <a:off x="4038600" y="6408388"/>
            <a:ext cx="4114800" cy="365125"/>
          </a:xfrm>
        </p:spPr>
        <p:txBody>
          <a:bodyPr vert="horz" lIns="91440" tIns="45720" rIns="91440" bIns="45720" rtlCol="0" anchor="ctr">
            <a:normAutofit/>
          </a:bodyPr>
          <a:lstStyle/>
          <a:p>
            <a:pPr algn="ctr">
              <a:spcAft>
                <a:spcPts val="600"/>
              </a:spcAft>
            </a:pPr>
            <a:r>
              <a:rPr lang="en-US" sz="1200" kern="1200">
                <a:solidFill>
                  <a:schemeClr val="tx1">
                    <a:lumMod val="50000"/>
                    <a:lumOff val="50000"/>
                  </a:schemeClr>
                </a:solidFill>
                <a:latin typeface="+mn-lt"/>
                <a:ea typeface="+mn-ea"/>
                <a:cs typeface="+mn-cs"/>
              </a:rPr>
              <a:t>© 2018 Centura Health</a:t>
            </a:r>
          </a:p>
        </p:txBody>
      </p:sp>
      <p:sp>
        <p:nvSpPr>
          <p:cNvPr id="4" name="Slide Number Placeholder 3">
            <a:extLst>
              <a:ext uri="{FF2B5EF4-FFF2-40B4-BE49-F238E27FC236}">
                <a16:creationId xmlns:a16="http://schemas.microsoft.com/office/drawing/2014/main" id="{AE243436-97EF-474B-B174-59DFFDA2BA93}"/>
              </a:ext>
            </a:extLst>
          </p:cNvPr>
          <p:cNvSpPr>
            <a:spLocks noGrp="1"/>
          </p:cNvSpPr>
          <p:nvPr>
            <p:ph type="sldNum" sz="quarter" idx="4"/>
          </p:nvPr>
        </p:nvSpPr>
        <p:spPr>
          <a:xfrm>
            <a:off x="8610600" y="6408388"/>
            <a:ext cx="2743200" cy="365125"/>
          </a:xfrm>
        </p:spPr>
        <p:txBody>
          <a:bodyPr vert="horz" lIns="91440" tIns="45720" rIns="91440" bIns="45720" rtlCol="0" anchor="ctr">
            <a:normAutofit/>
          </a:bodyPr>
          <a:lstStyle/>
          <a:p>
            <a:pPr>
              <a:spcAft>
                <a:spcPts val="600"/>
              </a:spcAft>
            </a:pPr>
            <a:fld id="{3000ED6C-52F6-4886-80F0-B6E4A0320211}" type="slidenum">
              <a:rPr lang="en-US" sz="1200">
                <a:solidFill>
                  <a:schemeClr val="tx1">
                    <a:lumMod val="50000"/>
                    <a:lumOff val="50000"/>
                  </a:schemeClr>
                </a:solidFill>
                <a:latin typeface="+mn-lt"/>
                <a:cs typeface="+mn-cs"/>
              </a:rPr>
              <a:pPr>
                <a:spcAft>
                  <a:spcPts val="600"/>
                </a:spcAft>
              </a:pPr>
              <a:t>11</a:t>
            </a:fld>
            <a:endParaRPr lang="en-US" sz="1200">
              <a:solidFill>
                <a:schemeClr val="tx1">
                  <a:lumMod val="50000"/>
                  <a:lumOff val="50000"/>
                </a:schemeClr>
              </a:solidFill>
              <a:latin typeface="+mn-lt"/>
              <a:cs typeface="+mn-cs"/>
            </a:endParaRPr>
          </a:p>
        </p:txBody>
      </p:sp>
    </p:spTree>
    <p:extLst>
      <p:ext uri="{BB962C8B-B14F-4D97-AF65-F5344CB8AC3E}">
        <p14:creationId xmlns:p14="http://schemas.microsoft.com/office/powerpoint/2010/main" val="1205476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33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E915B5D-586C-43DA-BD01-97F09DA97CF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FACT CHECK</a:t>
            </a:r>
          </a:p>
        </p:txBody>
      </p:sp>
      <p:pic>
        <p:nvPicPr>
          <p:cNvPr id="3074" name="Picture 2">
            <a:extLst>
              <a:ext uri="{FF2B5EF4-FFF2-40B4-BE49-F238E27FC236}">
                <a16:creationId xmlns:a16="http://schemas.microsoft.com/office/drawing/2014/main" id="{35B7EA6F-90DD-4B3D-BBF6-DA233D37165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38600" y="1118097"/>
            <a:ext cx="7188199" cy="461841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51EB415C-82DE-4ACE-A0F8-2174017DC7CA}"/>
              </a:ext>
            </a:extLst>
          </p:cNvPr>
          <p:cNvSpPr>
            <a:spLocks noGrp="1"/>
          </p:cNvSpPr>
          <p:nvPr>
            <p:ph type="ftr" sz="quarter" idx="3"/>
          </p:nvPr>
        </p:nvSpPr>
        <p:spPr>
          <a:xfrm>
            <a:off x="4116613" y="6356350"/>
            <a:ext cx="7032172" cy="365125"/>
          </a:xfrm>
        </p:spPr>
        <p:txBody>
          <a:bodyPr vert="horz" lIns="91440" tIns="45720" rIns="91440" bIns="45720" rtlCol="0" anchor="ctr">
            <a:normAutofit/>
          </a:bodyPr>
          <a:lstStyle/>
          <a:p>
            <a:pPr algn="ctr">
              <a:spcAft>
                <a:spcPts val="600"/>
              </a:spcAft>
            </a:pPr>
            <a:r>
              <a:rPr lang="en-US" sz="1200" kern="1200">
                <a:solidFill>
                  <a:srgbClr val="898989"/>
                </a:solidFill>
                <a:latin typeface="+mn-lt"/>
                <a:ea typeface="+mn-ea"/>
                <a:cs typeface="+mn-cs"/>
              </a:rPr>
              <a:t>© 2018 Centura Health</a:t>
            </a:r>
          </a:p>
        </p:txBody>
      </p:sp>
      <p:sp>
        <p:nvSpPr>
          <p:cNvPr id="4" name="Slide Number Placeholder 3">
            <a:extLst>
              <a:ext uri="{FF2B5EF4-FFF2-40B4-BE49-F238E27FC236}">
                <a16:creationId xmlns:a16="http://schemas.microsoft.com/office/drawing/2014/main" id="{B5F92C40-BED4-4FC3-82EE-76E825E866ED}"/>
              </a:ext>
            </a:extLst>
          </p:cNvPr>
          <p:cNvSpPr>
            <a:spLocks noGrp="1"/>
          </p:cNvSpPr>
          <p:nvPr>
            <p:ph type="sldNum" sz="quarter" idx="4"/>
          </p:nvPr>
        </p:nvSpPr>
        <p:spPr>
          <a:xfrm>
            <a:off x="11310257" y="6356350"/>
            <a:ext cx="560009" cy="365125"/>
          </a:xfrm>
        </p:spPr>
        <p:txBody>
          <a:bodyPr vert="horz" lIns="91440" tIns="45720" rIns="91440" bIns="45720" rtlCol="0" anchor="ctr">
            <a:normAutofit/>
          </a:bodyPr>
          <a:lstStyle/>
          <a:p>
            <a:pPr>
              <a:spcAft>
                <a:spcPts val="600"/>
              </a:spcAft>
            </a:pPr>
            <a:fld id="{3000ED6C-52F6-4886-80F0-B6E4A0320211}" type="slidenum">
              <a:rPr lang="en-US" sz="1200">
                <a:solidFill>
                  <a:srgbClr val="898989"/>
                </a:solidFill>
                <a:latin typeface="+mn-lt"/>
                <a:cs typeface="+mn-cs"/>
              </a:rPr>
              <a:pPr>
                <a:spcAft>
                  <a:spcPts val="600"/>
                </a:spcAft>
              </a:pPr>
              <a:t>12</a:t>
            </a:fld>
            <a:endParaRPr lang="en-US" sz="1200">
              <a:solidFill>
                <a:srgbClr val="898989"/>
              </a:solidFill>
              <a:latin typeface="+mn-lt"/>
              <a:cs typeface="+mn-cs"/>
            </a:endParaRPr>
          </a:p>
        </p:txBody>
      </p:sp>
    </p:spTree>
    <p:extLst>
      <p:ext uri="{BB962C8B-B14F-4D97-AF65-F5344CB8AC3E}">
        <p14:creationId xmlns:p14="http://schemas.microsoft.com/office/powerpoint/2010/main" val="495653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DA357AA-3AE6-4689-9D10-402FAC44095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Mercy Adult Risk Stratification Tool</a:t>
            </a:r>
          </a:p>
        </p:txBody>
      </p:sp>
      <p:pic>
        <p:nvPicPr>
          <p:cNvPr id="8" name="Picture 2">
            <a:extLst>
              <a:ext uri="{FF2B5EF4-FFF2-40B4-BE49-F238E27FC236}">
                <a16:creationId xmlns:a16="http://schemas.microsoft.com/office/drawing/2014/main" id="{B9047606-A94A-47C7-92E3-12A40A2C45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46036" y="1675227"/>
            <a:ext cx="6299927" cy="43941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0E66EB63-7CD4-4EA1-A8F8-CE45F7739572}"/>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a:spcAft>
                <a:spcPts val="600"/>
              </a:spcAft>
            </a:pPr>
            <a:r>
              <a:rPr lang="en-US" sz="1200" kern="1200">
                <a:solidFill>
                  <a:schemeClr val="tx1">
                    <a:tint val="75000"/>
                  </a:schemeClr>
                </a:solidFill>
                <a:latin typeface="+mn-lt"/>
                <a:ea typeface="+mn-ea"/>
                <a:cs typeface="+mn-cs"/>
              </a:rPr>
              <a:t>© 2018 Centura Health</a:t>
            </a:r>
          </a:p>
        </p:txBody>
      </p:sp>
      <p:sp>
        <p:nvSpPr>
          <p:cNvPr id="4" name="Slide Number Placeholder 3">
            <a:extLst>
              <a:ext uri="{FF2B5EF4-FFF2-40B4-BE49-F238E27FC236}">
                <a16:creationId xmlns:a16="http://schemas.microsoft.com/office/drawing/2014/main" id="{E03BD217-3451-4A83-84B2-1D356A1A8D80}"/>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3000ED6C-52F6-4886-80F0-B6E4A0320211}" type="slidenum">
              <a:rPr lang="en-US" sz="1200" smtClean="0">
                <a:solidFill>
                  <a:schemeClr val="tx1">
                    <a:tint val="75000"/>
                  </a:schemeClr>
                </a:solidFill>
                <a:latin typeface="+mn-lt"/>
                <a:cs typeface="+mn-cs"/>
              </a:rPr>
              <a:pPr>
                <a:spcAft>
                  <a:spcPts val="600"/>
                </a:spcAft>
              </a:pPr>
              <a:t>13</a:t>
            </a:fld>
            <a:endParaRPr lang="en-US" sz="1200">
              <a:solidFill>
                <a:schemeClr val="tx1">
                  <a:tint val="75000"/>
                </a:schemeClr>
              </a:solidFill>
              <a:latin typeface="+mn-lt"/>
              <a:cs typeface="+mn-cs"/>
            </a:endParaRPr>
          </a:p>
        </p:txBody>
      </p:sp>
    </p:spTree>
    <p:extLst>
      <p:ext uri="{BB962C8B-B14F-4D97-AF65-F5344CB8AC3E}">
        <p14:creationId xmlns:p14="http://schemas.microsoft.com/office/powerpoint/2010/main" val="20956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4829908F-1732-4FD7-B8F6-86CED6EC95E8}"/>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Risk Level vs Cost</a:t>
            </a:r>
          </a:p>
        </p:txBody>
      </p:sp>
      <p:sp>
        <p:nvSpPr>
          <p:cNvPr id="6" name="Text Placeholder 5">
            <a:extLst>
              <a:ext uri="{FF2B5EF4-FFF2-40B4-BE49-F238E27FC236}">
                <a16:creationId xmlns:a16="http://schemas.microsoft.com/office/drawing/2014/main" id="{925DE4B8-B070-4A86-88BA-1DD335D7126A}"/>
              </a:ext>
            </a:extLst>
          </p:cNvPr>
          <p:cNvSpPr>
            <a:spLocks noGrp="1"/>
          </p:cNvSpPr>
          <p:nvPr>
            <p:ph type="body" sz="quarter" idx="14"/>
          </p:nvPr>
        </p:nvSpPr>
        <p:spPr>
          <a:xfrm>
            <a:off x="1524000" y="1525638"/>
            <a:ext cx="9144000" cy="420001"/>
          </a:xfrm>
        </p:spPr>
        <p:txBody>
          <a:bodyPr vert="horz" lIns="91440" tIns="45720" rIns="91440" bIns="45720" rtlCol="0">
            <a:normAutofit/>
          </a:bodyPr>
          <a:lstStyle/>
          <a:p>
            <a:pPr algn="ctr"/>
            <a:r>
              <a:rPr lang="en-US" kern="1200">
                <a:solidFill>
                  <a:srgbClr val="DB5D3E"/>
                </a:solidFill>
                <a:latin typeface="+mn-lt"/>
                <a:ea typeface="+mn-ea"/>
                <a:cs typeface="+mn-cs"/>
              </a:rPr>
              <a:t>Level 5 and Level 6 use 50% of Health Care Dollars</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3">
            <a:extLst>
              <a:ext uri="{FF2B5EF4-FFF2-40B4-BE49-F238E27FC236}">
                <a16:creationId xmlns:a16="http://schemas.microsoft.com/office/drawing/2014/main" id="{519EF704-6060-414E-B701-8EA3BD10D4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05999" y="2509911"/>
            <a:ext cx="7724903" cy="39976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884EAA5F-4618-4CE9-A5EF-52F5BE7B6796}"/>
              </a:ext>
            </a:extLst>
          </p:cNvPr>
          <p:cNvSpPr>
            <a:spLocks noGrp="1"/>
          </p:cNvSpPr>
          <p:nvPr>
            <p:ph type="ftr" sz="quarter" idx="3"/>
          </p:nvPr>
        </p:nvSpPr>
        <p:spPr>
          <a:xfrm>
            <a:off x="4038600" y="6522430"/>
            <a:ext cx="4114800" cy="347472"/>
          </a:xfrm>
        </p:spPr>
        <p:txBody>
          <a:bodyPr vert="horz" lIns="91440" tIns="45720" rIns="91440" bIns="45720" rtlCol="0" anchor="ctr">
            <a:normAutofit/>
          </a:bodyPr>
          <a:lstStyle/>
          <a:p>
            <a:pPr algn="ctr">
              <a:spcAft>
                <a:spcPts val="600"/>
              </a:spcAft>
            </a:pPr>
            <a:r>
              <a:rPr lang="en-US" sz="1200" kern="1200">
                <a:solidFill>
                  <a:srgbClr val="898989"/>
                </a:solidFill>
                <a:latin typeface="+mn-lt"/>
                <a:ea typeface="+mn-ea"/>
                <a:cs typeface="+mn-cs"/>
              </a:rPr>
              <a:t>© 2018 Centura Health</a:t>
            </a:r>
          </a:p>
        </p:txBody>
      </p:sp>
      <p:sp>
        <p:nvSpPr>
          <p:cNvPr id="4" name="Slide Number Placeholder 3">
            <a:extLst>
              <a:ext uri="{FF2B5EF4-FFF2-40B4-BE49-F238E27FC236}">
                <a16:creationId xmlns:a16="http://schemas.microsoft.com/office/drawing/2014/main" id="{EEB2A473-B9C5-4AD9-BCAA-5806D4E4D4ED}"/>
              </a:ext>
            </a:extLst>
          </p:cNvPr>
          <p:cNvSpPr>
            <a:spLocks noGrp="1"/>
          </p:cNvSpPr>
          <p:nvPr>
            <p:ph type="sldNum" sz="quarter" idx="4"/>
          </p:nvPr>
        </p:nvSpPr>
        <p:spPr>
          <a:xfrm>
            <a:off x="8610600" y="6522430"/>
            <a:ext cx="2743200" cy="347472"/>
          </a:xfrm>
        </p:spPr>
        <p:txBody>
          <a:bodyPr vert="horz" lIns="91440" tIns="45720" rIns="91440" bIns="45720" rtlCol="0" anchor="ctr">
            <a:normAutofit/>
          </a:bodyPr>
          <a:lstStyle/>
          <a:p>
            <a:pPr>
              <a:spcAft>
                <a:spcPts val="600"/>
              </a:spcAft>
            </a:pPr>
            <a:fld id="{3000ED6C-52F6-4886-80F0-B6E4A0320211}" type="slidenum">
              <a:rPr lang="en-US" sz="1200">
                <a:solidFill>
                  <a:srgbClr val="898989"/>
                </a:solidFill>
                <a:latin typeface="+mn-lt"/>
                <a:cs typeface="+mn-cs"/>
              </a:rPr>
              <a:pPr>
                <a:spcAft>
                  <a:spcPts val="600"/>
                </a:spcAft>
              </a:pPr>
              <a:t>14</a:t>
            </a:fld>
            <a:endParaRPr lang="en-US" sz="1200">
              <a:solidFill>
                <a:srgbClr val="898989"/>
              </a:solidFill>
              <a:latin typeface="+mn-lt"/>
              <a:cs typeface="+mn-cs"/>
            </a:endParaRPr>
          </a:p>
        </p:txBody>
      </p:sp>
    </p:spTree>
    <p:extLst>
      <p:ext uri="{BB962C8B-B14F-4D97-AF65-F5344CB8AC3E}">
        <p14:creationId xmlns:p14="http://schemas.microsoft.com/office/powerpoint/2010/main" val="2341645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EFEE25-8A34-4FA0-BBEE-3DB06F70359E}"/>
              </a:ext>
            </a:extLst>
          </p:cNvPr>
          <p:cNvSpPr>
            <a:spLocks noGrp="1"/>
          </p:cNvSpPr>
          <p:nvPr>
            <p:ph type="ftr" sz="quarter" idx="3"/>
          </p:nvPr>
        </p:nvSpPr>
        <p:spPr/>
        <p:txBody>
          <a:bodyPr/>
          <a:lstStyle/>
          <a:p>
            <a:r>
              <a:rPr lang="en-US"/>
              <a:t>© 2018 Centura Health</a:t>
            </a:r>
          </a:p>
        </p:txBody>
      </p:sp>
      <p:sp>
        <p:nvSpPr>
          <p:cNvPr id="3" name="Title 2">
            <a:extLst>
              <a:ext uri="{FF2B5EF4-FFF2-40B4-BE49-F238E27FC236}">
                <a16:creationId xmlns:a16="http://schemas.microsoft.com/office/drawing/2014/main" id="{7D74DCE4-A730-45EB-B24B-5CF5A7A9F6A8}"/>
              </a:ext>
            </a:extLst>
          </p:cNvPr>
          <p:cNvSpPr>
            <a:spLocks noGrp="1"/>
          </p:cNvSpPr>
          <p:nvPr>
            <p:ph type="title"/>
          </p:nvPr>
        </p:nvSpPr>
        <p:spPr/>
        <p:txBody>
          <a:bodyPr/>
          <a:lstStyle/>
          <a:p>
            <a:r>
              <a:rPr lang="en-US"/>
              <a:t>CPCi</a:t>
            </a:r>
          </a:p>
        </p:txBody>
      </p:sp>
      <p:sp>
        <p:nvSpPr>
          <p:cNvPr id="4" name="Slide Number Placeholder 3">
            <a:extLst>
              <a:ext uri="{FF2B5EF4-FFF2-40B4-BE49-F238E27FC236}">
                <a16:creationId xmlns:a16="http://schemas.microsoft.com/office/drawing/2014/main" id="{ACB40107-235E-419C-B87D-447087593527}"/>
              </a:ext>
            </a:extLst>
          </p:cNvPr>
          <p:cNvSpPr>
            <a:spLocks noGrp="1"/>
          </p:cNvSpPr>
          <p:nvPr>
            <p:ph type="sldNum" sz="quarter" idx="4"/>
          </p:nvPr>
        </p:nvSpPr>
        <p:spPr/>
        <p:txBody>
          <a:bodyPr/>
          <a:lstStyle/>
          <a:p>
            <a:fld id="{3000ED6C-52F6-4886-80F0-B6E4A0320211}" type="slidenum">
              <a:rPr lang="en-US" smtClean="0"/>
              <a:pPr/>
              <a:t>15</a:t>
            </a:fld>
            <a:endParaRPr lang="en-US"/>
          </a:p>
        </p:txBody>
      </p:sp>
      <p:sp>
        <p:nvSpPr>
          <p:cNvPr id="6" name="Text Placeholder 5">
            <a:extLst>
              <a:ext uri="{FF2B5EF4-FFF2-40B4-BE49-F238E27FC236}">
                <a16:creationId xmlns:a16="http://schemas.microsoft.com/office/drawing/2014/main" id="{74EFF76C-0B28-4E25-80EC-B51CD2F63F4C}"/>
              </a:ext>
            </a:extLst>
          </p:cNvPr>
          <p:cNvSpPr>
            <a:spLocks noGrp="1"/>
          </p:cNvSpPr>
          <p:nvPr>
            <p:ph type="body" sz="quarter" idx="14"/>
          </p:nvPr>
        </p:nvSpPr>
        <p:spPr>
          <a:xfrm>
            <a:off x="367890" y="877409"/>
            <a:ext cx="5485990" cy="600075"/>
          </a:xfrm>
        </p:spPr>
        <p:txBody>
          <a:bodyPr/>
          <a:lstStyle/>
          <a:p>
            <a:r>
              <a:rPr lang="en-US"/>
              <a:t>Positive Outcomes</a:t>
            </a:r>
          </a:p>
        </p:txBody>
      </p:sp>
      <p:sp>
        <p:nvSpPr>
          <p:cNvPr id="7" name="Text Placeholder 6">
            <a:extLst>
              <a:ext uri="{FF2B5EF4-FFF2-40B4-BE49-F238E27FC236}">
                <a16:creationId xmlns:a16="http://schemas.microsoft.com/office/drawing/2014/main" id="{62EF3335-F077-4DEC-B24F-EC2174B29965}"/>
              </a:ext>
            </a:extLst>
          </p:cNvPr>
          <p:cNvSpPr>
            <a:spLocks noGrp="1"/>
          </p:cNvSpPr>
          <p:nvPr>
            <p:ph type="body" sz="quarter" idx="19"/>
          </p:nvPr>
        </p:nvSpPr>
        <p:spPr>
          <a:xfrm>
            <a:off x="314216" y="1477484"/>
            <a:ext cx="11390313" cy="4923316"/>
          </a:xfrm>
        </p:spPr>
        <p:txBody>
          <a:bodyPr>
            <a:normAutofit/>
          </a:bodyPr>
          <a:lstStyle/>
          <a:p>
            <a:r>
              <a:rPr lang="en-US" u="sng" dirty="0"/>
              <a:t>Decreased Per Member Per Month (PMPM) Expenses for Medicare population </a:t>
            </a:r>
            <a:r>
              <a:rPr lang="en-US" dirty="0"/>
              <a:t>(~3000 patients)</a:t>
            </a:r>
          </a:p>
          <a:p>
            <a:pPr marL="285750" indent="-285750">
              <a:buFont typeface="Arial" panose="020B0604020202020204" pitchFamily="34" charset="0"/>
              <a:buChar char="•"/>
            </a:pPr>
            <a:r>
              <a:rPr lang="en-US" dirty="0"/>
              <a:t>$604 PMPM, 8</a:t>
            </a:r>
            <a:r>
              <a:rPr lang="en-US" baseline="30000" dirty="0"/>
              <a:t>th</a:t>
            </a:r>
            <a:r>
              <a:rPr lang="en-US" dirty="0"/>
              <a:t> lowest in the Colorado region of 75 CPCi practices.  </a:t>
            </a:r>
          </a:p>
          <a:p>
            <a:pPr marL="285750" indent="-285750">
              <a:buFont typeface="Arial" panose="020B0604020202020204" pitchFamily="34" charset="0"/>
              <a:buChar char="•"/>
            </a:pPr>
            <a:r>
              <a:rPr lang="en-US" dirty="0"/>
              <a:t>MFM reduced Medicare expenditures by $2,592,000 annually compared to the Colorado region average.</a:t>
            </a:r>
          </a:p>
          <a:p>
            <a:r>
              <a:rPr lang="en-US" u="sng" dirty="0"/>
              <a:t>Decreased Hospital Admissions for Any Cause</a:t>
            </a:r>
            <a:r>
              <a:rPr lang="en-US" dirty="0"/>
              <a:t> (~3000 patients)</a:t>
            </a:r>
          </a:p>
          <a:p>
            <a:pPr marL="285750" indent="-285750">
              <a:buFont typeface="Arial" panose="020B0604020202020204" pitchFamily="34" charset="0"/>
              <a:buChar char="•"/>
            </a:pPr>
            <a:r>
              <a:rPr lang="en-US" dirty="0"/>
              <a:t>Mercy Family Medicine had a Medicare cost avoidance of $6,942,000 annually compared to the Colorado region average.</a:t>
            </a:r>
          </a:p>
          <a:p>
            <a:r>
              <a:rPr lang="en-US" u="sng" dirty="0"/>
              <a:t>Worthy to note:</a:t>
            </a:r>
          </a:p>
          <a:p>
            <a:r>
              <a:rPr lang="en-US" dirty="0"/>
              <a:t>MFM also grew from 1117 (2013) Medicare patients to 2799 (2016), an 80% increase.  The Colorado region clinic average grew from 446 to 664 Medicare patients, a 60% increase during the course of CPCi</a:t>
            </a:r>
          </a:p>
          <a:p>
            <a:r>
              <a:rPr lang="en-US" u="sng" dirty="0"/>
              <a:t>Accolade</a:t>
            </a:r>
          </a:p>
          <a:p>
            <a:r>
              <a:rPr lang="en-US" dirty="0"/>
              <a:t>CPC Classic Colorado Clinic Champion (1 of 7 Nationally) awarded to Mercy Family Medicine in 2016</a:t>
            </a:r>
          </a:p>
          <a:p>
            <a:endParaRPr lang="en-US" u="sng" dirty="0"/>
          </a:p>
          <a:p>
            <a:endParaRPr lang="en-US" dirty="0"/>
          </a:p>
        </p:txBody>
      </p:sp>
    </p:spTree>
    <p:extLst>
      <p:ext uri="{BB962C8B-B14F-4D97-AF65-F5344CB8AC3E}">
        <p14:creationId xmlns:p14="http://schemas.microsoft.com/office/powerpoint/2010/main" val="2206700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2C6C7F0-8268-4DF5-9595-9ABB824E5953}"/>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Success is Going From Failure to Failure Without Losing Enthusiasm</a:t>
            </a:r>
          </a:p>
        </p:txBody>
      </p:sp>
      <p:sp>
        <p:nvSpPr>
          <p:cNvPr id="6" name="Text Placeholder 5">
            <a:extLst>
              <a:ext uri="{FF2B5EF4-FFF2-40B4-BE49-F238E27FC236}">
                <a16:creationId xmlns:a16="http://schemas.microsoft.com/office/drawing/2014/main" id="{EC7E8ADF-395D-4DB2-AC86-CB543DF12B84}"/>
              </a:ext>
            </a:extLst>
          </p:cNvPr>
          <p:cNvSpPr>
            <a:spLocks noGrp="1"/>
          </p:cNvSpPr>
          <p:nvPr>
            <p:ph type="body" sz="quarter" idx="14"/>
          </p:nvPr>
        </p:nvSpPr>
        <p:spPr>
          <a:xfrm>
            <a:off x="1524000" y="4256436"/>
            <a:ext cx="9144000" cy="1600818"/>
          </a:xfrm>
        </p:spPr>
        <p:txBody>
          <a:bodyPr vert="horz" lIns="91440" tIns="45720" rIns="91440" bIns="45720" rtlCol="0">
            <a:normAutofit/>
          </a:bodyPr>
          <a:lstStyle/>
          <a:p>
            <a:pPr algn="ctr"/>
            <a:r>
              <a:rPr lang="en-US" sz="2400" kern="1200">
                <a:solidFill>
                  <a:schemeClr val="accent1"/>
                </a:solidFill>
                <a:latin typeface="+mn-lt"/>
                <a:ea typeface="+mn-ea"/>
                <a:cs typeface="+mn-cs"/>
              </a:rPr>
              <a:t>Abe Lincoln</a:t>
            </a:r>
          </a:p>
        </p:txBody>
      </p:sp>
      <p:cxnSp>
        <p:nvCxnSpPr>
          <p:cNvPr id="15" name="Straight Connector 14">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EDED48A7-0938-4584-82E2-A1057102171B}"/>
              </a:ext>
            </a:extLst>
          </p:cNvPr>
          <p:cNvSpPr>
            <a:spLocks noGrp="1"/>
          </p:cNvSpPr>
          <p:nvPr>
            <p:ph type="ftr" sz="quarter" idx="3"/>
          </p:nvPr>
        </p:nvSpPr>
        <p:spPr>
          <a:xfrm>
            <a:off x="4038600" y="6159710"/>
            <a:ext cx="4114800" cy="365125"/>
          </a:xfrm>
        </p:spPr>
        <p:txBody>
          <a:bodyPr vert="horz" lIns="91440" tIns="45720" rIns="91440" bIns="45720" rtlCol="0" anchor="ctr">
            <a:normAutofit/>
          </a:bodyPr>
          <a:lstStyle/>
          <a:p>
            <a:pPr algn="ctr">
              <a:spcAft>
                <a:spcPts val="600"/>
              </a:spcAft>
            </a:pPr>
            <a:r>
              <a:rPr lang="en-US" sz="1200" kern="1200">
                <a:solidFill>
                  <a:schemeClr val="tx1">
                    <a:tint val="75000"/>
                  </a:schemeClr>
                </a:solidFill>
                <a:latin typeface="+mn-lt"/>
                <a:ea typeface="+mn-ea"/>
                <a:cs typeface="+mn-cs"/>
              </a:rPr>
              <a:t>© 2018 Centura Health</a:t>
            </a:r>
          </a:p>
        </p:txBody>
      </p:sp>
      <p:sp>
        <p:nvSpPr>
          <p:cNvPr id="4" name="Slide Number Placeholder 3">
            <a:extLst>
              <a:ext uri="{FF2B5EF4-FFF2-40B4-BE49-F238E27FC236}">
                <a16:creationId xmlns:a16="http://schemas.microsoft.com/office/drawing/2014/main" id="{4F2C962A-C630-4D16-B6CB-56CA9B1BE5B4}"/>
              </a:ext>
            </a:extLst>
          </p:cNvPr>
          <p:cNvSpPr>
            <a:spLocks noGrp="1"/>
          </p:cNvSpPr>
          <p:nvPr>
            <p:ph type="sldNum" sz="quarter" idx="4"/>
          </p:nvPr>
        </p:nvSpPr>
        <p:spPr>
          <a:xfrm>
            <a:off x="8610600" y="6159710"/>
            <a:ext cx="2743200" cy="365125"/>
          </a:xfrm>
        </p:spPr>
        <p:txBody>
          <a:bodyPr vert="horz" lIns="91440" tIns="45720" rIns="91440" bIns="45720" rtlCol="0" anchor="ctr">
            <a:normAutofit/>
          </a:bodyPr>
          <a:lstStyle/>
          <a:p>
            <a:pPr>
              <a:spcAft>
                <a:spcPts val="600"/>
              </a:spcAft>
            </a:pPr>
            <a:fld id="{3000ED6C-52F6-4886-80F0-B6E4A0320211}" type="slidenum">
              <a:rPr lang="en-US" sz="1200" smtClean="0">
                <a:solidFill>
                  <a:schemeClr val="tx1">
                    <a:tint val="75000"/>
                  </a:schemeClr>
                </a:solidFill>
                <a:latin typeface="+mn-lt"/>
                <a:cs typeface="+mn-cs"/>
              </a:rPr>
              <a:pPr>
                <a:spcAft>
                  <a:spcPts val="600"/>
                </a:spcAft>
              </a:pPr>
              <a:t>16</a:t>
            </a:fld>
            <a:endParaRPr lang="en-US" sz="1200">
              <a:solidFill>
                <a:schemeClr val="tx1">
                  <a:tint val="75000"/>
                </a:schemeClr>
              </a:solidFill>
              <a:latin typeface="+mn-lt"/>
              <a:cs typeface="+mn-cs"/>
            </a:endParaRPr>
          </a:p>
        </p:txBody>
      </p:sp>
    </p:spTree>
    <p:extLst>
      <p:ext uri="{BB962C8B-B14F-4D97-AF65-F5344CB8AC3E}">
        <p14:creationId xmlns:p14="http://schemas.microsoft.com/office/powerpoint/2010/main" val="396200361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270500-DCC3-4669-8A74-BEBC7FFC69F7}"/>
              </a:ext>
            </a:extLst>
          </p:cNvPr>
          <p:cNvSpPr>
            <a:spLocks noGrp="1"/>
          </p:cNvSpPr>
          <p:nvPr>
            <p:ph type="title"/>
          </p:nvPr>
        </p:nvSpPr>
        <p:spPr>
          <a:xfrm>
            <a:off x="1120624" y="1122807"/>
            <a:ext cx="9954443" cy="4297680"/>
          </a:xfrm>
          <a:noFill/>
          <a:ln>
            <a:noFill/>
          </a:ln>
        </p:spPr>
        <p:txBody>
          <a:bodyPr vert="horz" lIns="91440" tIns="45720" rIns="91440" bIns="45720" rtlCol="0" anchor="ctr">
            <a:normAutofit/>
          </a:bodyPr>
          <a:lstStyle/>
          <a:p>
            <a:r>
              <a:rPr lang="en-US">
                <a:solidFill>
                  <a:srgbClr val="FFFFFF"/>
                </a:solidFill>
                <a:latin typeface="+mj-lt"/>
                <a:cs typeface="+mj-cs"/>
              </a:rPr>
              <a:t>Moving Forward</a:t>
            </a:r>
            <a:br>
              <a:rPr lang="en-US">
                <a:solidFill>
                  <a:srgbClr val="FFFFFF"/>
                </a:solidFill>
                <a:latin typeface="+mj-lt"/>
                <a:cs typeface="+mj-cs"/>
              </a:rPr>
            </a:br>
            <a:r>
              <a:rPr lang="en-US">
                <a:solidFill>
                  <a:srgbClr val="FFFFFF"/>
                </a:solidFill>
                <a:latin typeface="+mj-lt"/>
                <a:cs typeface="+mj-cs"/>
              </a:rPr>
              <a:t>Comprehensive Primary Care Plus</a:t>
            </a:r>
          </a:p>
        </p:txBody>
      </p:sp>
      <p:sp>
        <p:nvSpPr>
          <p:cNvPr id="4" name="Footer Placeholder 3"/>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457200">
              <a:spcAft>
                <a:spcPts val="600"/>
              </a:spcAft>
            </a:pPr>
            <a:r>
              <a:rPr lang="en-US" sz="1200" kern="1200">
                <a:solidFill>
                  <a:schemeClr val="tx1">
                    <a:tint val="75000"/>
                  </a:schemeClr>
                </a:solidFill>
                <a:latin typeface="+mn-lt"/>
                <a:ea typeface="+mn-ea"/>
                <a:cs typeface="+mn-cs"/>
              </a:rPr>
              <a:t>© 2018 Centura Health</a:t>
            </a:r>
          </a:p>
        </p:txBody>
      </p:sp>
      <p:sp>
        <p:nvSpPr>
          <p:cNvPr id="5" name="Slide Number Placeholder 4"/>
          <p:cNvSpPr>
            <a:spLocks noGrp="1"/>
          </p:cNvSpPr>
          <p:nvPr>
            <p:ph type="sldNum" sz="quarter" idx="4"/>
          </p:nvPr>
        </p:nvSpPr>
        <p:spPr>
          <a:xfrm>
            <a:off x="8610600" y="6356350"/>
            <a:ext cx="2743200" cy="365125"/>
          </a:xfrm>
        </p:spPr>
        <p:txBody>
          <a:bodyPr vert="horz" lIns="91440" tIns="45720" rIns="91440" bIns="45720" rtlCol="0" anchor="ctr">
            <a:normAutofit/>
          </a:bodyPr>
          <a:lstStyle/>
          <a:p>
            <a:pPr defTabSz="457200">
              <a:spcAft>
                <a:spcPts val="600"/>
              </a:spcAft>
            </a:pPr>
            <a:fld id="{3000ED6C-52F6-4886-80F0-B6E4A0320211}" type="slidenum">
              <a:rPr lang="en-US" sz="1200">
                <a:solidFill>
                  <a:schemeClr val="tx1">
                    <a:tint val="75000"/>
                  </a:schemeClr>
                </a:solidFill>
                <a:latin typeface="+mn-lt"/>
                <a:cs typeface="+mn-cs"/>
              </a:rPr>
              <a:pPr defTabSz="457200">
                <a:spcAft>
                  <a:spcPts val="600"/>
                </a:spcAft>
              </a:pPr>
              <a:t>17</a:t>
            </a:fld>
            <a:endParaRPr lang="en-US" sz="1200">
              <a:solidFill>
                <a:schemeClr val="tx1">
                  <a:tint val="75000"/>
                </a:schemeClr>
              </a:solidFill>
              <a:latin typeface="+mn-lt"/>
              <a:cs typeface="+mn-cs"/>
            </a:endParaRPr>
          </a:p>
        </p:txBody>
      </p:sp>
    </p:spTree>
    <p:extLst>
      <p:ext uri="{BB962C8B-B14F-4D97-AF65-F5344CB8AC3E}">
        <p14:creationId xmlns:p14="http://schemas.microsoft.com/office/powerpoint/2010/main" val="1007235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2B58DC2-DA9E-4BFC-94A6-47CC829713A5}"/>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sz="3400" kern="1200">
                <a:solidFill>
                  <a:schemeClr val="accent1"/>
                </a:solidFill>
                <a:latin typeface="+mj-lt"/>
                <a:ea typeface="+mj-ea"/>
                <a:cs typeface="+mj-cs"/>
              </a:rPr>
              <a:t>What is Comprehensive Primary Care Plus?</a:t>
            </a:r>
          </a:p>
        </p:txBody>
      </p:sp>
      <p:cxnSp>
        <p:nvCxnSpPr>
          <p:cNvPr id="16"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0A19A026-D517-4E23-93F9-F5FD79F7D00E}"/>
              </a:ext>
            </a:extLst>
          </p:cNvPr>
          <p:cNvSpPr>
            <a:spLocks noGrp="1"/>
          </p:cNvSpPr>
          <p:nvPr>
            <p:ph type="body" sz="quarter" idx="19"/>
          </p:nvPr>
        </p:nvSpPr>
        <p:spPr>
          <a:xfrm>
            <a:off x="4976031" y="963877"/>
            <a:ext cx="6377769" cy="4930246"/>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1700">
                <a:latin typeface="+mn-lt"/>
                <a:cs typeface="+mn-cs"/>
              </a:rPr>
              <a:t>Strengthening Primary Care is critical to promoting health and reducing overall healthcare costs.</a:t>
            </a:r>
          </a:p>
          <a:p>
            <a:pPr indent="-228600">
              <a:lnSpc>
                <a:spcPct val="90000"/>
              </a:lnSpc>
              <a:buFont typeface="Arial" panose="020B0604020202020204" pitchFamily="34" charset="0"/>
              <a:buChar char="•"/>
            </a:pPr>
            <a:r>
              <a:rPr lang="en-US" sz="1700" u="sng">
                <a:latin typeface="+mn-lt"/>
                <a:cs typeface="+mn-cs"/>
              </a:rPr>
              <a:t>2,900 Primary Care practices; Approximately 15,000 Primary Care Providers; Over 2 million Medicare Beneficiaries  </a:t>
            </a:r>
          </a:p>
          <a:p>
            <a:pPr indent="-228600">
              <a:lnSpc>
                <a:spcPct val="90000"/>
              </a:lnSpc>
              <a:buFont typeface="Arial" panose="020B0604020202020204" pitchFamily="34" charset="0"/>
              <a:buChar char="•"/>
            </a:pPr>
            <a:r>
              <a:rPr lang="en-US" sz="1700" u="sng">
                <a:latin typeface="+mn-lt"/>
                <a:cs typeface="+mn-cs"/>
              </a:rPr>
              <a:t>18 regions</a:t>
            </a:r>
            <a:r>
              <a:rPr lang="en-US" sz="1700">
                <a:latin typeface="+mn-lt"/>
                <a:cs typeface="+mn-cs"/>
              </a:rPr>
              <a:t>: Arkansas, Colorado, Hawaii, Greater Kansas City Region of Kansas and Missouri, Louisiana, Michigan, Montana, Nebraska, North Dakota, Greater Buffalo Region of New York, North Hudson-Capital Region of New York, New Jersey, Ohio and Northern Kentucky Region, Oklahoma, Oregon, Greater Philadelphia Region of Pennsylvania, Rhode Island, and Tennessee. </a:t>
            </a:r>
          </a:p>
          <a:p>
            <a:pPr indent="-228600">
              <a:lnSpc>
                <a:spcPct val="90000"/>
              </a:lnSpc>
              <a:buFont typeface="Arial" panose="020B0604020202020204" pitchFamily="34" charset="0"/>
              <a:buChar char="•"/>
            </a:pPr>
            <a:r>
              <a:rPr lang="en-US" sz="1700">
                <a:latin typeface="+mn-lt"/>
                <a:cs typeface="+mn-cs"/>
              </a:rPr>
              <a:t>56 aligned payers</a:t>
            </a:r>
          </a:p>
          <a:p>
            <a:pPr indent="-228600">
              <a:lnSpc>
                <a:spcPct val="90000"/>
              </a:lnSpc>
              <a:buFont typeface="Arial" panose="020B0604020202020204" pitchFamily="34" charset="0"/>
              <a:buChar char="•"/>
            </a:pPr>
            <a:r>
              <a:rPr lang="en-US" sz="1700">
                <a:latin typeface="+mn-lt"/>
                <a:cs typeface="+mn-cs"/>
              </a:rPr>
              <a:t>This partnership gives practices additional financial resources and flexibility to make investments, improve quality of care, and reduce the number of unnecessary services their patients receive.</a:t>
            </a:r>
          </a:p>
          <a:p>
            <a:pPr indent="-228600">
              <a:lnSpc>
                <a:spcPct val="90000"/>
              </a:lnSpc>
              <a:buFont typeface="Arial" panose="020B0604020202020204" pitchFamily="34" charset="0"/>
              <a:buChar char="•"/>
            </a:pPr>
            <a:endParaRPr lang="en-US" sz="1700">
              <a:latin typeface="+mn-lt"/>
              <a:cs typeface="+mn-cs"/>
            </a:endParaRPr>
          </a:p>
        </p:txBody>
      </p:sp>
      <p:sp>
        <p:nvSpPr>
          <p:cNvPr id="2" name="Footer Placeholder 1">
            <a:extLst>
              <a:ext uri="{FF2B5EF4-FFF2-40B4-BE49-F238E27FC236}">
                <a16:creationId xmlns:a16="http://schemas.microsoft.com/office/drawing/2014/main" id="{8FCDE7CC-AC1B-42BC-A27C-693767CD6847}"/>
              </a:ext>
            </a:extLst>
          </p:cNvPr>
          <p:cNvSpPr>
            <a:spLocks noGrp="1"/>
          </p:cNvSpPr>
          <p:nvPr>
            <p:ph type="ftr" sz="quarter" idx="3"/>
          </p:nvPr>
        </p:nvSpPr>
        <p:spPr>
          <a:xfrm>
            <a:off x="4976031" y="6033479"/>
            <a:ext cx="5259985" cy="365125"/>
          </a:xfrm>
        </p:spPr>
        <p:txBody>
          <a:bodyPr vert="horz" lIns="91440" tIns="45720" rIns="91440" bIns="45720" rtlCol="0" anchor="ctr">
            <a:normAutofit/>
          </a:bodyPr>
          <a:lstStyle/>
          <a:p>
            <a:pPr>
              <a:spcAft>
                <a:spcPts val="600"/>
              </a:spcAft>
            </a:pPr>
            <a:r>
              <a:rPr lang="en-US" sz="1050" kern="1200">
                <a:solidFill>
                  <a:schemeClr val="tx1">
                    <a:alpha val="80000"/>
                  </a:schemeClr>
                </a:solidFill>
                <a:latin typeface="+mn-lt"/>
                <a:ea typeface="+mn-ea"/>
                <a:cs typeface="+mn-cs"/>
              </a:rPr>
              <a:t>© 2018 Centura Health</a:t>
            </a:r>
          </a:p>
        </p:txBody>
      </p:sp>
      <p:sp>
        <p:nvSpPr>
          <p:cNvPr id="4" name="Slide Number Placeholder 3">
            <a:extLst>
              <a:ext uri="{FF2B5EF4-FFF2-40B4-BE49-F238E27FC236}">
                <a16:creationId xmlns:a16="http://schemas.microsoft.com/office/drawing/2014/main" id="{701BA977-8F7A-49A2-9FCD-02EF22066CEF}"/>
              </a:ext>
            </a:extLst>
          </p:cNvPr>
          <p:cNvSpPr>
            <a:spLocks noGrp="1"/>
          </p:cNvSpPr>
          <p:nvPr>
            <p:ph type="sldNum" sz="quarter" idx="4"/>
          </p:nvPr>
        </p:nvSpPr>
        <p:spPr>
          <a:xfrm>
            <a:off x="10571516" y="6033479"/>
            <a:ext cx="782283" cy="365125"/>
          </a:xfrm>
        </p:spPr>
        <p:txBody>
          <a:bodyPr vert="horz" lIns="91440" tIns="45720" rIns="91440" bIns="45720" rtlCol="0" anchor="ctr">
            <a:normAutofit/>
          </a:bodyPr>
          <a:lstStyle/>
          <a:p>
            <a:pPr>
              <a:spcAft>
                <a:spcPts val="600"/>
              </a:spcAft>
            </a:pPr>
            <a:fld id="{3000ED6C-52F6-4886-80F0-B6E4A0320211}" type="slidenum">
              <a:rPr lang="en-US" sz="1050">
                <a:solidFill>
                  <a:schemeClr val="tx1">
                    <a:alpha val="80000"/>
                  </a:schemeClr>
                </a:solidFill>
                <a:latin typeface="+mn-lt"/>
                <a:cs typeface="+mn-cs"/>
              </a:rPr>
              <a:pPr>
                <a:spcAft>
                  <a:spcPts val="600"/>
                </a:spcAft>
              </a:pPr>
              <a:t>18</a:t>
            </a:fld>
            <a:endParaRPr lang="en-US" sz="1050">
              <a:solidFill>
                <a:schemeClr val="tx1">
                  <a:alpha val="80000"/>
                </a:schemeClr>
              </a:solidFill>
              <a:latin typeface="+mn-lt"/>
              <a:cs typeface="+mn-cs"/>
            </a:endParaRPr>
          </a:p>
        </p:txBody>
      </p:sp>
    </p:spTree>
    <p:extLst>
      <p:ext uri="{BB962C8B-B14F-4D97-AF65-F5344CB8AC3E}">
        <p14:creationId xmlns:p14="http://schemas.microsoft.com/office/powerpoint/2010/main" val="1282867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AF183D9-4C80-4F18-84AC-6AC4DB66FE2B}"/>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CPC+ Clinics Across the Nation</a:t>
            </a:r>
          </a:p>
        </p:txBody>
      </p:sp>
      <p:cxnSp>
        <p:nvCxnSpPr>
          <p:cNvPr id="15" name="Straight Connector 1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F85CB2B-9A65-4E2C-B455-AD0CE64D00B5}"/>
              </a:ext>
            </a:extLst>
          </p:cNvPr>
          <p:cNvPicPr>
            <a:picLocks noChangeAspect="1"/>
          </p:cNvPicPr>
          <p:nvPr/>
        </p:nvPicPr>
        <p:blipFill>
          <a:blip r:embed="rId3"/>
          <a:stretch>
            <a:fillRect/>
          </a:stretch>
        </p:blipFill>
        <p:spPr>
          <a:xfrm>
            <a:off x="5153822" y="1180190"/>
            <a:ext cx="6553545" cy="4505562"/>
          </a:xfrm>
          <a:prstGeom prst="rect">
            <a:avLst/>
          </a:prstGeom>
        </p:spPr>
      </p:pic>
      <p:sp>
        <p:nvSpPr>
          <p:cNvPr id="2" name="Footer Placeholder 1">
            <a:extLst>
              <a:ext uri="{FF2B5EF4-FFF2-40B4-BE49-F238E27FC236}">
                <a16:creationId xmlns:a16="http://schemas.microsoft.com/office/drawing/2014/main" id="{DEC209BE-F3DD-4D26-8AAD-0C44CE9850DB}"/>
              </a:ext>
            </a:extLst>
          </p:cNvPr>
          <p:cNvSpPr>
            <a:spLocks noGrp="1"/>
          </p:cNvSpPr>
          <p:nvPr>
            <p:ph type="ftr" sz="quarter" idx="3"/>
          </p:nvPr>
        </p:nvSpPr>
        <p:spPr>
          <a:xfrm>
            <a:off x="5153822" y="6356350"/>
            <a:ext cx="4615820" cy="365125"/>
          </a:xfrm>
        </p:spPr>
        <p:txBody>
          <a:bodyPr vert="horz" lIns="91440" tIns="45720" rIns="91440" bIns="45720" rtlCol="0" anchor="ctr">
            <a:normAutofit/>
          </a:bodyPr>
          <a:lstStyle/>
          <a:p>
            <a:pPr>
              <a:spcAft>
                <a:spcPts val="600"/>
              </a:spcAft>
            </a:pPr>
            <a:r>
              <a:rPr lang="en-US" sz="1200" kern="1200">
                <a:solidFill>
                  <a:srgbClr val="595959"/>
                </a:solidFill>
                <a:latin typeface="+mn-lt"/>
                <a:ea typeface="+mn-ea"/>
                <a:cs typeface="+mn-cs"/>
              </a:rPr>
              <a:t>© 2018 Centura Health</a:t>
            </a:r>
          </a:p>
        </p:txBody>
      </p:sp>
      <p:sp>
        <p:nvSpPr>
          <p:cNvPr id="4" name="Slide Number Placeholder 3">
            <a:extLst>
              <a:ext uri="{FF2B5EF4-FFF2-40B4-BE49-F238E27FC236}">
                <a16:creationId xmlns:a16="http://schemas.microsoft.com/office/drawing/2014/main" id="{513CC3A6-AF94-4C09-890F-5F65B88F4033}"/>
              </a:ext>
            </a:extLst>
          </p:cNvPr>
          <p:cNvSpPr>
            <a:spLocks noGrp="1"/>
          </p:cNvSpPr>
          <p:nvPr>
            <p:ph type="sldNum" sz="quarter" idx="4"/>
          </p:nvPr>
        </p:nvSpPr>
        <p:spPr>
          <a:xfrm>
            <a:off x="9991022" y="6356350"/>
            <a:ext cx="1362777" cy="365125"/>
          </a:xfrm>
        </p:spPr>
        <p:txBody>
          <a:bodyPr vert="horz" lIns="91440" tIns="45720" rIns="91440" bIns="45720" rtlCol="0" anchor="ctr">
            <a:normAutofit/>
          </a:bodyPr>
          <a:lstStyle/>
          <a:p>
            <a:pPr>
              <a:spcAft>
                <a:spcPts val="600"/>
              </a:spcAft>
            </a:pPr>
            <a:fld id="{3000ED6C-52F6-4886-80F0-B6E4A0320211}" type="slidenum">
              <a:rPr lang="en-US" sz="1200">
                <a:solidFill>
                  <a:srgbClr val="595959"/>
                </a:solidFill>
                <a:latin typeface="+mn-lt"/>
                <a:cs typeface="+mn-cs"/>
              </a:rPr>
              <a:pPr>
                <a:spcAft>
                  <a:spcPts val="600"/>
                </a:spcAft>
              </a:pPr>
              <a:t>19</a:t>
            </a:fld>
            <a:endParaRPr lang="en-US" sz="1200">
              <a:solidFill>
                <a:srgbClr val="595959"/>
              </a:solidFill>
              <a:latin typeface="+mn-lt"/>
              <a:cs typeface="+mn-cs"/>
            </a:endParaRPr>
          </a:p>
        </p:txBody>
      </p:sp>
    </p:spTree>
    <p:extLst>
      <p:ext uri="{BB962C8B-B14F-4D97-AF65-F5344CB8AC3E}">
        <p14:creationId xmlns:p14="http://schemas.microsoft.com/office/powerpoint/2010/main" val="3115431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17">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80588" y="965199"/>
            <a:ext cx="6766078" cy="4927601"/>
          </a:xfrm>
        </p:spPr>
        <p:txBody>
          <a:bodyPr vert="horz" lIns="91440" tIns="45720" rIns="91440" bIns="45720" rtlCol="0" anchor="ctr">
            <a:normAutofit/>
          </a:bodyPr>
          <a:lstStyle/>
          <a:p>
            <a:pPr algn="l"/>
            <a:r>
              <a:rPr lang="en-US" sz="5000" kern="1200">
                <a:solidFill>
                  <a:schemeClr val="tx1">
                    <a:lumMod val="85000"/>
                    <a:lumOff val="15000"/>
                  </a:schemeClr>
                </a:solidFill>
                <a:latin typeface="+mj-lt"/>
                <a:ea typeface="+mj-ea"/>
                <a:cs typeface="+mj-cs"/>
              </a:rPr>
              <a:t>Mercy Family Medicine </a:t>
            </a:r>
            <a:br>
              <a:rPr lang="en-US" sz="5000" kern="1200">
                <a:solidFill>
                  <a:schemeClr val="tx1">
                    <a:lumMod val="85000"/>
                    <a:lumOff val="15000"/>
                  </a:schemeClr>
                </a:solidFill>
                <a:latin typeface="+mj-lt"/>
                <a:ea typeface="+mj-ea"/>
                <a:cs typeface="+mj-cs"/>
              </a:rPr>
            </a:br>
            <a:r>
              <a:rPr lang="en-US" sz="5000" kern="1200">
                <a:solidFill>
                  <a:schemeClr val="tx1">
                    <a:lumMod val="85000"/>
                    <a:lumOff val="15000"/>
                  </a:schemeClr>
                </a:solidFill>
                <a:latin typeface="+mj-lt"/>
                <a:ea typeface="+mj-ea"/>
                <a:cs typeface="+mj-cs"/>
              </a:rPr>
              <a:t>is on a mission to build </a:t>
            </a:r>
            <a:br>
              <a:rPr lang="en-US" sz="5000" kern="1200">
                <a:solidFill>
                  <a:schemeClr val="tx1">
                    <a:lumMod val="85000"/>
                    <a:lumOff val="15000"/>
                  </a:schemeClr>
                </a:solidFill>
                <a:latin typeface="+mj-lt"/>
                <a:ea typeface="+mj-ea"/>
                <a:cs typeface="+mj-cs"/>
              </a:rPr>
            </a:br>
            <a:r>
              <a:rPr lang="en-US" sz="5000" kern="1200">
                <a:solidFill>
                  <a:schemeClr val="tx1">
                    <a:lumMod val="85000"/>
                    <a:lumOff val="15000"/>
                  </a:schemeClr>
                </a:solidFill>
                <a:latin typeface="+mj-lt"/>
                <a:ea typeface="+mj-ea"/>
                <a:cs typeface="+mj-cs"/>
              </a:rPr>
              <a:t>whole person care and flourishing communities</a:t>
            </a:r>
          </a:p>
        </p:txBody>
      </p:sp>
      <p:cxnSp>
        <p:nvCxnSpPr>
          <p:cNvPr id="33" name="Straight Connector 19">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4380588" y="6553690"/>
            <a:ext cx="5053698" cy="274320"/>
          </a:xfrm>
        </p:spPr>
        <p:txBody>
          <a:bodyPr vert="horz" lIns="91440" tIns="45720" rIns="91440" bIns="45720" rtlCol="0" anchor="ctr">
            <a:normAutofit/>
          </a:bodyPr>
          <a:lstStyle/>
          <a:p>
            <a:pPr>
              <a:spcAft>
                <a:spcPts val="600"/>
              </a:spcAft>
            </a:pPr>
            <a:r>
              <a:rPr lang="en-US" sz="1050" kern="1200">
                <a:solidFill>
                  <a:schemeClr val="tx1">
                    <a:tint val="75000"/>
                  </a:schemeClr>
                </a:solidFill>
                <a:latin typeface="+mn-lt"/>
                <a:ea typeface="+mn-ea"/>
                <a:cs typeface="+mn-cs"/>
              </a:rPr>
              <a:t>© 2018 Centura Health</a:t>
            </a:r>
          </a:p>
        </p:txBody>
      </p:sp>
      <p:sp>
        <p:nvSpPr>
          <p:cNvPr id="6" name="Slide Number Placeholder 5"/>
          <p:cNvSpPr>
            <a:spLocks noGrp="1"/>
          </p:cNvSpPr>
          <p:nvPr>
            <p:ph type="sldNum" sz="quarter" idx="4"/>
          </p:nvPr>
        </p:nvSpPr>
        <p:spPr>
          <a:xfrm>
            <a:off x="10225314" y="6553690"/>
            <a:ext cx="1128486" cy="274320"/>
          </a:xfrm>
        </p:spPr>
        <p:txBody>
          <a:bodyPr vert="horz" lIns="91440" tIns="45720" rIns="91440" bIns="45720" rtlCol="0" anchor="ctr">
            <a:normAutofit/>
          </a:bodyPr>
          <a:lstStyle/>
          <a:p>
            <a:pPr>
              <a:spcAft>
                <a:spcPts val="600"/>
              </a:spcAft>
            </a:pPr>
            <a:fld id="{3000ED6C-52F6-4886-80F0-B6E4A0320211}" type="slidenum">
              <a:rPr lang="en-US" sz="1050" smtClean="0">
                <a:solidFill>
                  <a:schemeClr val="tx1">
                    <a:tint val="75000"/>
                  </a:schemeClr>
                </a:solidFill>
                <a:latin typeface="+mn-lt"/>
                <a:cs typeface="+mn-cs"/>
              </a:rPr>
              <a:pPr>
                <a:spcAft>
                  <a:spcPts val="600"/>
                </a:spcAft>
              </a:pPr>
              <a:t>2</a:t>
            </a:fld>
            <a:endParaRPr lang="en-US" sz="1050">
              <a:solidFill>
                <a:schemeClr val="tx1">
                  <a:tint val="75000"/>
                </a:schemeClr>
              </a:solidFill>
              <a:latin typeface="+mn-lt"/>
              <a:cs typeface="+mn-cs"/>
            </a:endParaRPr>
          </a:p>
        </p:txBody>
      </p:sp>
    </p:spTree>
    <p:extLst>
      <p:ext uri="{BB962C8B-B14F-4D97-AF65-F5344CB8AC3E}">
        <p14:creationId xmlns:p14="http://schemas.microsoft.com/office/powerpoint/2010/main" val="1059142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911F080-3268-44D3-878D-4B72458D2E33}"/>
              </a:ext>
            </a:extLst>
          </p:cNvPr>
          <p:cNvSpPr>
            <a:spLocks noGrp="1"/>
          </p:cNvSpPr>
          <p:nvPr>
            <p:ph type="title"/>
          </p:nvPr>
        </p:nvSpPr>
        <p:spPr>
          <a:xfrm>
            <a:off x="838200" y="631825"/>
            <a:ext cx="10515600" cy="1325563"/>
          </a:xfrm>
        </p:spPr>
        <p:txBody>
          <a:bodyPr vert="horz" lIns="91440" tIns="45720" rIns="91440" bIns="45720" rtlCol="0" anchor="ctr">
            <a:normAutofit/>
          </a:bodyPr>
          <a:lstStyle/>
          <a:p>
            <a:r>
              <a:rPr lang="en-US" sz="4400" kern="1200">
                <a:solidFill>
                  <a:schemeClr val="tx1"/>
                </a:solidFill>
                <a:latin typeface="+mj-lt"/>
                <a:ea typeface="+mj-ea"/>
                <a:cs typeface="+mj-cs"/>
              </a:rPr>
              <a:t>Definition of CPC+</a:t>
            </a:r>
          </a:p>
        </p:txBody>
      </p:sp>
      <p:sp>
        <p:nvSpPr>
          <p:cNvPr id="7" name="Text Placeholder 6">
            <a:extLst>
              <a:ext uri="{FF2B5EF4-FFF2-40B4-BE49-F238E27FC236}">
                <a16:creationId xmlns:a16="http://schemas.microsoft.com/office/drawing/2014/main" id="{EC47D29B-B520-43C0-B2A8-40E4E21EEDEE}"/>
              </a:ext>
            </a:extLst>
          </p:cNvPr>
          <p:cNvSpPr>
            <a:spLocks noGrp="1"/>
          </p:cNvSpPr>
          <p:nvPr>
            <p:ph type="body" sz="quarter" idx="19"/>
          </p:nvPr>
        </p:nvSpPr>
        <p:spPr>
          <a:xfrm>
            <a:off x="838200" y="2057400"/>
            <a:ext cx="10515600" cy="3871762"/>
          </a:xfrm>
        </p:spPr>
        <p:txBody>
          <a:bodyPr vert="horz" lIns="91440" tIns="45720" rIns="91440" bIns="45720" rtlCol="0">
            <a:normAutofit/>
          </a:bodyPr>
          <a:lstStyle/>
          <a:p>
            <a:pPr indent="-228600">
              <a:lnSpc>
                <a:spcPct val="90000"/>
              </a:lnSpc>
              <a:buFont typeface="Arial" panose="020B0604020202020204" pitchFamily="34" charset="0"/>
              <a:buChar char="•"/>
            </a:pPr>
            <a:r>
              <a:rPr lang="en-US" sz="2000" dirty="0">
                <a:latin typeface="+mn-lt"/>
                <a:cs typeface="+mn-cs"/>
              </a:rPr>
              <a:t>Comprehensive Primary Care Plus (CPC+) is a </a:t>
            </a:r>
            <a:r>
              <a:rPr lang="en-US" sz="2000" i="1" u="sng" dirty="0">
                <a:latin typeface="+mn-lt"/>
                <a:cs typeface="+mn-cs"/>
              </a:rPr>
              <a:t>National Advanced Primary Care Medical Home </a:t>
            </a:r>
            <a:r>
              <a:rPr lang="en-US" sz="2000" dirty="0">
                <a:latin typeface="+mn-lt"/>
                <a:cs typeface="+mn-cs"/>
              </a:rPr>
              <a:t>model that aims to strengthen primary care through regionally-based multi-payer payment reform and care delivery transformation </a:t>
            </a:r>
          </a:p>
          <a:p>
            <a:pPr marL="285750" indent="-228600">
              <a:lnSpc>
                <a:spcPct val="90000"/>
              </a:lnSpc>
              <a:buFont typeface="Arial" panose="020B0604020202020204" pitchFamily="34" charset="0"/>
              <a:buChar char="•"/>
            </a:pPr>
            <a:r>
              <a:rPr lang="en-US" sz="2000" dirty="0">
                <a:latin typeface="+mn-lt"/>
                <a:cs typeface="+mn-cs"/>
              </a:rPr>
              <a:t>CPC+ seeks to improve quality, access, and efficiency of primary care. Practices will make changes in the way they deliver care, centered on 5 key Comprehensive Primary Care Functions:  </a:t>
            </a:r>
          </a:p>
          <a:p>
            <a:pPr>
              <a:lnSpc>
                <a:spcPct val="90000"/>
              </a:lnSpc>
            </a:pPr>
            <a:r>
              <a:rPr lang="en-US" sz="2000" dirty="0">
                <a:latin typeface="+mn-lt"/>
                <a:cs typeface="+mn-cs"/>
              </a:rPr>
              <a:t>(1) Access and Continuity                                                                                                                                                             (2) Care Management                                                                                                                                                                   (3) Comprehensiveness and Coordination                                                                                                                                                 (4) Patient and Caregiver Engagement                                                                                                                                                      (5) Planned Care and Population Health</a:t>
            </a:r>
          </a:p>
          <a:p>
            <a:pPr indent="-228600">
              <a:lnSpc>
                <a:spcPct val="90000"/>
              </a:lnSpc>
              <a:buFont typeface="Arial" panose="020B0604020202020204" pitchFamily="34" charset="0"/>
              <a:buChar char="•"/>
            </a:pPr>
            <a:endParaRPr lang="en-US" sz="2000" dirty="0">
              <a:latin typeface="+mn-lt"/>
              <a:cs typeface="+mn-cs"/>
            </a:endParaRPr>
          </a:p>
        </p:txBody>
      </p:sp>
      <p:sp>
        <p:nvSpPr>
          <p:cNvPr id="2" name="Footer Placeholder 1">
            <a:extLst>
              <a:ext uri="{FF2B5EF4-FFF2-40B4-BE49-F238E27FC236}">
                <a16:creationId xmlns:a16="http://schemas.microsoft.com/office/drawing/2014/main" id="{29A3E7BC-3632-43BC-8183-BA92DCE16742}"/>
              </a:ext>
            </a:extLst>
          </p:cNvPr>
          <p:cNvSpPr>
            <a:spLocks noGrp="1"/>
          </p:cNvSpPr>
          <p:nvPr>
            <p:ph type="ftr" sz="quarter" idx="3"/>
          </p:nvPr>
        </p:nvSpPr>
        <p:spPr>
          <a:xfrm>
            <a:off x="4038600" y="6077585"/>
            <a:ext cx="4114800" cy="365125"/>
          </a:xfrm>
        </p:spPr>
        <p:txBody>
          <a:bodyPr vert="horz" lIns="91440" tIns="45720" rIns="91440" bIns="45720" rtlCol="0" anchor="ctr">
            <a:normAutofit/>
          </a:bodyPr>
          <a:lstStyle/>
          <a:p>
            <a:pPr algn="ctr">
              <a:spcAft>
                <a:spcPts val="600"/>
              </a:spcAft>
            </a:pPr>
            <a:r>
              <a:rPr lang="en-US" sz="1200" kern="1200" dirty="0">
                <a:solidFill>
                  <a:schemeClr val="tx1">
                    <a:tint val="75000"/>
                  </a:schemeClr>
                </a:solidFill>
                <a:latin typeface="+mn-lt"/>
                <a:ea typeface="+mn-ea"/>
                <a:cs typeface="+mn-cs"/>
              </a:rPr>
              <a:t>© 2018 Centura Health</a:t>
            </a:r>
          </a:p>
        </p:txBody>
      </p:sp>
      <p:sp>
        <p:nvSpPr>
          <p:cNvPr id="4" name="Slide Number Placeholder 3">
            <a:extLst>
              <a:ext uri="{FF2B5EF4-FFF2-40B4-BE49-F238E27FC236}">
                <a16:creationId xmlns:a16="http://schemas.microsoft.com/office/drawing/2014/main" id="{3D6A4468-F359-42A8-942D-D1E01E66E87E}"/>
              </a:ext>
            </a:extLst>
          </p:cNvPr>
          <p:cNvSpPr>
            <a:spLocks noGrp="1"/>
          </p:cNvSpPr>
          <p:nvPr>
            <p:ph type="sldNum" sz="quarter" idx="4"/>
          </p:nvPr>
        </p:nvSpPr>
        <p:spPr>
          <a:xfrm>
            <a:off x="8610600" y="6077585"/>
            <a:ext cx="2743200" cy="365125"/>
          </a:xfrm>
        </p:spPr>
        <p:txBody>
          <a:bodyPr vert="horz" lIns="91440" tIns="45720" rIns="91440" bIns="45720" rtlCol="0" anchor="ctr">
            <a:normAutofit/>
          </a:bodyPr>
          <a:lstStyle/>
          <a:p>
            <a:pPr>
              <a:spcAft>
                <a:spcPts val="600"/>
              </a:spcAft>
            </a:pPr>
            <a:fld id="{3000ED6C-52F6-4886-80F0-B6E4A0320211}" type="slidenum">
              <a:rPr lang="en-US" sz="1200">
                <a:solidFill>
                  <a:schemeClr val="tx1">
                    <a:tint val="75000"/>
                  </a:schemeClr>
                </a:solidFill>
                <a:latin typeface="+mn-lt"/>
                <a:cs typeface="+mn-cs"/>
              </a:rPr>
              <a:pPr>
                <a:spcAft>
                  <a:spcPts val="600"/>
                </a:spcAft>
              </a:pPr>
              <a:t>20</a:t>
            </a:fld>
            <a:endParaRPr lang="en-US" sz="1200">
              <a:solidFill>
                <a:schemeClr val="tx1">
                  <a:tint val="75000"/>
                </a:schemeClr>
              </a:solidFill>
              <a:latin typeface="+mn-lt"/>
              <a:cs typeface="+mn-cs"/>
            </a:endParaRPr>
          </a:p>
        </p:txBody>
      </p:sp>
    </p:spTree>
    <p:extLst>
      <p:ext uri="{BB962C8B-B14F-4D97-AF65-F5344CB8AC3E}">
        <p14:creationId xmlns:p14="http://schemas.microsoft.com/office/powerpoint/2010/main" val="3642940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1">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B176B9-058A-4945-BCC5-BBEDB601D109}"/>
              </a:ext>
            </a:extLst>
          </p:cNvPr>
          <p:cNvSpPr>
            <a:spLocks noGrp="1"/>
          </p:cNvSpPr>
          <p:nvPr>
            <p:ph type="title"/>
          </p:nvPr>
        </p:nvSpPr>
        <p:spPr>
          <a:xfrm>
            <a:off x="1120624" y="1122807"/>
            <a:ext cx="9954443" cy="4297680"/>
          </a:xfrm>
          <a:noFill/>
          <a:ln>
            <a:noFill/>
          </a:ln>
        </p:spPr>
        <p:txBody>
          <a:bodyPr vert="horz" lIns="91440" tIns="45720" rIns="91440" bIns="45720" rtlCol="0" anchor="ctr">
            <a:normAutofit/>
          </a:bodyPr>
          <a:lstStyle/>
          <a:p>
            <a:r>
              <a:rPr lang="en-US">
                <a:solidFill>
                  <a:srgbClr val="FFFFFF"/>
                </a:solidFill>
                <a:latin typeface="+mj-lt"/>
                <a:cs typeface="+mj-cs"/>
              </a:rPr>
              <a:t>Why CPC+</a:t>
            </a:r>
            <a:br>
              <a:rPr lang="en-US">
                <a:solidFill>
                  <a:srgbClr val="FFFFFF"/>
                </a:solidFill>
                <a:latin typeface="+mj-lt"/>
                <a:cs typeface="+mj-cs"/>
              </a:rPr>
            </a:br>
            <a:r>
              <a:rPr lang="en-US">
                <a:solidFill>
                  <a:srgbClr val="FFFFFF"/>
                </a:solidFill>
                <a:latin typeface="+mj-lt"/>
                <a:cs typeface="+mj-cs"/>
              </a:rPr>
              <a:t>Making Primary Care Primary</a:t>
            </a:r>
          </a:p>
        </p:txBody>
      </p:sp>
      <p:sp>
        <p:nvSpPr>
          <p:cNvPr id="4" name="Footer Placeholder 3"/>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457200">
              <a:spcAft>
                <a:spcPts val="600"/>
              </a:spcAft>
            </a:pPr>
            <a:r>
              <a:rPr lang="en-US" sz="1200" kern="1200">
                <a:solidFill>
                  <a:schemeClr val="tx1">
                    <a:tint val="75000"/>
                  </a:schemeClr>
                </a:solidFill>
                <a:latin typeface="+mn-lt"/>
                <a:ea typeface="+mn-ea"/>
                <a:cs typeface="+mn-cs"/>
              </a:rPr>
              <a:t>© 2018 Centura Health</a:t>
            </a:r>
          </a:p>
        </p:txBody>
      </p:sp>
      <p:sp>
        <p:nvSpPr>
          <p:cNvPr id="5" name="Slide Number Placeholder 4"/>
          <p:cNvSpPr>
            <a:spLocks noGrp="1"/>
          </p:cNvSpPr>
          <p:nvPr>
            <p:ph type="sldNum" sz="quarter" idx="4"/>
          </p:nvPr>
        </p:nvSpPr>
        <p:spPr>
          <a:xfrm>
            <a:off x="8610600" y="6356350"/>
            <a:ext cx="2743200" cy="365125"/>
          </a:xfrm>
        </p:spPr>
        <p:txBody>
          <a:bodyPr vert="horz" lIns="91440" tIns="45720" rIns="91440" bIns="45720" rtlCol="0" anchor="ctr">
            <a:normAutofit/>
          </a:bodyPr>
          <a:lstStyle/>
          <a:p>
            <a:pPr defTabSz="457200">
              <a:spcAft>
                <a:spcPts val="600"/>
              </a:spcAft>
            </a:pPr>
            <a:fld id="{3000ED6C-52F6-4886-80F0-B6E4A0320211}" type="slidenum">
              <a:rPr lang="en-US" sz="1200" smtClean="0">
                <a:solidFill>
                  <a:schemeClr val="tx1">
                    <a:tint val="75000"/>
                  </a:schemeClr>
                </a:solidFill>
                <a:latin typeface="+mn-lt"/>
                <a:cs typeface="+mn-cs"/>
              </a:rPr>
              <a:pPr defTabSz="457200">
                <a:spcAft>
                  <a:spcPts val="600"/>
                </a:spcAft>
              </a:pPr>
              <a:t>21</a:t>
            </a:fld>
            <a:endParaRPr lang="en-US" sz="1200">
              <a:solidFill>
                <a:schemeClr val="tx1">
                  <a:tint val="75000"/>
                </a:schemeClr>
              </a:solidFill>
              <a:latin typeface="+mn-lt"/>
              <a:cs typeface="+mn-cs"/>
            </a:endParaRPr>
          </a:p>
        </p:txBody>
      </p:sp>
    </p:spTree>
    <p:extLst>
      <p:ext uri="{BB962C8B-B14F-4D97-AF65-F5344CB8AC3E}">
        <p14:creationId xmlns:p14="http://schemas.microsoft.com/office/powerpoint/2010/main" val="1270280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5DF22B-E8AE-4146-A41F-FCFD8945F73A}"/>
              </a:ext>
            </a:extLst>
          </p:cNvPr>
          <p:cNvSpPr>
            <a:spLocks noGrp="1"/>
          </p:cNvSpPr>
          <p:nvPr>
            <p:ph type="ftr" sz="quarter" idx="3"/>
          </p:nvPr>
        </p:nvSpPr>
        <p:spPr/>
        <p:txBody>
          <a:bodyPr/>
          <a:lstStyle/>
          <a:p>
            <a:r>
              <a:rPr lang="en-US"/>
              <a:t>© 2018 Centura Health</a:t>
            </a:r>
          </a:p>
        </p:txBody>
      </p:sp>
      <p:sp>
        <p:nvSpPr>
          <p:cNvPr id="3" name="Title 2">
            <a:extLst>
              <a:ext uri="{FF2B5EF4-FFF2-40B4-BE49-F238E27FC236}">
                <a16:creationId xmlns:a16="http://schemas.microsoft.com/office/drawing/2014/main" id="{0909CDD6-3901-425C-95B7-A5C876D32E51}"/>
              </a:ext>
            </a:extLst>
          </p:cNvPr>
          <p:cNvSpPr>
            <a:spLocks noGrp="1"/>
          </p:cNvSpPr>
          <p:nvPr>
            <p:ph type="title"/>
          </p:nvPr>
        </p:nvSpPr>
        <p:spPr/>
        <p:txBody>
          <a:bodyPr/>
          <a:lstStyle/>
          <a:p>
            <a:r>
              <a:rPr lang="en-US"/>
              <a:t>Achieving the Triple Aim</a:t>
            </a:r>
          </a:p>
        </p:txBody>
      </p:sp>
      <p:sp>
        <p:nvSpPr>
          <p:cNvPr id="4" name="Slide Number Placeholder 3">
            <a:extLst>
              <a:ext uri="{FF2B5EF4-FFF2-40B4-BE49-F238E27FC236}">
                <a16:creationId xmlns:a16="http://schemas.microsoft.com/office/drawing/2014/main" id="{8B011890-9177-45AD-A2AE-7B587F05C8DE}"/>
              </a:ext>
            </a:extLst>
          </p:cNvPr>
          <p:cNvSpPr>
            <a:spLocks noGrp="1"/>
          </p:cNvSpPr>
          <p:nvPr>
            <p:ph type="sldNum" sz="quarter" idx="4"/>
          </p:nvPr>
        </p:nvSpPr>
        <p:spPr/>
        <p:txBody>
          <a:bodyPr/>
          <a:lstStyle/>
          <a:p>
            <a:fld id="{3000ED6C-52F6-4886-80F0-B6E4A0320211}" type="slidenum">
              <a:rPr lang="en-US" smtClean="0"/>
              <a:pPr/>
              <a:t>22</a:t>
            </a:fld>
            <a:endParaRPr lang="en-US"/>
          </a:p>
        </p:txBody>
      </p:sp>
      <p:sp>
        <p:nvSpPr>
          <p:cNvPr id="6" name="Text Placeholder 5">
            <a:extLst>
              <a:ext uri="{FF2B5EF4-FFF2-40B4-BE49-F238E27FC236}">
                <a16:creationId xmlns:a16="http://schemas.microsoft.com/office/drawing/2014/main" id="{41742395-5C72-4AA1-ABCE-39586EAFFED2}"/>
              </a:ext>
            </a:extLst>
          </p:cNvPr>
          <p:cNvSpPr>
            <a:spLocks noGrp="1"/>
          </p:cNvSpPr>
          <p:nvPr>
            <p:ph type="body" sz="quarter" idx="14"/>
          </p:nvPr>
        </p:nvSpPr>
        <p:spPr>
          <a:xfrm>
            <a:off x="368300" y="1320887"/>
            <a:ext cx="7327900" cy="600075"/>
          </a:xfrm>
        </p:spPr>
        <p:txBody>
          <a:bodyPr/>
          <a:lstStyle/>
          <a:p>
            <a:r>
              <a:rPr lang="en-US"/>
              <a:t>Starts with Primary Care; the ‘ground zero’ for healthcare reform</a:t>
            </a:r>
          </a:p>
        </p:txBody>
      </p:sp>
      <p:sp>
        <p:nvSpPr>
          <p:cNvPr id="7" name="Text Placeholder 6">
            <a:extLst>
              <a:ext uri="{FF2B5EF4-FFF2-40B4-BE49-F238E27FC236}">
                <a16:creationId xmlns:a16="http://schemas.microsoft.com/office/drawing/2014/main" id="{A567FA05-41A5-4861-9DC2-F8B73BCB46C7}"/>
              </a:ext>
            </a:extLst>
          </p:cNvPr>
          <p:cNvSpPr>
            <a:spLocks noGrp="1"/>
          </p:cNvSpPr>
          <p:nvPr>
            <p:ph type="body" sz="quarter" idx="19"/>
          </p:nvPr>
        </p:nvSpPr>
        <p:spPr>
          <a:xfrm>
            <a:off x="367890" y="2064402"/>
            <a:ext cx="11390313" cy="4222098"/>
          </a:xfrm>
        </p:spPr>
        <p:txBody>
          <a:bodyPr>
            <a:normAutofit/>
          </a:bodyPr>
          <a:lstStyle/>
          <a:p>
            <a:r>
              <a:rPr lang="en-US" dirty="0"/>
              <a:t>CPC+ is the national movement that has proven Primary Care is the </a:t>
            </a:r>
            <a:r>
              <a:rPr lang="en-US" u="sng" dirty="0"/>
              <a:t>foundation</a:t>
            </a:r>
            <a:r>
              <a:rPr lang="en-US" dirty="0"/>
              <a:t> for Healthcare transformation to value based care which ‘</a:t>
            </a:r>
            <a:r>
              <a:rPr lang="en-US" u="sng" dirty="0"/>
              <a:t>Decreases Healthcare Costs</a:t>
            </a:r>
            <a:r>
              <a:rPr lang="en-US" dirty="0"/>
              <a:t>, </a:t>
            </a:r>
            <a:r>
              <a:rPr lang="en-US" u="sng" dirty="0"/>
              <a:t>Increases Quality Care</a:t>
            </a:r>
            <a:r>
              <a:rPr lang="en-US" dirty="0"/>
              <a:t> and </a:t>
            </a:r>
            <a:r>
              <a:rPr lang="en-US" u="sng" dirty="0"/>
              <a:t>Improves Patient Outcomes</a:t>
            </a:r>
            <a:r>
              <a:rPr lang="en-US" dirty="0"/>
              <a:t>’. </a:t>
            </a:r>
          </a:p>
          <a:p>
            <a:pPr marL="285750" indent="-285750">
              <a:buFont typeface="Arial" panose="020B0604020202020204" pitchFamily="34" charset="0"/>
              <a:buChar char="•"/>
            </a:pPr>
            <a:r>
              <a:rPr lang="en-US" dirty="0"/>
              <a:t>Aligned payers making payments to Primary Care to build the infrastructure to allow for delivery of integrated care</a:t>
            </a:r>
          </a:p>
          <a:p>
            <a:pPr marL="285750" indent="-285750">
              <a:buFont typeface="Arial" panose="020B0604020202020204" pitchFamily="34" charset="0"/>
              <a:buChar char="•"/>
            </a:pPr>
            <a:r>
              <a:rPr lang="en-US" dirty="0"/>
              <a:t>Targeted Care Management of high risk patients </a:t>
            </a:r>
          </a:p>
          <a:p>
            <a:pPr marL="285750" indent="-285750">
              <a:buFont typeface="Arial" panose="020B0604020202020204" pitchFamily="34" charset="0"/>
              <a:buChar char="•"/>
            </a:pPr>
            <a:r>
              <a:rPr lang="en-US" dirty="0"/>
              <a:t>Care Coordination with Community Resources Across the Medical Neighborhood</a:t>
            </a:r>
          </a:p>
          <a:p>
            <a:pPr marL="285750" indent="-285750">
              <a:buFont typeface="Arial" panose="020B0604020202020204" pitchFamily="34" charset="0"/>
              <a:buChar char="•"/>
            </a:pPr>
            <a:r>
              <a:rPr lang="en-US" dirty="0"/>
              <a:t>Follow up for ED and Hospital visits</a:t>
            </a:r>
          </a:p>
          <a:p>
            <a:pPr marL="285750" indent="-285750">
              <a:buFont typeface="Arial" panose="020B0604020202020204" pitchFamily="34" charset="0"/>
              <a:buChar char="•"/>
            </a:pPr>
            <a:r>
              <a:rPr lang="en-US" dirty="0"/>
              <a:t>Integrated Behavioral Health Providers; Diabetic Educators; Pharmacists</a:t>
            </a:r>
          </a:p>
          <a:p>
            <a:pPr marL="285750" indent="-285750">
              <a:buFont typeface="Arial" panose="020B0604020202020204" pitchFamily="34" charset="0"/>
              <a:buChar char="•"/>
            </a:pPr>
            <a:r>
              <a:rPr lang="en-US" dirty="0"/>
              <a:t>Increase Provider satisfaction with team based care, Providers not having to “Do It All”</a:t>
            </a:r>
          </a:p>
          <a:p>
            <a:pPr marL="285750" indent="-285750">
              <a:buFont typeface="Arial" panose="020B0604020202020204" pitchFamily="34" charset="0"/>
              <a:buChar char="•"/>
            </a:pPr>
            <a:r>
              <a:rPr lang="en-US" dirty="0"/>
              <a:t>Improve collegiality between Primary Care Providers and Specialists with Care Compacts</a:t>
            </a:r>
          </a:p>
        </p:txBody>
      </p:sp>
    </p:spTree>
    <p:extLst>
      <p:ext uri="{BB962C8B-B14F-4D97-AF65-F5344CB8AC3E}">
        <p14:creationId xmlns:p14="http://schemas.microsoft.com/office/powerpoint/2010/main" val="3508245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13B9C76-F4E2-46CE-B023-2AAE61251D90}"/>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Must have Integrated Primary Care</a:t>
            </a:r>
          </a:p>
        </p:txBody>
      </p:sp>
      <p:pic>
        <p:nvPicPr>
          <p:cNvPr id="8" name="Picture 7">
            <a:extLst>
              <a:ext uri="{FF2B5EF4-FFF2-40B4-BE49-F238E27FC236}">
                <a16:creationId xmlns:a16="http://schemas.microsoft.com/office/drawing/2014/main" id="{265DD926-C0AE-406E-A529-334932B365F1}"/>
              </a:ext>
            </a:extLst>
          </p:cNvPr>
          <p:cNvPicPr>
            <a:picLocks noChangeAspect="1"/>
          </p:cNvPicPr>
          <p:nvPr/>
        </p:nvPicPr>
        <p:blipFill>
          <a:blip r:embed="rId3"/>
          <a:stretch>
            <a:fillRect/>
          </a:stretch>
        </p:blipFill>
        <p:spPr>
          <a:xfrm>
            <a:off x="5153822" y="1286685"/>
            <a:ext cx="6553545" cy="4292571"/>
          </a:xfrm>
          <a:prstGeom prst="rect">
            <a:avLst/>
          </a:prstGeom>
        </p:spPr>
      </p:pic>
      <p:sp>
        <p:nvSpPr>
          <p:cNvPr id="2" name="Footer Placeholder 1">
            <a:extLst>
              <a:ext uri="{FF2B5EF4-FFF2-40B4-BE49-F238E27FC236}">
                <a16:creationId xmlns:a16="http://schemas.microsoft.com/office/drawing/2014/main" id="{2146DC35-A22E-46A4-B420-1C64AEC3F46A}"/>
              </a:ext>
            </a:extLst>
          </p:cNvPr>
          <p:cNvSpPr>
            <a:spLocks noGrp="1"/>
          </p:cNvSpPr>
          <p:nvPr>
            <p:ph type="ftr" sz="quarter" idx="3"/>
          </p:nvPr>
        </p:nvSpPr>
        <p:spPr>
          <a:xfrm>
            <a:off x="5144297" y="6423025"/>
            <a:ext cx="5618954"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 2018 Centura Health</a:t>
            </a:r>
          </a:p>
        </p:txBody>
      </p:sp>
      <p:sp>
        <p:nvSpPr>
          <p:cNvPr id="4" name="Slide Number Placeholder 3">
            <a:extLst>
              <a:ext uri="{FF2B5EF4-FFF2-40B4-BE49-F238E27FC236}">
                <a16:creationId xmlns:a16="http://schemas.microsoft.com/office/drawing/2014/main" id="{A32CBD2B-0083-4E9E-AA8B-CE2E1482A5A7}"/>
              </a:ext>
            </a:extLst>
          </p:cNvPr>
          <p:cNvSpPr>
            <a:spLocks noGrp="1"/>
          </p:cNvSpPr>
          <p:nvPr>
            <p:ph type="sldNum" sz="quarter" idx="4"/>
          </p:nvPr>
        </p:nvSpPr>
        <p:spPr>
          <a:xfrm>
            <a:off x="10926317" y="6423025"/>
            <a:ext cx="771525" cy="365125"/>
          </a:xfrm>
        </p:spPr>
        <p:txBody>
          <a:bodyPr vert="horz" lIns="91440" tIns="45720" rIns="91440" bIns="45720" rtlCol="0" anchor="ctr">
            <a:normAutofit/>
          </a:bodyPr>
          <a:lstStyle/>
          <a:p>
            <a:pPr>
              <a:spcAft>
                <a:spcPts val="600"/>
              </a:spcAft>
            </a:pPr>
            <a:fld id="{3000ED6C-52F6-4886-80F0-B6E4A0320211}" type="slidenum">
              <a:rPr lang="en-US" sz="1200" smtClean="0">
                <a:solidFill>
                  <a:schemeClr val="tx1">
                    <a:tint val="75000"/>
                  </a:schemeClr>
                </a:solidFill>
                <a:latin typeface="+mn-lt"/>
                <a:cs typeface="+mn-cs"/>
              </a:rPr>
              <a:pPr>
                <a:spcAft>
                  <a:spcPts val="600"/>
                </a:spcAft>
              </a:pPr>
              <a:t>23</a:t>
            </a:fld>
            <a:endParaRPr lang="en-US" sz="1200">
              <a:solidFill>
                <a:schemeClr val="tx1">
                  <a:tint val="75000"/>
                </a:schemeClr>
              </a:solidFill>
              <a:latin typeface="+mn-lt"/>
              <a:cs typeface="+mn-cs"/>
            </a:endParaRPr>
          </a:p>
        </p:txBody>
      </p:sp>
    </p:spTree>
    <p:extLst>
      <p:ext uri="{BB962C8B-B14F-4D97-AF65-F5344CB8AC3E}">
        <p14:creationId xmlns:p14="http://schemas.microsoft.com/office/powerpoint/2010/main" val="1684671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1B6E8D-5C87-4C4D-B8D7-503902F02B07}"/>
              </a:ext>
            </a:extLst>
          </p:cNvPr>
          <p:cNvSpPr>
            <a:spLocks noGrp="1"/>
          </p:cNvSpPr>
          <p:nvPr>
            <p:ph type="ftr" sz="quarter" idx="3"/>
          </p:nvPr>
        </p:nvSpPr>
        <p:spPr/>
        <p:txBody>
          <a:bodyPr/>
          <a:lstStyle/>
          <a:p>
            <a:r>
              <a:rPr lang="en-US"/>
              <a:t>© 2018 Centura Health</a:t>
            </a:r>
          </a:p>
        </p:txBody>
      </p:sp>
      <p:sp>
        <p:nvSpPr>
          <p:cNvPr id="3" name="Title 2">
            <a:extLst>
              <a:ext uri="{FF2B5EF4-FFF2-40B4-BE49-F238E27FC236}">
                <a16:creationId xmlns:a16="http://schemas.microsoft.com/office/drawing/2014/main" id="{C210463E-ED18-4BC2-8C23-53C933520C31}"/>
              </a:ext>
            </a:extLst>
          </p:cNvPr>
          <p:cNvSpPr>
            <a:spLocks noGrp="1"/>
          </p:cNvSpPr>
          <p:nvPr>
            <p:ph type="title"/>
          </p:nvPr>
        </p:nvSpPr>
        <p:spPr>
          <a:xfrm>
            <a:off x="367890" y="457200"/>
            <a:ext cx="5994810" cy="720247"/>
          </a:xfrm>
        </p:spPr>
        <p:txBody>
          <a:bodyPr/>
          <a:lstStyle/>
          <a:p>
            <a:r>
              <a:rPr lang="en-US" dirty="0"/>
              <a:t>Strategies for Success</a:t>
            </a:r>
            <a:br>
              <a:rPr lang="en-US" dirty="0"/>
            </a:br>
            <a:endParaRPr lang="en-US" dirty="0"/>
          </a:p>
        </p:txBody>
      </p:sp>
      <p:sp>
        <p:nvSpPr>
          <p:cNvPr id="4" name="Slide Number Placeholder 3">
            <a:extLst>
              <a:ext uri="{FF2B5EF4-FFF2-40B4-BE49-F238E27FC236}">
                <a16:creationId xmlns:a16="http://schemas.microsoft.com/office/drawing/2014/main" id="{5A321D07-A353-4CC2-AF2B-FEFF6C81B69B}"/>
              </a:ext>
            </a:extLst>
          </p:cNvPr>
          <p:cNvSpPr>
            <a:spLocks noGrp="1"/>
          </p:cNvSpPr>
          <p:nvPr>
            <p:ph type="sldNum" sz="quarter" idx="4"/>
          </p:nvPr>
        </p:nvSpPr>
        <p:spPr/>
        <p:txBody>
          <a:bodyPr/>
          <a:lstStyle/>
          <a:p>
            <a:fld id="{3000ED6C-52F6-4886-80F0-B6E4A0320211}" type="slidenum">
              <a:rPr lang="en-US" smtClean="0"/>
              <a:pPr/>
              <a:t>24</a:t>
            </a:fld>
            <a:endParaRPr lang="en-US"/>
          </a:p>
        </p:txBody>
      </p:sp>
      <p:sp>
        <p:nvSpPr>
          <p:cNvPr id="5" name="Text Placeholder 4">
            <a:extLst>
              <a:ext uri="{FF2B5EF4-FFF2-40B4-BE49-F238E27FC236}">
                <a16:creationId xmlns:a16="http://schemas.microsoft.com/office/drawing/2014/main" id="{DC4D66F3-E1F8-4DCD-AA4B-A667E140AF1C}"/>
              </a:ext>
            </a:extLst>
          </p:cNvPr>
          <p:cNvSpPr>
            <a:spLocks noGrp="1"/>
          </p:cNvSpPr>
          <p:nvPr>
            <p:ph type="body" sz="quarter" idx="10"/>
          </p:nvPr>
        </p:nvSpPr>
        <p:spPr>
          <a:xfrm>
            <a:off x="367890" y="2268016"/>
            <a:ext cx="11336228" cy="476011"/>
          </a:xfrm>
        </p:spPr>
        <p:txBody>
          <a:bodyPr/>
          <a:lstStyle/>
          <a:p>
            <a:r>
              <a:rPr lang="en-US" dirty="0"/>
              <a:t>Imperative value in having a Provider Champion</a:t>
            </a:r>
          </a:p>
          <a:p>
            <a:endParaRPr lang="en-US" dirty="0"/>
          </a:p>
        </p:txBody>
      </p:sp>
      <p:sp>
        <p:nvSpPr>
          <p:cNvPr id="6" name="Text Placeholder 5">
            <a:extLst>
              <a:ext uri="{FF2B5EF4-FFF2-40B4-BE49-F238E27FC236}">
                <a16:creationId xmlns:a16="http://schemas.microsoft.com/office/drawing/2014/main" id="{4FC4693C-0E02-44B3-A0A7-69826E4E58B1}"/>
              </a:ext>
            </a:extLst>
          </p:cNvPr>
          <p:cNvSpPr>
            <a:spLocks noGrp="1"/>
          </p:cNvSpPr>
          <p:nvPr>
            <p:ph type="body" sz="quarter" idx="14"/>
          </p:nvPr>
        </p:nvSpPr>
        <p:spPr/>
        <p:txBody>
          <a:bodyPr/>
          <a:lstStyle/>
          <a:p>
            <a:r>
              <a:rPr lang="en-US" dirty="0"/>
              <a:t>Lessons Learned </a:t>
            </a:r>
          </a:p>
        </p:txBody>
      </p:sp>
      <p:sp>
        <p:nvSpPr>
          <p:cNvPr id="7" name="Text Placeholder 6">
            <a:extLst>
              <a:ext uri="{FF2B5EF4-FFF2-40B4-BE49-F238E27FC236}">
                <a16:creationId xmlns:a16="http://schemas.microsoft.com/office/drawing/2014/main" id="{2ACEFA9F-C196-49B2-8950-69EE885DBD40}"/>
              </a:ext>
            </a:extLst>
          </p:cNvPr>
          <p:cNvSpPr>
            <a:spLocks noGrp="1"/>
          </p:cNvSpPr>
          <p:nvPr>
            <p:ph type="body" sz="quarter" idx="19"/>
          </p:nvPr>
        </p:nvSpPr>
        <p:spPr>
          <a:xfrm>
            <a:off x="400843" y="2389101"/>
            <a:ext cx="11390313" cy="3148012"/>
          </a:xfrm>
        </p:spPr>
        <p:txBody>
          <a:bodyPr/>
          <a:lstStyle/>
          <a:p>
            <a:endParaRPr lang="en-US" dirty="0"/>
          </a:p>
          <a:p>
            <a:pPr lvl="1"/>
            <a:r>
              <a:rPr lang="en-US" dirty="0"/>
              <a:t>Sets example and reinforces critical buy-in from providers</a:t>
            </a:r>
          </a:p>
          <a:p>
            <a:pPr lvl="1"/>
            <a:r>
              <a:rPr lang="en-US" dirty="0"/>
              <a:t>Advocates for the vision and action that payers are taking to pay for the value of care delivered over the volume of care delivered to sustain Primary Care practices</a:t>
            </a:r>
          </a:p>
          <a:p>
            <a:r>
              <a:rPr lang="en-US" b="1" dirty="0"/>
              <a:t>Essential to have Senior Leadership Commitment and Participation</a:t>
            </a:r>
          </a:p>
          <a:p>
            <a:endParaRPr lang="en-US" dirty="0"/>
          </a:p>
        </p:txBody>
      </p:sp>
    </p:spTree>
    <p:extLst>
      <p:ext uri="{BB962C8B-B14F-4D97-AF65-F5344CB8AC3E}">
        <p14:creationId xmlns:p14="http://schemas.microsoft.com/office/powerpoint/2010/main" val="2786565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5C7F9F-ACA2-4904-959F-8B4FD481E460}"/>
              </a:ext>
            </a:extLst>
          </p:cNvPr>
          <p:cNvSpPr>
            <a:spLocks noGrp="1"/>
          </p:cNvSpPr>
          <p:nvPr>
            <p:ph type="ftr" sz="quarter" idx="3"/>
          </p:nvPr>
        </p:nvSpPr>
        <p:spPr/>
        <p:txBody>
          <a:bodyPr/>
          <a:lstStyle/>
          <a:p>
            <a:r>
              <a:rPr lang="en-US"/>
              <a:t>© 2018 Centura Health</a:t>
            </a:r>
          </a:p>
        </p:txBody>
      </p:sp>
      <p:sp>
        <p:nvSpPr>
          <p:cNvPr id="3" name="Title 2">
            <a:extLst>
              <a:ext uri="{FF2B5EF4-FFF2-40B4-BE49-F238E27FC236}">
                <a16:creationId xmlns:a16="http://schemas.microsoft.com/office/drawing/2014/main" id="{39130280-51A4-4F92-AA68-81591EF991D0}"/>
              </a:ext>
            </a:extLst>
          </p:cNvPr>
          <p:cNvSpPr>
            <a:spLocks noGrp="1"/>
          </p:cNvSpPr>
          <p:nvPr>
            <p:ph type="title"/>
          </p:nvPr>
        </p:nvSpPr>
        <p:spPr>
          <a:xfrm>
            <a:off x="367889" y="457200"/>
            <a:ext cx="6328185" cy="720247"/>
          </a:xfrm>
        </p:spPr>
        <p:txBody>
          <a:bodyPr/>
          <a:lstStyle/>
          <a:p>
            <a:r>
              <a:rPr lang="en-US" dirty="0"/>
              <a:t>Strategies for Success</a:t>
            </a:r>
          </a:p>
        </p:txBody>
      </p:sp>
      <p:sp>
        <p:nvSpPr>
          <p:cNvPr id="4" name="Slide Number Placeholder 3">
            <a:extLst>
              <a:ext uri="{FF2B5EF4-FFF2-40B4-BE49-F238E27FC236}">
                <a16:creationId xmlns:a16="http://schemas.microsoft.com/office/drawing/2014/main" id="{DAABB0FB-B747-4DBB-83B7-6AD297EB5B4E}"/>
              </a:ext>
            </a:extLst>
          </p:cNvPr>
          <p:cNvSpPr>
            <a:spLocks noGrp="1"/>
          </p:cNvSpPr>
          <p:nvPr>
            <p:ph type="sldNum" sz="quarter" idx="4"/>
          </p:nvPr>
        </p:nvSpPr>
        <p:spPr/>
        <p:txBody>
          <a:bodyPr/>
          <a:lstStyle/>
          <a:p>
            <a:fld id="{3000ED6C-52F6-4886-80F0-B6E4A0320211}" type="slidenum">
              <a:rPr lang="en-US" smtClean="0"/>
              <a:pPr/>
              <a:t>25</a:t>
            </a:fld>
            <a:endParaRPr lang="en-US"/>
          </a:p>
        </p:txBody>
      </p:sp>
      <p:sp>
        <p:nvSpPr>
          <p:cNvPr id="5" name="Text Placeholder 4">
            <a:extLst>
              <a:ext uri="{FF2B5EF4-FFF2-40B4-BE49-F238E27FC236}">
                <a16:creationId xmlns:a16="http://schemas.microsoft.com/office/drawing/2014/main" id="{F0D8523E-784D-4D80-89C7-F32002C6AAD0}"/>
              </a:ext>
            </a:extLst>
          </p:cNvPr>
          <p:cNvSpPr>
            <a:spLocks noGrp="1"/>
          </p:cNvSpPr>
          <p:nvPr>
            <p:ph type="body" sz="quarter" idx="10"/>
          </p:nvPr>
        </p:nvSpPr>
        <p:spPr>
          <a:xfrm>
            <a:off x="367889" y="1540717"/>
            <a:ext cx="11336228" cy="476011"/>
          </a:xfrm>
        </p:spPr>
        <p:txBody>
          <a:bodyPr/>
          <a:lstStyle/>
          <a:p>
            <a:r>
              <a:rPr lang="en-US" dirty="0"/>
              <a:t>High Value in having </a:t>
            </a:r>
            <a:r>
              <a:rPr lang="en-US" i="1" dirty="0"/>
              <a:t>embedded</a:t>
            </a:r>
            <a:r>
              <a:rPr lang="en-US" dirty="0"/>
              <a:t> RN Care Coordinators (RNCC) in clinics</a:t>
            </a:r>
          </a:p>
        </p:txBody>
      </p:sp>
      <p:sp>
        <p:nvSpPr>
          <p:cNvPr id="6" name="Text Placeholder 5">
            <a:extLst>
              <a:ext uri="{FF2B5EF4-FFF2-40B4-BE49-F238E27FC236}">
                <a16:creationId xmlns:a16="http://schemas.microsoft.com/office/drawing/2014/main" id="{27CA0EE8-00F2-43C2-B8BC-C4F2404B80BA}"/>
              </a:ext>
            </a:extLst>
          </p:cNvPr>
          <p:cNvSpPr>
            <a:spLocks noGrp="1"/>
          </p:cNvSpPr>
          <p:nvPr>
            <p:ph type="body" sz="quarter" idx="14"/>
          </p:nvPr>
        </p:nvSpPr>
        <p:spPr>
          <a:xfrm>
            <a:off x="367889" y="1020849"/>
            <a:ext cx="5485990" cy="600075"/>
          </a:xfrm>
        </p:spPr>
        <p:txBody>
          <a:bodyPr/>
          <a:lstStyle/>
          <a:p>
            <a:r>
              <a:rPr lang="en-US" dirty="0"/>
              <a:t>Lessons Learned </a:t>
            </a:r>
          </a:p>
          <a:p>
            <a:endParaRPr lang="en-US" dirty="0"/>
          </a:p>
        </p:txBody>
      </p:sp>
      <p:sp>
        <p:nvSpPr>
          <p:cNvPr id="7" name="Text Placeholder 6">
            <a:extLst>
              <a:ext uri="{FF2B5EF4-FFF2-40B4-BE49-F238E27FC236}">
                <a16:creationId xmlns:a16="http://schemas.microsoft.com/office/drawing/2014/main" id="{2AD438F3-461C-4245-8B38-026E4DF6BAC9}"/>
              </a:ext>
            </a:extLst>
          </p:cNvPr>
          <p:cNvSpPr>
            <a:spLocks noGrp="1"/>
          </p:cNvSpPr>
          <p:nvPr>
            <p:ph type="body" sz="quarter" idx="19"/>
          </p:nvPr>
        </p:nvSpPr>
        <p:spPr>
          <a:xfrm>
            <a:off x="367889" y="1984194"/>
            <a:ext cx="11390313" cy="4165864"/>
          </a:xfrm>
        </p:spPr>
        <p:txBody>
          <a:bodyPr>
            <a:normAutofit/>
          </a:bodyPr>
          <a:lstStyle/>
          <a:p>
            <a:pPr lvl="0"/>
            <a:r>
              <a:rPr lang="en-US" dirty="0"/>
              <a:t>High return on investment; improved patient outcomes; cost avoidance; improved patient satisfaction; improved provider satisfaction</a:t>
            </a:r>
          </a:p>
          <a:p>
            <a:pPr lvl="1"/>
            <a:r>
              <a:rPr lang="en-US" dirty="0"/>
              <a:t>Able to target high risk patients with continual collaboration with Provider/Behavioral Health Provider/Pharmacist/Diabetic Educator</a:t>
            </a:r>
          </a:p>
          <a:p>
            <a:pPr lvl="1"/>
            <a:r>
              <a:rPr lang="en-US" dirty="0"/>
              <a:t>Able to have warm hand offs in the clinic setting to establish relationships and develop care plans</a:t>
            </a:r>
          </a:p>
          <a:p>
            <a:pPr lvl="1"/>
            <a:r>
              <a:rPr lang="en-US" dirty="0"/>
              <a:t>Able to visit hospitalized patients for initial warm hand off and set up an Out Patient Visit (OPV) with their provider prior to discharge (OPV closer to discharge = better outcome and reduces 30 day re-admissions)</a:t>
            </a:r>
          </a:p>
          <a:p>
            <a:pPr lvl="2"/>
            <a:r>
              <a:rPr lang="en-US" dirty="0"/>
              <a:t>Able to have 1:1 discussion with patient’s provider to arrange for immediate follow-up depending on patient’s condition and risk</a:t>
            </a:r>
          </a:p>
          <a:p>
            <a:pPr lvl="2"/>
            <a:r>
              <a:rPr lang="en-US" dirty="0"/>
              <a:t>Able to develop close relationships with hospital Case Managers/Discharge Planners</a:t>
            </a:r>
          </a:p>
          <a:p>
            <a:pPr lvl="1"/>
            <a:r>
              <a:rPr lang="en-US" dirty="0"/>
              <a:t>Able to develop close collaborative relationships with community resources</a:t>
            </a:r>
          </a:p>
          <a:p>
            <a:endParaRPr lang="en-US" dirty="0"/>
          </a:p>
        </p:txBody>
      </p:sp>
    </p:spTree>
    <p:extLst>
      <p:ext uri="{BB962C8B-B14F-4D97-AF65-F5344CB8AC3E}">
        <p14:creationId xmlns:p14="http://schemas.microsoft.com/office/powerpoint/2010/main" val="2518219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FDC7B9-32B5-4D3E-86C3-721A2BE51FD8}"/>
              </a:ext>
            </a:extLst>
          </p:cNvPr>
          <p:cNvSpPr>
            <a:spLocks noGrp="1"/>
          </p:cNvSpPr>
          <p:nvPr>
            <p:ph type="ftr" sz="quarter" idx="3"/>
          </p:nvPr>
        </p:nvSpPr>
        <p:spPr/>
        <p:txBody>
          <a:bodyPr/>
          <a:lstStyle/>
          <a:p>
            <a:r>
              <a:rPr lang="en-US"/>
              <a:t>© 2018 Centura Health</a:t>
            </a:r>
          </a:p>
        </p:txBody>
      </p:sp>
      <p:sp>
        <p:nvSpPr>
          <p:cNvPr id="3" name="Title 2">
            <a:extLst>
              <a:ext uri="{FF2B5EF4-FFF2-40B4-BE49-F238E27FC236}">
                <a16:creationId xmlns:a16="http://schemas.microsoft.com/office/drawing/2014/main" id="{86652EDD-B367-419F-9636-7BFBE40CB49D}"/>
              </a:ext>
            </a:extLst>
          </p:cNvPr>
          <p:cNvSpPr>
            <a:spLocks noGrp="1"/>
          </p:cNvSpPr>
          <p:nvPr>
            <p:ph type="title"/>
          </p:nvPr>
        </p:nvSpPr>
        <p:spPr>
          <a:xfrm>
            <a:off x="367890" y="457200"/>
            <a:ext cx="6147210" cy="720247"/>
          </a:xfrm>
        </p:spPr>
        <p:txBody>
          <a:bodyPr/>
          <a:lstStyle/>
          <a:p>
            <a:r>
              <a:rPr lang="en-US"/>
              <a:t>Strategies to Consider for Success</a:t>
            </a:r>
          </a:p>
        </p:txBody>
      </p:sp>
      <p:sp>
        <p:nvSpPr>
          <p:cNvPr id="4" name="Slide Number Placeholder 3">
            <a:extLst>
              <a:ext uri="{FF2B5EF4-FFF2-40B4-BE49-F238E27FC236}">
                <a16:creationId xmlns:a16="http://schemas.microsoft.com/office/drawing/2014/main" id="{BE56F5FA-8325-4A3F-B08C-61A909A8DCBD}"/>
              </a:ext>
            </a:extLst>
          </p:cNvPr>
          <p:cNvSpPr>
            <a:spLocks noGrp="1"/>
          </p:cNvSpPr>
          <p:nvPr>
            <p:ph type="sldNum" sz="quarter" idx="4"/>
          </p:nvPr>
        </p:nvSpPr>
        <p:spPr/>
        <p:txBody>
          <a:bodyPr/>
          <a:lstStyle/>
          <a:p>
            <a:fld id="{3000ED6C-52F6-4886-80F0-B6E4A0320211}" type="slidenum">
              <a:rPr lang="en-US" smtClean="0"/>
              <a:pPr/>
              <a:t>26</a:t>
            </a:fld>
            <a:endParaRPr lang="en-US"/>
          </a:p>
        </p:txBody>
      </p:sp>
      <p:sp>
        <p:nvSpPr>
          <p:cNvPr id="5" name="Text Placeholder 4">
            <a:extLst>
              <a:ext uri="{FF2B5EF4-FFF2-40B4-BE49-F238E27FC236}">
                <a16:creationId xmlns:a16="http://schemas.microsoft.com/office/drawing/2014/main" id="{4D00B962-16FA-427F-9D43-B9AA38C1D411}"/>
              </a:ext>
            </a:extLst>
          </p:cNvPr>
          <p:cNvSpPr>
            <a:spLocks noGrp="1"/>
          </p:cNvSpPr>
          <p:nvPr>
            <p:ph type="body" sz="quarter" idx="10"/>
          </p:nvPr>
        </p:nvSpPr>
        <p:spPr>
          <a:xfrm>
            <a:off x="367890" y="2013624"/>
            <a:ext cx="11336228" cy="476011"/>
          </a:xfrm>
        </p:spPr>
        <p:txBody>
          <a:bodyPr/>
          <a:lstStyle/>
          <a:p>
            <a:r>
              <a:rPr lang="en-US" dirty="0"/>
              <a:t>Essential to have embedded Behavioral Health Provider (BHP)</a:t>
            </a:r>
          </a:p>
          <a:p>
            <a:endParaRPr lang="en-US" dirty="0"/>
          </a:p>
        </p:txBody>
      </p:sp>
      <p:sp>
        <p:nvSpPr>
          <p:cNvPr id="6" name="Text Placeholder 5">
            <a:extLst>
              <a:ext uri="{FF2B5EF4-FFF2-40B4-BE49-F238E27FC236}">
                <a16:creationId xmlns:a16="http://schemas.microsoft.com/office/drawing/2014/main" id="{4EE010A8-0F4B-4680-B8BF-5D2231D56B87}"/>
              </a:ext>
            </a:extLst>
          </p:cNvPr>
          <p:cNvSpPr>
            <a:spLocks noGrp="1"/>
          </p:cNvSpPr>
          <p:nvPr>
            <p:ph type="body" sz="quarter" idx="14"/>
          </p:nvPr>
        </p:nvSpPr>
        <p:spPr/>
        <p:txBody>
          <a:bodyPr/>
          <a:lstStyle/>
          <a:p>
            <a:r>
              <a:rPr lang="en-US"/>
              <a:t>Lessons Learned </a:t>
            </a:r>
          </a:p>
          <a:p>
            <a:endParaRPr lang="en-US"/>
          </a:p>
        </p:txBody>
      </p:sp>
      <p:sp>
        <p:nvSpPr>
          <p:cNvPr id="7" name="Text Placeholder 6">
            <a:extLst>
              <a:ext uri="{FF2B5EF4-FFF2-40B4-BE49-F238E27FC236}">
                <a16:creationId xmlns:a16="http://schemas.microsoft.com/office/drawing/2014/main" id="{B777E06B-D767-4C7D-9448-0DC1A49D35B0}"/>
              </a:ext>
            </a:extLst>
          </p:cNvPr>
          <p:cNvSpPr>
            <a:spLocks noGrp="1"/>
          </p:cNvSpPr>
          <p:nvPr>
            <p:ph type="body" sz="quarter" idx="19"/>
          </p:nvPr>
        </p:nvSpPr>
        <p:spPr>
          <a:xfrm>
            <a:off x="313805" y="2143454"/>
            <a:ext cx="11390313" cy="3148012"/>
          </a:xfrm>
        </p:spPr>
        <p:txBody>
          <a:bodyPr/>
          <a:lstStyle/>
          <a:p>
            <a:endParaRPr lang="en-US" dirty="0"/>
          </a:p>
          <a:p>
            <a:pPr lvl="1"/>
            <a:r>
              <a:rPr lang="en-US" dirty="0"/>
              <a:t>Primary care is first line in treating behavioral health needs, people generally go to their primary care provider before a therapist</a:t>
            </a:r>
          </a:p>
          <a:p>
            <a:pPr lvl="1"/>
            <a:r>
              <a:rPr lang="en-US" dirty="0"/>
              <a:t>Warm Hand Offs provide the highest success rate for first-time intervention with a BHP</a:t>
            </a:r>
          </a:p>
          <a:p>
            <a:pPr lvl="1"/>
            <a:r>
              <a:rPr lang="en-US" dirty="0"/>
              <a:t>Private Payers are compensating for BH care management, realizing the extreme need</a:t>
            </a:r>
          </a:p>
          <a:p>
            <a:pPr lvl="1"/>
            <a:r>
              <a:rPr lang="en-US" dirty="0"/>
              <a:t>Medicaid is compensating for BH care management, realizing the extreme need</a:t>
            </a:r>
          </a:p>
          <a:p>
            <a:endParaRPr lang="en-US" dirty="0"/>
          </a:p>
        </p:txBody>
      </p:sp>
    </p:spTree>
    <p:extLst>
      <p:ext uri="{BB962C8B-B14F-4D97-AF65-F5344CB8AC3E}">
        <p14:creationId xmlns:p14="http://schemas.microsoft.com/office/powerpoint/2010/main" val="4241722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438B96-DDFC-4288-9874-EDA55EDD6EC6}"/>
              </a:ext>
            </a:extLst>
          </p:cNvPr>
          <p:cNvSpPr>
            <a:spLocks noGrp="1"/>
          </p:cNvSpPr>
          <p:nvPr>
            <p:ph type="ftr" sz="quarter" idx="3"/>
          </p:nvPr>
        </p:nvSpPr>
        <p:spPr/>
        <p:txBody>
          <a:bodyPr/>
          <a:lstStyle/>
          <a:p>
            <a:r>
              <a:rPr lang="en-US"/>
              <a:t>© 2018 Centura Health</a:t>
            </a:r>
          </a:p>
        </p:txBody>
      </p:sp>
      <p:sp>
        <p:nvSpPr>
          <p:cNvPr id="3" name="Title 2">
            <a:extLst>
              <a:ext uri="{FF2B5EF4-FFF2-40B4-BE49-F238E27FC236}">
                <a16:creationId xmlns:a16="http://schemas.microsoft.com/office/drawing/2014/main" id="{2CDF17AB-0219-45C4-BEF3-0580E79CD2BC}"/>
              </a:ext>
            </a:extLst>
          </p:cNvPr>
          <p:cNvSpPr>
            <a:spLocks noGrp="1"/>
          </p:cNvSpPr>
          <p:nvPr>
            <p:ph type="title"/>
          </p:nvPr>
        </p:nvSpPr>
        <p:spPr>
          <a:xfrm>
            <a:off x="367889" y="457200"/>
            <a:ext cx="6613935" cy="720247"/>
          </a:xfrm>
        </p:spPr>
        <p:txBody>
          <a:bodyPr/>
          <a:lstStyle/>
          <a:p>
            <a:r>
              <a:rPr lang="en-US"/>
              <a:t>Strategies to Consider for Success</a:t>
            </a:r>
          </a:p>
        </p:txBody>
      </p:sp>
      <p:sp>
        <p:nvSpPr>
          <p:cNvPr id="4" name="Slide Number Placeholder 3">
            <a:extLst>
              <a:ext uri="{FF2B5EF4-FFF2-40B4-BE49-F238E27FC236}">
                <a16:creationId xmlns:a16="http://schemas.microsoft.com/office/drawing/2014/main" id="{7D921A38-ABFC-4665-B61B-F16EC15FCD46}"/>
              </a:ext>
            </a:extLst>
          </p:cNvPr>
          <p:cNvSpPr>
            <a:spLocks noGrp="1"/>
          </p:cNvSpPr>
          <p:nvPr>
            <p:ph type="sldNum" sz="quarter" idx="4"/>
          </p:nvPr>
        </p:nvSpPr>
        <p:spPr/>
        <p:txBody>
          <a:bodyPr/>
          <a:lstStyle/>
          <a:p>
            <a:fld id="{3000ED6C-52F6-4886-80F0-B6E4A0320211}" type="slidenum">
              <a:rPr lang="en-US" smtClean="0"/>
              <a:pPr/>
              <a:t>27</a:t>
            </a:fld>
            <a:endParaRPr lang="en-US"/>
          </a:p>
        </p:txBody>
      </p:sp>
      <p:sp>
        <p:nvSpPr>
          <p:cNvPr id="5" name="Text Placeholder 4">
            <a:extLst>
              <a:ext uri="{FF2B5EF4-FFF2-40B4-BE49-F238E27FC236}">
                <a16:creationId xmlns:a16="http://schemas.microsoft.com/office/drawing/2014/main" id="{3B81EF10-4C81-4425-9811-ADBDE4A7BB75}"/>
              </a:ext>
            </a:extLst>
          </p:cNvPr>
          <p:cNvSpPr>
            <a:spLocks noGrp="1"/>
          </p:cNvSpPr>
          <p:nvPr>
            <p:ph type="body" sz="quarter" idx="10"/>
          </p:nvPr>
        </p:nvSpPr>
        <p:spPr>
          <a:xfrm>
            <a:off x="368301" y="1920962"/>
            <a:ext cx="11336228" cy="476011"/>
          </a:xfrm>
        </p:spPr>
        <p:txBody>
          <a:bodyPr/>
          <a:lstStyle/>
          <a:p>
            <a:r>
              <a:rPr lang="en-US"/>
              <a:t>High Value in having designated RN for ED follow-up phone calls</a:t>
            </a:r>
          </a:p>
          <a:p>
            <a:endParaRPr lang="en-US"/>
          </a:p>
        </p:txBody>
      </p:sp>
      <p:sp>
        <p:nvSpPr>
          <p:cNvPr id="6" name="Text Placeholder 5">
            <a:extLst>
              <a:ext uri="{FF2B5EF4-FFF2-40B4-BE49-F238E27FC236}">
                <a16:creationId xmlns:a16="http://schemas.microsoft.com/office/drawing/2014/main" id="{00ABB363-129D-4925-B620-89B1E0FC25D8}"/>
              </a:ext>
            </a:extLst>
          </p:cNvPr>
          <p:cNvSpPr>
            <a:spLocks noGrp="1"/>
          </p:cNvSpPr>
          <p:nvPr>
            <p:ph type="body" sz="quarter" idx="14"/>
          </p:nvPr>
        </p:nvSpPr>
        <p:spPr/>
        <p:txBody>
          <a:bodyPr/>
          <a:lstStyle/>
          <a:p>
            <a:r>
              <a:rPr lang="en-US"/>
              <a:t>Lessons Learned </a:t>
            </a:r>
          </a:p>
          <a:p>
            <a:endParaRPr lang="en-US"/>
          </a:p>
        </p:txBody>
      </p:sp>
      <p:sp>
        <p:nvSpPr>
          <p:cNvPr id="7" name="Text Placeholder 6">
            <a:extLst>
              <a:ext uri="{FF2B5EF4-FFF2-40B4-BE49-F238E27FC236}">
                <a16:creationId xmlns:a16="http://schemas.microsoft.com/office/drawing/2014/main" id="{A69CEB54-4196-4DD5-B8EE-06D88C1CA6D5}"/>
              </a:ext>
            </a:extLst>
          </p:cNvPr>
          <p:cNvSpPr>
            <a:spLocks noGrp="1"/>
          </p:cNvSpPr>
          <p:nvPr>
            <p:ph type="body" sz="quarter" idx="19"/>
          </p:nvPr>
        </p:nvSpPr>
        <p:spPr>
          <a:xfrm>
            <a:off x="356570" y="2215479"/>
            <a:ext cx="11390313" cy="3148012"/>
          </a:xfrm>
        </p:spPr>
        <p:txBody>
          <a:bodyPr/>
          <a:lstStyle/>
          <a:p>
            <a:endParaRPr lang="en-US" dirty="0"/>
          </a:p>
          <a:p>
            <a:pPr lvl="1"/>
            <a:r>
              <a:rPr lang="en-US" dirty="0"/>
              <a:t>A licensed clinical staff to discuss possible medical treatment; discuss signs and symptoms of further risk; explain medications; answer clinical questions</a:t>
            </a:r>
          </a:p>
          <a:p>
            <a:pPr lvl="1"/>
            <a:r>
              <a:rPr lang="en-US" dirty="0"/>
              <a:t>We hired one part-time RN, 4hrs/day 5 days a week and are able to attain 100% ED follow-ups within 3 business days in all four of our clinics</a:t>
            </a:r>
          </a:p>
          <a:p>
            <a:pPr lvl="1"/>
            <a:r>
              <a:rPr lang="en-US" dirty="0"/>
              <a:t>Able to re-educate our patients and encourage them to use same day visits, extended hours, and 24/7 nurse helpline</a:t>
            </a:r>
          </a:p>
          <a:p>
            <a:endParaRPr lang="en-US" dirty="0"/>
          </a:p>
        </p:txBody>
      </p:sp>
    </p:spTree>
    <p:extLst>
      <p:ext uri="{BB962C8B-B14F-4D97-AF65-F5344CB8AC3E}">
        <p14:creationId xmlns:p14="http://schemas.microsoft.com/office/powerpoint/2010/main" val="1432197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2ABFF57-74D6-4945-A8C3-87626754DE98}"/>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4900" kern="1200">
                <a:solidFill>
                  <a:schemeClr val="tx1"/>
                </a:solidFill>
                <a:latin typeface="+mj-lt"/>
                <a:ea typeface="+mj-ea"/>
                <a:cs typeface="+mj-cs"/>
              </a:rPr>
              <a:t>“It is not the strongest of the species that survives, nor the most intelligent, but the one most responsive to change”</a:t>
            </a:r>
          </a:p>
        </p:txBody>
      </p:sp>
      <p:sp>
        <p:nvSpPr>
          <p:cNvPr id="6" name="Text Placeholder 5">
            <a:extLst>
              <a:ext uri="{FF2B5EF4-FFF2-40B4-BE49-F238E27FC236}">
                <a16:creationId xmlns:a16="http://schemas.microsoft.com/office/drawing/2014/main" id="{518D32F0-7AA0-4EDA-A852-D7A53E2002D5}"/>
              </a:ext>
            </a:extLst>
          </p:cNvPr>
          <p:cNvSpPr>
            <a:spLocks noGrp="1"/>
          </p:cNvSpPr>
          <p:nvPr>
            <p:ph type="body" sz="quarter" idx="14"/>
          </p:nvPr>
        </p:nvSpPr>
        <p:spPr>
          <a:xfrm>
            <a:off x="1524000" y="4256436"/>
            <a:ext cx="9144000" cy="1600818"/>
          </a:xfrm>
        </p:spPr>
        <p:txBody>
          <a:bodyPr vert="horz" lIns="91440" tIns="45720" rIns="91440" bIns="45720" rtlCol="0">
            <a:normAutofit/>
          </a:bodyPr>
          <a:lstStyle/>
          <a:p>
            <a:pPr algn="ctr"/>
            <a:r>
              <a:rPr lang="en-US" sz="2400" kern="1200">
                <a:solidFill>
                  <a:schemeClr val="accent1"/>
                </a:solidFill>
                <a:latin typeface="+mn-lt"/>
                <a:ea typeface="+mn-ea"/>
                <a:cs typeface="+mn-cs"/>
              </a:rPr>
              <a:t>Charles Darwin</a:t>
            </a:r>
          </a:p>
        </p:txBody>
      </p:sp>
      <p:cxnSp>
        <p:nvCxnSpPr>
          <p:cNvPr id="15" name="Straight Connector 14">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7355E1B1-A582-4358-BA48-B12E64B83E4B}"/>
              </a:ext>
            </a:extLst>
          </p:cNvPr>
          <p:cNvSpPr>
            <a:spLocks noGrp="1"/>
          </p:cNvSpPr>
          <p:nvPr>
            <p:ph type="ftr" sz="quarter" idx="3"/>
          </p:nvPr>
        </p:nvSpPr>
        <p:spPr>
          <a:xfrm>
            <a:off x="4038600" y="6159710"/>
            <a:ext cx="4114800" cy="365125"/>
          </a:xfrm>
        </p:spPr>
        <p:txBody>
          <a:bodyPr vert="horz" lIns="91440" tIns="45720" rIns="91440" bIns="45720" rtlCol="0" anchor="ctr">
            <a:normAutofit/>
          </a:bodyPr>
          <a:lstStyle/>
          <a:p>
            <a:pPr algn="ctr">
              <a:spcAft>
                <a:spcPts val="600"/>
              </a:spcAft>
            </a:pPr>
            <a:r>
              <a:rPr lang="en-US" sz="1200" kern="1200">
                <a:solidFill>
                  <a:schemeClr val="tx1">
                    <a:tint val="75000"/>
                  </a:schemeClr>
                </a:solidFill>
                <a:latin typeface="+mn-lt"/>
                <a:ea typeface="+mn-ea"/>
                <a:cs typeface="+mn-cs"/>
              </a:rPr>
              <a:t>© 2018 Centura Health</a:t>
            </a:r>
          </a:p>
        </p:txBody>
      </p:sp>
      <p:sp>
        <p:nvSpPr>
          <p:cNvPr id="4" name="Slide Number Placeholder 3">
            <a:extLst>
              <a:ext uri="{FF2B5EF4-FFF2-40B4-BE49-F238E27FC236}">
                <a16:creationId xmlns:a16="http://schemas.microsoft.com/office/drawing/2014/main" id="{78FF113A-AF72-470C-9D8F-C47DB7EA28F8}"/>
              </a:ext>
            </a:extLst>
          </p:cNvPr>
          <p:cNvSpPr>
            <a:spLocks noGrp="1"/>
          </p:cNvSpPr>
          <p:nvPr>
            <p:ph type="sldNum" sz="quarter" idx="4"/>
          </p:nvPr>
        </p:nvSpPr>
        <p:spPr>
          <a:xfrm>
            <a:off x="8610600" y="6159710"/>
            <a:ext cx="2743200" cy="365125"/>
          </a:xfrm>
        </p:spPr>
        <p:txBody>
          <a:bodyPr vert="horz" lIns="91440" tIns="45720" rIns="91440" bIns="45720" rtlCol="0" anchor="ctr">
            <a:normAutofit/>
          </a:bodyPr>
          <a:lstStyle/>
          <a:p>
            <a:pPr>
              <a:spcAft>
                <a:spcPts val="600"/>
              </a:spcAft>
            </a:pPr>
            <a:fld id="{3000ED6C-52F6-4886-80F0-B6E4A0320211}" type="slidenum">
              <a:rPr lang="en-US" sz="1200" smtClean="0">
                <a:solidFill>
                  <a:schemeClr val="tx1">
                    <a:tint val="75000"/>
                  </a:schemeClr>
                </a:solidFill>
                <a:latin typeface="+mn-lt"/>
                <a:cs typeface="+mn-cs"/>
              </a:rPr>
              <a:pPr>
                <a:spcAft>
                  <a:spcPts val="600"/>
                </a:spcAft>
              </a:pPr>
              <a:t>28</a:t>
            </a:fld>
            <a:endParaRPr lang="en-US" sz="1200">
              <a:solidFill>
                <a:schemeClr val="tx1">
                  <a:tint val="75000"/>
                </a:schemeClr>
              </a:solidFill>
              <a:latin typeface="+mn-lt"/>
              <a:cs typeface="+mn-cs"/>
            </a:endParaRPr>
          </a:p>
        </p:txBody>
      </p:sp>
    </p:spTree>
    <p:extLst>
      <p:ext uri="{BB962C8B-B14F-4D97-AF65-F5344CB8AC3E}">
        <p14:creationId xmlns:p14="http://schemas.microsoft.com/office/powerpoint/2010/main" val="419772372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39508C-3576-4D81-BE46-DD034BFBEA86}"/>
              </a:ext>
            </a:extLst>
          </p:cNvPr>
          <p:cNvSpPr>
            <a:spLocks noGrp="1"/>
          </p:cNvSpPr>
          <p:nvPr>
            <p:ph type="title"/>
          </p:nvPr>
        </p:nvSpPr>
        <p:spPr>
          <a:xfrm>
            <a:off x="1120624" y="1122807"/>
            <a:ext cx="9954443" cy="4297680"/>
          </a:xfrm>
          <a:noFill/>
          <a:ln>
            <a:noFill/>
          </a:ln>
        </p:spPr>
        <p:txBody>
          <a:bodyPr vert="horz" lIns="91440" tIns="45720" rIns="91440" bIns="45720" rtlCol="0" anchor="ctr">
            <a:normAutofit/>
          </a:bodyPr>
          <a:lstStyle/>
          <a:p>
            <a:r>
              <a:rPr lang="en-US">
                <a:solidFill>
                  <a:srgbClr val="FFFFFF"/>
                </a:solidFill>
                <a:latin typeface="+mj-lt"/>
                <a:cs typeface="+mj-cs"/>
              </a:rPr>
              <a:t>Healthcare Reform</a:t>
            </a:r>
            <a:br>
              <a:rPr lang="en-US">
                <a:solidFill>
                  <a:srgbClr val="FFFFFF"/>
                </a:solidFill>
                <a:latin typeface="+mj-lt"/>
                <a:cs typeface="+mj-cs"/>
              </a:rPr>
            </a:br>
            <a:r>
              <a:rPr lang="en-US">
                <a:solidFill>
                  <a:srgbClr val="FFFFFF"/>
                </a:solidFill>
                <a:latin typeface="+mj-lt"/>
                <a:cs typeface="+mj-cs"/>
              </a:rPr>
              <a:t>Benefits of an           Alternative Payment Model</a:t>
            </a:r>
          </a:p>
        </p:txBody>
      </p:sp>
      <p:sp>
        <p:nvSpPr>
          <p:cNvPr id="4" name="Footer Placeholder 3"/>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457200">
              <a:spcAft>
                <a:spcPts val="600"/>
              </a:spcAft>
            </a:pPr>
            <a:r>
              <a:rPr lang="en-US" sz="1200" kern="1200">
                <a:solidFill>
                  <a:schemeClr val="tx1">
                    <a:tint val="75000"/>
                  </a:schemeClr>
                </a:solidFill>
                <a:latin typeface="+mn-lt"/>
                <a:ea typeface="+mn-ea"/>
                <a:cs typeface="+mn-cs"/>
              </a:rPr>
              <a:t>© 2018 Centura Health</a:t>
            </a:r>
          </a:p>
        </p:txBody>
      </p:sp>
      <p:sp>
        <p:nvSpPr>
          <p:cNvPr id="5" name="Slide Number Placeholder 4"/>
          <p:cNvSpPr>
            <a:spLocks noGrp="1"/>
          </p:cNvSpPr>
          <p:nvPr>
            <p:ph type="sldNum" sz="quarter" idx="4"/>
          </p:nvPr>
        </p:nvSpPr>
        <p:spPr>
          <a:xfrm>
            <a:off x="8610600" y="6356350"/>
            <a:ext cx="2743200" cy="365125"/>
          </a:xfrm>
        </p:spPr>
        <p:txBody>
          <a:bodyPr vert="horz" lIns="91440" tIns="45720" rIns="91440" bIns="45720" rtlCol="0" anchor="ctr">
            <a:normAutofit/>
          </a:bodyPr>
          <a:lstStyle/>
          <a:p>
            <a:pPr defTabSz="457200">
              <a:spcAft>
                <a:spcPts val="600"/>
              </a:spcAft>
            </a:pPr>
            <a:fld id="{3000ED6C-52F6-4886-80F0-B6E4A0320211}" type="slidenum">
              <a:rPr lang="en-US" sz="1200" smtClean="0">
                <a:solidFill>
                  <a:schemeClr val="tx1">
                    <a:tint val="75000"/>
                  </a:schemeClr>
                </a:solidFill>
                <a:latin typeface="+mn-lt"/>
                <a:cs typeface="+mn-cs"/>
              </a:rPr>
              <a:pPr defTabSz="457200">
                <a:spcAft>
                  <a:spcPts val="600"/>
                </a:spcAft>
              </a:pPr>
              <a:t>29</a:t>
            </a:fld>
            <a:endParaRPr lang="en-US" sz="1200">
              <a:solidFill>
                <a:schemeClr val="tx1">
                  <a:tint val="75000"/>
                </a:schemeClr>
              </a:solidFill>
              <a:latin typeface="+mn-lt"/>
              <a:cs typeface="+mn-cs"/>
            </a:endParaRPr>
          </a:p>
        </p:txBody>
      </p:sp>
    </p:spTree>
    <p:extLst>
      <p:ext uri="{BB962C8B-B14F-4D97-AF65-F5344CB8AC3E}">
        <p14:creationId xmlns:p14="http://schemas.microsoft.com/office/powerpoint/2010/main" val="139206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41FD27-C043-4511-9301-80F744297A4E}"/>
              </a:ext>
            </a:extLst>
          </p:cNvPr>
          <p:cNvSpPr>
            <a:spLocks noGrp="1"/>
          </p:cNvSpPr>
          <p:nvPr>
            <p:ph type="title"/>
          </p:nvPr>
        </p:nvSpPr>
        <p:spPr>
          <a:xfrm>
            <a:off x="1120624" y="1122807"/>
            <a:ext cx="9954443" cy="4297680"/>
          </a:xfrm>
          <a:noFill/>
          <a:ln>
            <a:noFill/>
          </a:ln>
        </p:spPr>
        <p:txBody>
          <a:bodyPr vert="horz" lIns="91440" tIns="45720" rIns="91440" bIns="45720" rtlCol="0" anchor="ctr">
            <a:normAutofit/>
          </a:bodyPr>
          <a:lstStyle/>
          <a:p>
            <a:r>
              <a:rPr lang="en-US" dirty="0">
                <a:solidFill>
                  <a:srgbClr val="FFFFFF"/>
                </a:solidFill>
                <a:latin typeface="+mj-lt"/>
                <a:cs typeface="+mj-cs"/>
              </a:rPr>
              <a:t>Starting Practice Transformation</a:t>
            </a:r>
            <a:br>
              <a:rPr lang="en-US" dirty="0">
                <a:solidFill>
                  <a:srgbClr val="FFFFFF"/>
                </a:solidFill>
                <a:latin typeface="+mj-lt"/>
                <a:cs typeface="+mj-cs"/>
              </a:rPr>
            </a:br>
            <a:r>
              <a:rPr lang="en-US" dirty="0">
                <a:solidFill>
                  <a:srgbClr val="FFFFFF"/>
                </a:solidFill>
                <a:latin typeface="+mj-lt"/>
                <a:cs typeface="+mj-cs"/>
              </a:rPr>
              <a:t>Comprehensive Primary Care Initiative (CPCi)</a:t>
            </a:r>
          </a:p>
        </p:txBody>
      </p:sp>
      <p:sp>
        <p:nvSpPr>
          <p:cNvPr id="5" name="Footer Placeholder 4"/>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457200">
              <a:spcAft>
                <a:spcPts val="600"/>
              </a:spcAft>
            </a:pPr>
            <a:r>
              <a:rPr lang="en-US" sz="1200" kern="1200">
                <a:solidFill>
                  <a:schemeClr val="tx1">
                    <a:tint val="75000"/>
                  </a:schemeClr>
                </a:solidFill>
                <a:latin typeface="+mn-lt"/>
                <a:ea typeface="+mn-ea"/>
                <a:cs typeface="+mn-cs"/>
              </a:rPr>
              <a:t>© 2018 Centura Health</a:t>
            </a:r>
          </a:p>
        </p:txBody>
      </p:sp>
      <p:sp>
        <p:nvSpPr>
          <p:cNvPr id="6" name="Slide Number Placeholder 5"/>
          <p:cNvSpPr>
            <a:spLocks noGrp="1"/>
          </p:cNvSpPr>
          <p:nvPr>
            <p:ph type="sldNum" sz="quarter" idx="4"/>
          </p:nvPr>
        </p:nvSpPr>
        <p:spPr>
          <a:xfrm>
            <a:off x="8610600" y="6356350"/>
            <a:ext cx="2743200" cy="365125"/>
          </a:xfrm>
        </p:spPr>
        <p:txBody>
          <a:bodyPr vert="horz" lIns="91440" tIns="45720" rIns="91440" bIns="45720" rtlCol="0" anchor="ctr">
            <a:normAutofit/>
          </a:bodyPr>
          <a:lstStyle/>
          <a:p>
            <a:pPr defTabSz="457200">
              <a:spcAft>
                <a:spcPts val="600"/>
              </a:spcAft>
            </a:pPr>
            <a:fld id="{3000ED6C-52F6-4886-80F0-B6E4A0320211}" type="slidenum">
              <a:rPr lang="en-US" sz="1200">
                <a:solidFill>
                  <a:schemeClr val="tx1">
                    <a:tint val="75000"/>
                  </a:schemeClr>
                </a:solidFill>
                <a:latin typeface="+mn-lt"/>
                <a:cs typeface="+mn-cs"/>
              </a:rPr>
              <a:pPr defTabSz="457200">
                <a:spcAft>
                  <a:spcPts val="600"/>
                </a:spcAft>
              </a:pPr>
              <a:t>3</a:t>
            </a:fld>
            <a:endParaRPr lang="en-US" sz="1200">
              <a:solidFill>
                <a:schemeClr val="tx1">
                  <a:tint val="75000"/>
                </a:schemeClr>
              </a:solidFill>
              <a:latin typeface="+mn-lt"/>
              <a:cs typeface="+mn-cs"/>
            </a:endParaRPr>
          </a:p>
        </p:txBody>
      </p:sp>
    </p:spTree>
    <p:extLst>
      <p:ext uri="{BB962C8B-B14F-4D97-AF65-F5344CB8AC3E}">
        <p14:creationId xmlns:p14="http://schemas.microsoft.com/office/powerpoint/2010/main" val="2059287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4EC2A45-6B16-4420-AE18-30A204CB276F}"/>
              </a:ext>
            </a:extLst>
          </p:cNvPr>
          <p:cNvSpPr>
            <a:spLocks noGrp="1"/>
          </p:cNvSpPr>
          <p:nvPr>
            <p:ph type="ftr" sz="quarter" idx="3"/>
          </p:nvPr>
        </p:nvSpPr>
        <p:spPr/>
        <p:txBody>
          <a:bodyPr/>
          <a:lstStyle/>
          <a:p>
            <a:r>
              <a:rPr lang="en-US"/>
              <a:t>© 2018 Centura Health</a:t>
            </a:r>
          </a:p>
        </p:txBody>
      </p:sp>
      <p:sp>
        <p:nvSpPr>
          <p:cNvPr id="3" name="Title 2">
            <a:extLst>
              <a:ext uri="{FF2B5EF4-FFF2-40B4-BE49-F238E27FC236}">
                <a16:creationId xmlns:a16="http://schemas.microsoft.com/office/drawing/2014/main" id="{3BC0C1A4-E197-47CE-8485-71A1F9C517BD}"/>
              </a:ext>
            </a:extLst>
          </p:cNvPr>
          <p:cNvSpPr>
            <a:spLocks noGrp="1"/>
          </p:cNvSpPr>
          <p:nvPr>
            <p:ph type="title"/>
          </p:nvPr>
        </p:nvSpPr>
        <p:spPr/>
        <p:txBody>
          <a:bodyPr/>
          <a:lstStyle/>
          <a:p>
            <a:r>
              <a:rPr lang="en-US"/>
              <a:t>Model for Payment Reform</a:t>
            </a:r>
          </a:p>
        </p:txBody>
      </p:sp>
      <p:sp>
        <p:nvSpPr>
          <p:cNvPr id="4" name="Slide Number Placeholder 3">
            <a:extLst>
              <a:ext uri="{FF2B5EF4-FFF2-40B4-BE49-F238E27FC236}">
                <a16:creationId xmlns:a16="http://schemas.microsoft.com/office/drawing/2014/main" id="{F95AA349-4E2C-4FB2-BCB5-7994A7A55CA8}"/>
              </a:ext>
            </a:extLst>
          </p:cNvPr>
          <p:cNvSpPr>
            <a:spLocks noGrp="1"/>
          </p:cNvSpPr>
          <p:nvPr>
            <p:ph type="sldNum" sz="quarter" idx="4"/>
          </p:nvPr>
        </p:nvSpPr>
        <p:spPr/>
        <p:txBody>
          <a:bodyPr/>
          <a:lstStyle/>
          <a:p>
            <a:fld id="{3000ED6C-52F6-4886-80F0-B6E4A0320211}" type="slidenum">
              <a:rPr lang="en-US" smtClean="0"/>
              <a:pPr/>
              <a:t>30</a:t>
            </a:fld>
            <a:endParaRPr lang="en-US"/>
          </a:p>
        </p:txBody>
      </p:sp>
      <p:sp>
        <p:nvSpPr>
          <p:cNvPr id="6" name="Text Placeholder 5">
            <a:extLst>
              <a:ext uri="{FF2B5EF4-FFF2-40B4-BE49-F238E27FC236}">
                <a16:creationId xmlns:a16="http://schemas.microsoft.com/office/drawing/2014/main" id="{FB1EDC1F-E12E-4C3C-9D1E-7ACD14DE785F}"/>
              </a:ext>
            </a:extLst>
          </p:cNvPr>
          <p:cNvSpPr>
            <a:spLocks noGrp="1"/>
          </p:cNvSpPr>
          <p:nvPr>
            <p:ph type="body" sz="quarter" idx="14"/>
          </p:nvPr>
        </p:nvSpPr>
        <p:spPr>
          <a:xfrm>
            <a:off x="367890" y="932006"/>
            <a:ext cx="5485990" cy="600075"/>
          </a:xfrm>
        </p:spPr>
        <p:txBody>
          <a:bodyPr/>
          <a:lstStyle/>
          <a:p>
            <a:r>
              <a:rPr lang="en-US"/>
              <a:t>CPC+ Payment Model</a:t>
            </a:r>
          </a:p>
          <a:p>
            <a:r>
              <a:rPr lang="en-US"/>
              <a:t>All Payers</a:t>
            </a:r>
          </a:p>
        </p:txBody>
      </p:sp>
      <p:sp>
        <p:nvSpPr>
          <p:cNvPr id="7" name="Text Placeholder 6">
            <a:extLst>
              <a:ext uri="{FF2B5EF4-FFF2-40B4-BE49-F238E27FC236}">
                <a16:creationId xmlns:a16="http://schemas.microsoft.com/office/drawing/2014/main" id="{1F77A29B-DC5F-48AB-88B5-1DEAF48BBFED}"/>
              </a:ext>
            </a:extLst>
          </p:cNvPr>
          <p:cNvSpPr>
            <a:spLocks noGrp="1"/>
          </p:cNvSpPr>
          <p:nvPr>
            <p:ph type="body" sz="quarter" idx="19"/>
          </p:nvPr>
        </p:nvSpPr>
        <p:spPr>
          <a:xfrm>
            <a:off x="367890" y="2106613"/>
            <a:ext cx="11390313" cy="3148012"/>
          </a:xfrm>
        </p:spPr>
        <p:txBody>
          <a:bodyPr/>
          <a:lstStyle/>
          <a:p>
            <a:r>
              <a:rPr lang="en-US" b="1" dirty="0"/>
              <a:t>Care Management Fee (CMF)</a:t>
            </a:r>
            <a:r>
              <a:rPr lang="en-US" dirty="0"/>
              <a:t> </a:t>
            </a:r>
          </a:p>
          <a:p>
            <a:r>
              <a:rPr lang="en-US" dirty="0"/>
              <a:t>Provides a non-visit-based CMF paid per-beneficiary-per month (PBPM)</a:t>
            </a:r>
          </a:p>
          <a:p>
            <a:r>
              <a:rPr lang="en-US" dirty="0"/>
              <a:t>Care Management Fees are paid on all beneficiaries, from multiple payers</a:t>
            </a:r>
          </a:p>
          <a:p>
            <a:endParaRPr lang="en-US" dirty="0"/>
          </a:p>
        </p:txBody>
      </p:sp>
    </p:spTree>
    <p:extLst>
      <p:ext uri="{BB962C8B-B14F-4D97-AF65-F5344CB8AC3E}">
        <p14:creationId xmlns:p14="http://schemas.microsoft.com/office/powerpoint/2010/main" val="25873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0A9541-06C8-4E1D-84FD-F6F3DBFB476C}"/>
              </a:ext>
            </a:extLst>
          </p:cNvPr>
          <p:cNvSpPr>
            <a:spLocks noGrp="1"/>
          </p:cNvSpPr>
          <p:nvPr>
            <p:ph type="sldNum" sz="quarter" idx="12"/>
          </p:nvPr>
        </p:nvSpPr>
        <p:spPr/>
        <p:txBody>
          <a:bodyPr/>
          <a:lstStyle/>
          <a:p>
            <a:fld id="{3000ED6C-52F6-4886-80F0-B6E4A0320211}" type="slidenum">
              <a:rPr lang="en-US" smtClean="0"/>
              <a:pPr/>
              <a:t>31</a:t>
            </a:fld>
            <a:endParaRPr lang="en-US"/>
          </a:p>
        </p:txBody>
      </p:sp>
      <p:sp>
        <p:nvSpPr>
          <p:cNvPr id="4" name="Footer Placeholder 3">
            <a:extLst>
              <a:ext uri="{FF2B5EF4-FFF2-40B4-BE49-F238E27FC236}">
                <a16:creationId xmlns:a16="http://schemas.microsoft.com/office/drawing/2014/main" id="{F024FA57-890A-4F08-81CB-F456A65231AE}"/>
              </a:ext>
            </a:extLst>
          </p:cNvPr>
          <p:cNvSpPr>
            <a:spLocks noGrp="1"/>
          </p:cNvSpPr>
          <p:nvPr>
            <p:ph type="ftr" sz="quarter" idx="3"/>
          </p:nvPr>
        </p:nvSpPr>
        <p:spPr/>
        <p:txBody>
          <a:bodyPr/>
          <a:lstStyle/>
          <a:p>
            <a:r>
              <a:rPr lang="en-US"/>
              <a:t>© 2018 Centura Health</a:t>
            </a:r>
          </a:p>
        </p:txBody>
      </p:sp>
      <p:pic>
        <p:nvPicPr>
          <p:cNvPr id="6" name="Picture 5">
            <a:extLst>
              <a:ext uri="{FF2B5EF4-FFF2-40B4-BE49-F238E27FC236}">
                <a16:creationId xmlns:a16="http://schemas.microsoft.com/office/drawing/2014/main" id="{9783413B-452D-458E-BAE3-AE09B39FB5D7}"/>
              </a:ext>
            </a:extLst>
          </p:cNvPr>
          <p:cNvPicPr>
            <a:picLocks noChangeAspect="1"/>
          </p:cNvPicPr>
          <p:nvPr/>
        </p:nvPicPr>
        <p:blipFill>
          <a:blip r:embed="rId3"/>
          <a:stretch>
            <a:fillRect/>
          </a:stretch>
        </p:blipFill>
        <p:spPr>
          <a:xfrm>
            <a:off x="772190" y="394283"/>
            <a:ext cx="10647619" cy="6188734"/>
          </a:xfrm>
          <a:prstGeom prst="rect">
            <a:avLst/>
          </a:prstGeom>
        </p:spPr>
      </p:pic>
      <p:pic>
        <p:nvPicPr>
          <p:cNvPr id="2" name="Graphic 4" descr="Star">
            <a:extLst>
              <a:ext uri="{FF2B5EF4-FFF2-40B4-BE49-F238E27FC236}">
                <a16:creationId xmlns:a16="http://schemas.microsoft.com/office/drawing/2014/main" id="{556E06FE-3A5B-4BC6-8761-D1447BE8D9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62774" y="4064668"/>
            <a:ext cx="533400" cy="493295"/>
          </a:xfrm>
          <a:prstGeom prst="rect">
            <a:avLst/>
          </a:prstGeom>
        </p:spPr>
      </p:pic>
    </p:spTree>
    <p:extLst>
      <p:ext uri="{BB962C8B-B14F-4D97-AF65-F5344CB8AC3E}">
        <p14:creationId xmlns:p14="http://schemas.microsoft.com/office/powerpoint/2010/main" val="3635125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A59846DD-45A4-4849-A6B3-04DDA4D4B9B7}"/>
              </a:ext>
            </a:extLst>
          </p:cNvPr>
          <p:cNvSpPr>
            <a:spLocks noGrp="1"/>
          </p:cNvSpPr>
          <p:nvPr>
            <p:ph type="title"/>
          </p:nvPr>
        </p:nvSpPr>
        <p:spPr>
          <a:xfrm>
            <a:off x="863029" y="1012004"/>
            <a:ext cx="3416158" cy="4795408"/>
          </a:xfrm>
        </p:spPr>
        <p:txBody>
          <a:bodyPr vert="horz" lIns="91440" tIns="45720" rIns="91440" bIns="45720" rtlCol="0" anchor="ctr">
            <a:normAutofit/>
          </a:bodyPr>
          <a:lstStyle/>
          <a:p>
            <a:r>
              <a:rPr lang="en-US" sz="4400">
                <a:solidFill>
                  <a:srgbClr val="FFFFFF"/>
                </a:solidFill>
                <a:latin typeface="+mj-lt"/>
                <a:cs typeface="+mj-cs"/>
              </a:rPr>
              <a:t>Payers with Vision</a:t>
            </a:r>
          </a:p>
        </p:txBody>
      </p:sp>
      <p:sp>
        <p:nvSpPr>
          <p:cNvPr id="2" name="Footer Placeholder 1">
            <a:extLst>
              <a:ext uri="{FF2B5EF4-FFF2-40B4-BE49-F238E27FC236}">
                <a16:creationId xmlns:a16="http://schemas.microsoft.com/office/drawing/2014/main" id="{229CD4D3-992A-4D72-8B5F-E63769D4828A}"/>
              </a:ext>
            </a:extLst>
          </p:cNvPr>
          <p:cNvSpPr>
            <a:spLocks noGrp="1"/>
          </p:cNvSpPr>
          <p:nvPr>
            <p:ph type="ftr" sz="quarter" idx="3"/>
          </p:nvPr>
        </p:nvSpPr>
        <p:spPr>
          <a:xfrm>
            <a:off x="750305" y="6356350"/>
            <a:ext cx="4114800" cy="365125"/>
          </a:xfrm>
        </p:spPr>
        <p:txBody>
          <a:bodyPr vert="horz" lIns="91440" tIns="45720" rIns="91440" bIns="45720" rtlCol="0" anchor="ctr">
            <a:normAutofit/>
          </a:bodyPr>
          <a:lstStyle/>
          <a:p>
            <a:pPr>
              <a:spcAft>
                <a:spcPts val="600"/>
              </a:spcAft>
            </a:pPr>
            <a:r>
              <a:rPr lang="en-US" sz="1200" kern="1200">
                <a:solidFill>
                  <a:prstClr val="black">
                    <a:tint val="75000"/>
                  </a:prstClr>
                </a:solidFill>
                <a:latin typeface="+mn-lt"/>
                <a:ea typeface="+mn-ea"/>
                <a:cs typeface="+mn-cs"/>
              </a:rPr>
              <a:t>© 2018 Centura Health</a:t>
            </a:r>
          </a:p>
        </p:txBody>
      </p:sp>
      <p:sp>
        <p:nvSpPr>
          <p:cNvPr id="4" name="Slide Number Placeholder 3">
            <a:extLst>
              <a:ext uri="{FF2B5EF4-FFF2-40B4-BE49-F238E27FC236}">
                <a16:creationId xmlns:a16="http://schemas.microsoft.com/office/drawing/2014/main" id="{764B9A85-1190-44A7-9AA7-7F3B85162004}"/>
              </a:ext>
            </a:extLst>
          </p:cNvPr>
          <p:cNvSpPr>
            <a:spLocks noGrp="1"/>
          </p:cNvSpPr>
          <p:nvPr>
            <p:ph type="sldNum" sz="quarter" idx="4"/>
          </p:nvPr>
        </p:nvSpPr>
        <p:spPr>
          <a:xfrm>
            <a:off x="10726220" y="6356350"/>
            <a:ext cx="627580" cy="365125"/>
          </a:xfrm>
        </p:spPr>
        <p:txBody>
          <a:bodyPr vert="horz" lIns="91440" tIns="45720" rIns="91440" bIns="45720" rtlCol="0" anchor="ctr">
            <a:normAutofit/>
          </a:bodyPr>
          <a:lstStyle/>
          <a:p>
            <a:pPr>
              <a:spcAft>
                <a:spcPts val="600"/>
              </a:spcAft>
            </a:pPr>
            <a:fld id="{3000ED6C-52F6-4886-80F0-B6E4A0320211}" type="slidenum">
              <a:rPr lang="en-US" sz="1200">
                <a:solidFill>
                  <a:prstClr val="black">
                    <a:tint val="75000"/>
                  </a:prstClr>
                </a:solidFill>
                <a:latin typeface="+mn-lt"/>
                <a:cs typeface="+mn-cs"/>
              </a:rPr>
              <a:pPr>
                <a:spcAft>
                  <a:spcPts val="600"/>
                </a:spcAft>
              </a:pPr>
              <a:t>32</a:t>
            </a:fld>
            <a:endParaRPr lang="en-US" sz="1200">
              <a:solidFill>
                <a:prstClr val="black">
                  <a:tint val="75000"/>
                </a:prstClr>
              </a:solidFill>
              <a:latin typeface="+mn-lt"/>
              <a:cs typeface="+mn-cs"/>
            </a:endParaRPr>
          </a:p>
        </p:txBody>
      </p:sp>
      <p:graphicFrame>
        <p:nvGraphicFramePr>
          <p:cNvPr id="9" name="Text Placeholder 6">
            <a:extLst>
              <a:ext uri="{FF2B5EF4-FFF2-40B4-BE49-F238E27FC236}">
                <a16:creationId xmlns:a16="http://schemas.microsoft.com/office/drawing/2014/main" id="{87767FF7-DDD8-496C-8CFD-BE51DE88765E}"/>
              </a:ext>
            </a:extLst>
          </p:cNvPr>
          <p:cNvGraphicFramePr/>
          <p:nvPr>
            <p:extLst>
              <p:ext uri="{D42A27DB-BD31-4B8C-83A1-F6EECF244321}">
                <p14:modId xmlns:p14="http://schemas.microsoft.com/office/powerpoint/2010/main" val="251796575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615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14E9A2-3B8C-4DDF-94DD-1E57CF249B16}"/>
              </a:ext>
            </a:extLst>
          </p:cNvPr>
          <p:cNvSpPr>
            <a:spLocks noGrp="1"/>
          </p:cNvSpPr>
          <p:nvPr>
            <p:ph type="ftr" sz="quarter" idx="3"/>
          </p:nvPr>
        </p:nvSpPr>
        <p:spPr/>
        <p:txBody>
          <a:bodyPr/>
          <a:lstStyle/>
          <a:p>
            <a:r>
              <a:rPr lang="en-US"/>
              <a:t>© 2018 Centura Health</a:t>
            </a:r>
          </a:p>
        </p:txBody>
      </p:sp>
      <p:sp>
        <p:nvSpPr>
          <p:cNvPr id="3" name="Title 2">
            <a:extLst>
              <a:ext uri="{FF2B5EF4-FFF2-40B4-BE49-F238E27FC236}">
                <a16:creationId xmlns:a16="http://schemas.microsoft.com/office/drawing/2014/main" id="{8EE2C90A-F604-48F0-A43E-F7177218F97F}"/>
              </a:ext>
            </a:extLst>
          </p:cNvPr>
          <p:cNvSpPr>
            <a:spLocks noGrp="1"/>
          </p:cNvSpPr>
          <p:nvPr>
            <p:ph type="title"/>
          </p:nvPr>
        </p:nvSpPr>
        <p:spPr>
          <a:xfrm>
            <a:off x="367889" y="457200"/>
            <a:ext cx="6708159" cy="720247"/>
          </a:xfrm>
        </p:spPr>
        <p:txBody>
          <a:bodyPr/>
          <a:lstStyle/>
          <a:p>
            <a:r>
              <a:rPr lang="en-US" dirty="0"/>
              <a:t>Inform Healthcare Policy in Colorado</a:t>
            </a:r>
            <a:br>
              <a:rPr lang="en-US" dirty="0"/>
            </a:br>
            <a:endParaRPr lang="en-US" dirty="0"/>
          </a:p>
        </p:txBody>
      </p:sp>
      <p:sp>
        <p:nvSpPr>
          <p:cNvPr id="4" name="Slide Number Placeholder 3">
            <a:extLst>
              <a:ext uri="{FF2B5EF4-FFF2-40B4-BE49-F238E27FC236}">
                <a16:creationId xmlns:a16="http://schemas.microsoft.com/office/drawing/2014/main" id="{E3185159-F5CA-4089-B06A-4DCBEFE507C5}"/>
              </a:ext>
            </a:extLst>
          </p:cNvPr>
          <p:cNvSpPr>
            <a:spLocks noGrp="1"/>
          </p:cNvSpPr>
          <p:nvPr>
            <p:ph type="sldNum" sz="quarter" idx="4"/>
          </p:nvPr>
        </p:nvSpPr>
        <p:spPr/>
        <p:txBody>
          <a:bodyPr/>
          <a:lstStyle/>
          <a:p>
            <a:fld id="{3000ED6C-52F6-4886-80F0-B6E4A0320211}" type="slidenum">
              <a:rPr lang="en-US" smtClean="0"/>
              <a:pPr/>
              <a:t>33</a:t>
            </a:fld>
            <a:endParaRPr lang="en-US"/>
          </a:p>
        </p:txBody>
      </p:sp>
      <p:sp>
        <p:nvSpPr>
          <p:cNvPr id="5" name="Text Placeholder 4">
            <a:extLst>
              <a:ext uri="{FF2B5EF4-FFF2-40B4-BE49-F238E27FC236}">
                <a16:creationId xmlns:a16="http://schemas.microsoft.com/office/drawing/2014/main" id="{63A3EE22-DE15-4E62-9D67-9A76C1156DD8}"/>
              </a:ext>
            </a:extLst>
          </p:cNvPr>
          <p:cNvSpPr>
            <a:spLocks noGrp="1"/>
          </p:cNvSpPr>
          <p:nvPr>
            <p:ph type="body" sz="quarter" idx="10"/>
          </p:nvPr>
        </p:nvSpPr>
        <p:spPr>
          <a:xfrm>
            <a:off x="367889" y="2155999"/>
            <a:ext cx="11336228" cy="476011"/>
          </a:xfrm>
        </p:spPr>
        <p:txBody>
          <a:bodyPr/>
          <a:lstStyle/>
          <a:p>
            <a:r>
              <a:rPr lang="en-US" dirty="0"/>
              <a:t>Primary Care Payment Reform Influenced by the State Innovation Model (SIM)</a:t>
            </a:r>
          </a:p>
          <a:p>
            <a:endParaRPr lang="en-US" dirty="0"/>
          </a:p>
        </p:txBody>
      </p:sp>
      <p:sp>
        <p:nvSpPr>
          <p:cNvPr id="6" name="Text Placeholder 5">
            <a:extLst>
              <a:ext uri="{FF2B5EF4-FFF2-40B4-BE49-F238E27FC236}">
                <a16:creationId xmlns:a16="http://schemas.microsoft.com/office/drawing/2014/main" id="{EB0B9CA8-D2F7-4BDB-BE47-3132B435BE4C}"/>
              </a:ext>
            </a:extLst>
          </p:cNvPr>
          <p:cNvSpPr>
            <a:spLocks noGrp="1"/>
          </p:cNvSpPr>
          <p:nvPr>
            <p:ph type="body" sz="quarter" idx="14"/>
          </p:nvPr>
        </p:nvSpPr>
        <p:spPr>
          <a:xfrm>
            <a:off x="367890" y="1006562"/>
            <a:ext cx="5485990" cy="600075"/>
          </a:xfrm>
        </p:spPr>
        <p:txBody>
          <a:bodyPr/>
          <a:lstStyle/>
          <a:p>
            <a:r>
              <a:rPr lang="en-US"/>
              <a:t>Health First Colorado (Colorado Medicaid)</a:t>
            </a:r>
          </a:p>
        </p:txBody>
      </p:sp>
      <p:sp>
        <p:nvSpPr>
          <p:cNvPr id="7" name="Text Placeholder 6">
            <a:extLst>
              <a:ext uri="{FF2B5EF4-FFF2-40B4-BE49-F238E27FC236}">
                <a16:creationId xmlns:a16="http://schemas.microsoft.com/office/drawing/2014/main" id="{73F38DE5-6CB5-4193-BA19-C5E9385EB501}"/>
              </a:ext>
            </a:extLst>
          </p:cNvPr>
          <p:cNvSpPr>
            <a:spLocks noGrp="1"/>
          </p:cNvSpPr>
          <p:nvPr>
            <p:ph type="body" sz="quarter" idx="19"/>
          </p:nvPr>
        </p:nvSpPr>
        <p:spPr>
          <a:xfrm>
            <a:off x="367890" y="2623096"/>
            <a:ext cx="11390313" cy="3148012"/>
          </a:xfrm>
        </p:spPr>
        <p:txBody>
          <a:bodyPr/>
          <a:lstStyle/>
          <a:p>
            <a:pPr marL="1028700" lvl="1"/>
            <a:r>
              <a:rPr lang="en-US" dirty="0"/>
              <a:t>Starting in 2019 +4%/-4% payment adjustment according to meeting clinical quality measures</a:t>
            </a:r>
          </a:p>
          <a:p>
            <a:pPr marL="1028700" lvl="1"/>
            <a:r>
              <a:rPr lang="en-US" dirty="0"/>
              <a:t>All CPC+/SIM practices automatically qualify for positive 4% payment  adjustment, recognized as working toward practice transformation (All </a:t>
            </a:r>
            <a:r>
              <a:rPr lang="en-US" b="1" dirty="0"/>
              <a:t>4</a:t>
            </a:r>
            <a:r>
              <a:rPr lang="en-US" dirty="0"/>
              <a:t> Mercy Primary Care clinics are CPC+/SIM clinics)</a:t>
            </a:r>
          </a:p>
          <a:p>
            <a:pPr marL="285750"/>
            <a:endParaRPr lang="en-US" dirty="0"/>
          </a:p>
        </p:txBody>
      </p:sp>
    </p:spTree>
    <p:extLst>
      <p:ext uri="{BB962C8B-B14F-4D97-AF65-F5344CB8AC3E}">
        <p14:creationId xmlns:p14="http://schemas.microsoft.com/office/powerpoint/2010/main" val="281537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0F514A-432B-4839-AEA3-9427C03122C9}"/>
              </a:ext>
            </a:extLst>
          </p:cNvPr>
          <p:cNvSpPr>
            <a:spLocks noGrp="1"/>
          </p:cNvSpPr>
          <p:nvPr>
            <p:ph type="title"/>
          </p:nvPr>
        </p:nvSpPr>
        <p:spPr>
          <a:xfrm>
            <a:off x="1120624" y="1122807"/>
            <a:ext cx="9954443" cy="4297680"/>
          </a:xfrm>
          <a:noFill/>
          <a:ln>
            <a:noFill/>
          </a:ln>
        </p:spPr>
        <p:txBody>
          <a:bodyPr vert="horz" lIns="91440" tIns="45720" rIns="91440" bIns="45720" rtlCol="0" anchor="ctr">
            <a:normAutofit/>
          </a:bodyPr>
          <a:lstStyle/>
          <a:p>
            <a:r>
              <a:rPr lang="en-US">
                <a:solidFill>
                  <a:srgbClr val="FFFFFF"/>
                </a:solidFill>
                <a:latin typeface="+mj-lt"/>
                <a:cs typeface="+mj-cs"/>
              </a:rPr>
              <a:t>Mercy Family Medicine’s Achievements</a:t>
            </a:r>
            <a:br>
              <a:rPr lang="en-US">
                <a:solidFill>
                  <a:srgbClr val="FFFFFF"/>
                </a:solidFill>
                <a:latin typeface="+mj-lt"/>
                <a:cs typeface="+mj-cs"/>
              </a:rPr>
            </a:br>
            <a:r>
              <a:rPr lang="en-US">
                <a:solidFill>
                  <a:srgbClr val="FFFFFF"/>
                </a:solidFill>
                <a:latin typeface="+mj-lt"/>
                <a:cs typeface="+mj-cs"/>
              </a:rPr>
              <a:t>Successes and Recognitions</a:t>
            </a:r>
          </a:p>
        </p:txBody>
      </p:sp>
      <p:sp>
        <p:nvSpPr>
          <p:cNvPr id="4" name="Footer Placeholder 3"/>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457200">
              <a:spcAft>
                <a:spcPts val="600"/>
              </a:spcAft>
            </a:pPr>
            <a:r>
              <a:rPr lang="en-US" sz="1200" kern="1200">
                <a:solidFill>
                  <a:schemeClr val="tx1">
                    <a:tint val="75000"/>
                  </a:schemeClr>
                </a:solidFill>
                <a:latin typeface="+mn-lt"/>
                <a:ea typeface="+mn-ea"/>
                <a:cs typeface="+mn-cs"/>
              </a:rPr>
              <a:t>© 2018 Centura Health</a:t>
            </a:r>
          </a:p>
        </p:txBody>
      </p:sp>
      <p:sp>
        <p:nvSpPr>
          <p:cNvPr id="5" name="Slide Number Placeholder 4"/>
          <p:cNvSpPr>
            <a:spLocks noGrp="1"/>
          </p:cNvSpPr>
          <p:nvPr>
            <p:ph type="sldNum" sz="quarter" idx="4"/>
          </p:nvPr>
        </p:nvSpPr>
        <p:spPr>
          <a:xfrm>
            <a:off x="8610600" y="6356350"/>
            <a:ext cx="2743200" cy="365125"/>
          </a:xfrm>
        </p:spPr>
        <p:txBody>
          <a:bodyPr vert="horz" lIns="91440" tIns="45720" rIns="91440" bIns="45720" rtlCol="0" anchor="ctr">
            <a:normAutofit/>
          </a:bodyPr>
          <a:lstStyle/>
          <a:p>
            <a:pPr defTabSz="457200">
              <a:spcAft>
                <a:spcPts val="600"/>
              </a:spcAft>
            </a:pPr>
            <a:fld id="{3000ED6C-52F6-4886-80F0-B6E4A0320211}" type="slidenum">
              <a:rPr lang="en-US" sz="1200" smtClean="0">
                <a:solidFill>
                  <a:schemeClr val="tx1">
                    <a:tint val="75000"/>
                  </a:schemeClr>
                </a:solidFill>
                <a:latin typeface="+mn-lt"/>
                <a:cs typeface="+mn-cs"/>
              </a:rPr>
              <a:pPr defTabSz="457200">
                <a:spcAft>
                  <a:spcPts val="600"/>
                </a:spcAft>
              </a:pPr>
              <a:t>34</a:t>
            </a:fld>
            <a:endParaRPr lang="en-US" sz="1200">
              <a:solidFill>
                <a:schemeClr val="tx1">
                  <a:tint val="75000"/>
                </a:schemeClr>
              </a:solidFill>
              <a:latin typeface="+mn-lt"/>
              <a:cs typeface="+mn-cs"/>
            </a:endParaRPr>
          </a:p>
        </p:txBody>
      </p:sp>
    </p:spTree>
    <p:extLst>
      <p:ext uri="{BB962C8B-B14F-4D97-AF65-F5344CB8AC3E}">
        <p14:creationId xmlns:p14="http://schemas.microsoft.com/office/powerpoint/2010/main" val="2453739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FDE1C8-776E-4059-9D48-632FC8298C04}"/>
              </a:ext>
            </a:extLst>
          </p:cNvPr>
          <p:cNvSpPr>
            <a:spLocks noGrp="1"/>
          </p:cNvSpPr>
          <p:nvPr>
            <p:ph type="ftr" sz="quarter" idx="3"/>
          </p:nvPr>
        </p:nvSpPr>
        <p:spPr/>
        <p:txBody>
          <a:bodyPr/>
          <a:lstStyle/>
          <a:p>
            <a:r>
              <a:rPr lang="en-US"/>
              <a:t>© 2018 Centura Health</a:t>
            </a:r>
          </a:p>
        </p:txBody>
      </p:sp>
      <p:sp>
        <p:nvSpPr>
          <p:cNvPr id="3" name="Title 2">
            <a:extLst>
              <a:ext uri="{FF2B5EF4-FFF2-40B4-BE49-F238E27FC236}">
                <a16:creationId xmlns:a16="http://schemas.microsoft.com/office/drawing/2014/main" id="{91B4A907-B563-44A7-A526-E911A6B45457}"/>
              </a:ext>
            </a:extLst>
          </p:cNvPr>
          <p:cNvSpPr>
            <a:spLocks noGrp="1"/>
          </p:cNvSpPr>
          <p:nvPr>
            <p:ph type="title"/>
          </p:nvPr>
        </p:nvSpPr>
        <p:spPr>
          <a:xfrm>
            <a:off x="367889" y="457200"/>
            <a:ext cx="7595011" cy="720247"/>
          </a:xfrm>
        </p:spPr>
        <p:txBody>
          <a:bodyPr/>
          <a:lstStyle/>
          <a:p>
            <a:r>
              <a:rPr lang="en-US"/>
              <a:t>MFM Showcased and Recognized</a:t>
            </a:r>
          </a:p>
        </p:txBody>
      </p:sp>
      <p:sp>
        <p:nvSpPr>
          <p:cNvPr id="4" name="Slide Number Placeholder 3">
            <a:extLst>
              <a:ext uri="{FF2B5EF4-FFF2-40B4-BE49-F238E27FC236}">
                <a16:creationId xmlns:a16="http://schemas.microsoft.com/office/drawing/2014/main" id="{C984A4A8-1165-4051-AD79-E148F4CB9FF5}"/>
              </a:ext>
            </a:extLst>
          </p:cNvPr>
          <p:cNvSpPr>
            <a:spLocks noGrp="1"/>
          </p:cNvSpPr>
          <p:nvPr>
            <p:ph type="sldNum" sz="quarter" idx="4"/>
          </p:nvPr>
        </p:nvSpPr>
        <p:spPr/>
        <p:txBody>
          <a:bodyPr/>
          <a:lstStyle/>
          <a:p>
            <a:fld id="{3000ED6C-52F6-4886-80F0-B6E4A0320211}" type="slidenum">
              <a:rPr lang="en-US" smtClean="0"/>
              <a:pPr/>
              <a:t>35</a:t>
            </a:fld>
            <a:endParaRPr lang="en-US"/>
          </a:p>
        </p:txBody>
      </p:sp>
      <p:sp>
        <p:nvSpPr>
          <p:cNvPr id="6" name="Text Placeholder 5">
            <a:extLst>
              <a:ext uri="{FF2B5EF4-FFF2-40B4-BE49-F238E27FC236}">
                <a16:creationId xmlns:a16="http://schemas.microsoft.com/office/drawing/2014/main" id="{1E92439A-39BA-47CE-93B2-BA2D2944D7F7}"/>
              </a:ext>
            </a:extLst>
          </p:cNvPr>
          <p:cNvSpPr>
            <a:spLocks noGrp="1"/>
          </p:cNvSpPr>
          <p:nvPr>
            <p:ph type="body" sz="quarter" idx="14"/>
          </p:nvPr>
        </p:nvSpPr>
        <p:spPr>
          <a:xfrm>
            <a:off x="337246" y="986601"/>
            <a:ext cx="9404350" cy="600075"/>
          </a:xfrm>
        </p:spPr>
        <p:txBody>
          <a:bodyPr/>
          <a:lstStyle/>
          <a:p>
            <a:r>
              <a:rPr lang="en-US" sz="2400"/>
              <a:t>Center for Medicaid and Medicare (CMS) for Risk Stratification Tool</a:t>
            </a:r>
          </a:p>
          <a:p>
            <a:endParaRPr lang="en-US"/>
          </a:p>
          <a:p>
            <a:r>
              <a:rPr lang="en-US" sz="1600" b="1" i="0"/>
              <a:t>Mercy Adult and Pediatric Risk Stratification Tool</a:t>
            </a:r>
          </a:p>
        </p:txBody>
      </p:sp>
      <p:sp>
        <p:nvSpPr>
          <p:cNvPr id="7" name="Text Placeholder 6">
            <a:extLst>
              <a:ext uri="{FF2B5EF4-FFF2-40B4-BE49-F238E27FC236}">
                <a16:creationId xmlns:a16="http://schemas.microsoft.com/office/drawing/2014/main" id="{EAA3D8FA-F1B1-4CEA-B103-152A4A1361DA}"/>
              </a:ext>
            </a:extLst>
          </p:cNvPr>
          <p:cNvSpPr>
            <a:spLocks noGrp="1"/>
          </p:cNvSpPr>
          <p:nvPr>
            <p:ph type="body" sz="quarter" idx="19"/>
          </p:nvPr>
        </p:nvSpPr>
        <p:spPr>
          <a:xfrm>
            <a:off x="337246" y="2306638"/>
            <a:ext cx="11390313" cy="3148012"/>
          </a:xfrm>
        </p:spPr>
        <p:txBody>
          <a:bodyPr/>
          <a:lstStyle/>
          <a:p>
            <a:pPr lvl="1"/>
            <a:r>
              <a:rPr lang="en-US" dirty="0"/>
              <a:t>CPC+ National Implementation Guide 2016; 2017</a:t>
            </a:r>
          </a:p>
          <a:p>
            <a:pPr lvl="1"/>
            <a:r>
              <a:rPr lang="en-US" dirty="0"/>
              <a:t>National Webinar Presentations</a:t>
            </a:r>
          </a:p>
          <a:p>
            <a:pPr lvl="1"/>
            <a:r>
              <a:rPr lang="en-US" dirty="0"/>
              <a:t>Colorado Learning Collaborative Presentations</a:t>
            </a:r>
          </a:p>
          <a:p>
            <a:pPr lvl="1"/>
            <a:r>
              <a:rPr lang="en-US" dirty="0"/>
              <a:t>CPC+ Clinic Spotlight for Risk Stratification Tool  (First Clinic out of 3000)</a:t>
            </a:r>
          </a:p>
          <a:p>
            <a:pPr lvl="1"/>
            <a:r>
              <a:rPr lang="en-US" dirty="0"/>
              <a:t>2018 National CPC+ Annual Conference Presentation</a:t>
            </a:r>
          </a:p>
          <a:p>
            <a:pPr lvl="1"/>
            <a:r>
              <a:rPr lang="en-US" dirty="0"/>
              <a:t>MDPCP (Maryland Primary Care Program) Learning Session presentations</a:t>
            </a:r>
          </a:p>
          <a:p>
            <a:endParaRPr lang="en-US" dirty="0"/>
          </a:p>
        </p:txBody>
      </p:sp>
    </p:spTree>
    <p:extLst>
      <p:ext uri="{BB962C8B-B14F-4D97-AF65-F5344CB8AC3E}">
        <p14:creationId xmlns:p14="http://schemas.microsoft.com/office/powerpoint/2010/main" val="1767826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0E9CD3-FBE9-46C9-8899-5A95487B61FC}"/>
              </a:ext>
            </a:extLst>
          </p:cNvPr>
          <p:cNvSpPr>
            <a:spLocks noGrp="1"/>
          </p:cNvSpPr>
          <p:nvPr>
            <p:ph type="ftr" sz="quarter" idx="3"/>
          </p:nvPr>
        </p:nvSpPr>
        <p:spPr/>
        <p:txBody>
          <a:bodyPr/>
          <a:lstStyle/>
          <a:p>
            <a:r>
              <a:rPr lang="en-US"/>
              <a:t>© 2018 Centura Health</a:t>
            </a:r>
          </a:p>
        </p:txBody>
      </p:sp>
      <p:sp>
        <p:nvSpPr>
          <p:cNvPr id="3" name="Title 2">
            <a:extLst>
              <a:ext uri="{FF2B5EF4-FFF2-40B4-BE49-F238E27FC236}">
                <a16:creationId xmlns:a16="http://schemas.microsoft.com/office/drawing/2014/main" id="{1E2D43C4-E7EE-485A-9654-6644EA0592C8}"/>
              </a:ext>
            </a:extLst>
          </p:cNvPr>
          <p:cNvSpPr>
            <a:spLocks noGrp="1"/>
          </p:cNvSpPr>
          <p:nvPr>
            <p:ph type="title"/>
          </p:nvPr>
        </p:nvSpPr>
        <p:spPr>
          <a:xfrm>
            <a:off x="367889" y="457200"/>
            <a:ext cx="5947185" cy="720247"/>
          </a:xfrm>
        </p:spPr>
        <p:txBody>
          <a:bodyPr/>
          <a:lstStyle/>
          <a:p>
            <a:r>
              <a:rPr lang="en-US"/>
              <a:t>MFM Showcased and Recognized</a:t>
            </a:r>
          </a:p>
        </p:txBody>
      </p:sp>
      <p:sp>
        <p:nvSpPr>
          <p:cNvPr id="4" name="Slide Number Placeholder 3">
            <a:extLst>
              <a:ext uri="{FF2B5EF4-FFF2-40B4-BE49-F238E27FC236}">
                <a16:creationId xmlns:a16="http://schemas.microsoft.com/office/drawing/2014/main" id="{6AD384E3-9FFD-454C-9492-E38F98B46CB3}"/>
              </a:ext>
            </a:extLst>
          </p:cNvPr>
          <p:cNvSpPr>
            <a:spLocks noGrp="1"/>
          </p:cNvSpPr>
          <p:nvPr>
            <p:ph type="sldNum" sz="quarter" idx="4"/>
          </p:nvPr>
        </p:nvSpPr>
        <p:spPr/>
        <p:txBody>
          <a:bodyPr/>
          <a:lstStyle/>
          <a:p>
            <a:fld id="{3000ED6C-52F6-4886-80F0-B6E4A0320211}" type="slidenum">
              <a:rPr lang="en-US" smtClean="0"/>
              <a:pPr/>
              <a:t>36</a:t>
            </a:fld>
            <a:endParaRPr lang="en-US"/>
          </a:p>
        </p:txBody>
      </p:sp>
      <p:sp>
        <p:nvSpPr>
          <p:cNvPr id="5" name="Text Placeholder 4">
            <a:extLst>
              <a:ext uri="{FF2B5EF4-FFF2-40B4-BE49-F238E27FC236}">
                <a16:creationId xmlns:a16="http://schemas.microsoft.com/office/drawing/2014/main" id="{AE0B8963-B49C-4F2A-968A-F783FCA11F86}"/>
              </a:ext>
            </a:extLst>
          </p:cNvPr>
          <p:cNvSpPr>
            <a:spLocks noGrp="1"/>
          </p:cNvSpPr>
          <p:nvPr>
            <p:ph type="body" sz="quarter" idx="10"/>
          </p:nvPr>
        </p:nvSpPr>
        <p:spPr>
          <a:xfrm>
            <a:off x="367889" y="2385382"/>
            <a:ext cx="11336228" cy="476011"/>
          </a:xfrm>
        </p:spPr>
        <p:txBody>
          <a:bodyPr/>
          <a:lstStyle/>
          <a:p>
            <a:r>
              <a:rPr lang="en-US"/>
              <a:t>Mercy Adult and Pediatric Risk Stratification Tool</a:t>
            </a:r>
          </a:p>
          <a:p>
            <a:endParaRPr lang="en-US"/>
          </a:p>
        </p:txBody>
      </p:sp>
      <p:sp>
        <p:nvSpPr>
          <p:cNvPr id="6" name="Text Placeholder 5">
            <a:extLst>
              <a:ext uri="{FF2B5EF4-FFF2-40B4-BE49-F238E27FC236}">
                <a16:creationId xmlns:a16="http://schemas.microsoft.com/office/drawing/2014/main" id="{626BBDA5-7204-495A-813D-0B1ADCBA403E}"/>
              </a:ext>
            </a:extLst>
          </p:cNvPr>
          <p:cNvSpPr>
            <a:spLocks noGrp="1"/>
          </p:cNvSpPr>
          <p:nvPr>
            <p:ph type="body" sz="quarter" idx="14"/>
          </p:nvPr>
        </p:nvSpPr>
        <p:spPr>
          <a:xfrm>
            <a:off x="367889" y="1053383"/>
            <a:ext cx="8147050" cy="600075"/>
          </a:xfrm>
        </p:spPr>
        <p:txBody>
          <a:bodyPr/>
          <a:lstStyle/>
          <a:p>
            <a:r>
              <a:rPr lang="en-US"/>
              <a:t>Centura Health Physician Group (CHPG) for Risk Stratification Tool</a:t>
            </a:r>
          </a:p>
        </p:txBody>
      </p:sp>
      <p:sp>
        <p:nvSpPr>
          <p:cNvPr id="7" name="Text Placeholder 6">
            <a:extLst>
              <a:ext uri="{FF2B5EF4-FFF2-40B4-BE49-F238E27FC236}">
                <a16:creationId xmlns:a16="http://schemas.microsoft.com/office/drawing/2014/main" id="{EACFA9DD-1541-412D-A25D-6E2D2CDD6406}"/>
              </a:ext>
            </a:extLst>
          </p:cNvPr>
          <p:cNvSpPr>
            <a:spLocks noGrp="1"/>
          </p:cNvSpPr>
          <p:nvPr>
            <p:ph type="body" sz="quarter" idx="19"/>
          </p:nvPr>
        </p:nvSpPr>
        <p:spPr>
          <a:xfrm>
            <a:off x="367889" y="2861393"/>
            <a:ext cx="11390313" cy="3148012"/>
          </a:xfrm>
        </p:spPr>
        <p:txBody>
          <a:bodyPr/>
          <a:lstStyle/>
          <a:p>
            <a:pPr lvl="1"/>
            <a:r>
              <a:rPr lang="en-US" dirty="0"/>
              <a:t>CHPG Holds Copyright</a:t>
            </a:r>
          </a:p>
          <a:p>
            <a:pPr lvl="1"/>
            <a:r>
              <a:rPr lang="en-US" dirty="0"/>
              <a:t>Built into Epic, our electronic medical record</a:t>
            </a:r>
          </a:p>
          <a:p>
            <a:pPr lvl="1"/>
            <a:r>
              <a:rPr lang="en-US" dirty="0"/>
              <a:t>CHPG Learning Collaborative Presentations</a:t>
            </a:r>
          </a:p>
          <a:p>
            <a:endParaRPr lang="en-US" dirty="0"/>
          </a:p>
        </p:txBody>
      </p:sp>
    </p:spTree>
    <p:extLst>
      <p:ext uri="{BB962C8B-B14F-4D97-AF65-F5344CB8AC3E}">
        <p14:creationId xmlns:p14="http://schemas.microsoft.com/office/powerpoint/2010/main" val="2264830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4823D6-54E9-4D4B-957D-1E73F732F43A}"/>
              </a:ext>
            </a:extLst>
          </p:cNvPr>
          <p:cNvSpPr>
            <a:spLocks noGrp="1"/>
          </p:cNvSpPr>
          <p:nvPr>
            <p:ph type="ftr" sz="quarter" idx="3"/>
          </p:nvPr>
        </p:nvSpPr>
        <p:spPr/>
        <p:txBody>
          <a:bodyPr/>
          <a:lstStyle/>
          <a:p>
            <a:r>
              <a:rPr lang="en-US"/>
              <a:t>© 2018 Centura Health</a:t>
            </a:r>
          </a:p>
        </p:txBody>
      </p:sp>
      <p:sp>
        <p:nvSpPr>
          <p:cNvPr id="3" name="Title 2">
            <a:extLst>
              <a:ext uri="{FF2B5EF4-FFF2-40B4-BE49-F238E27FC236}">
                <a16:creationId xmlns:a16="http://schemas.microsoft.com/office/drawing/2014/main" id="{BF95D382-C742-48C2-84EF-080334D9BCBC}"/>
              </a:ext>
            </a:extLst>
          </p:cNvPr>
          <p:cNvSpPr>
            <a:spLocks noGrp="1"/>
          </p:cNvSpPr>
          <p:nvPr>
            <p:ph type="title"/>
          </p:nvPr>
        </p:nvSpPr>
        <p:spPr>
          <a:xfrm>
            <a:off x="367889" y="457200"/>
            <a:ext cx="6994935" cy="720247"/>
          </a:xfrm>
        </p:spPr>
        <p:txBody>
          <a:bodyPr/>
          <a:lstStyle/>
          <a:p>
            <a:r>
              <a:rPr lang="en-US"/>
              <a:t>MFM Showcased and Recognized</a:t>
            </a:r>
          </a:p>
        </p:txBody>
      </p:sp>
      <p:sp>
        <p:nvSpPr>
          <p:cNvPr id="4" name="Slide Number Placeholder 3">
            <a:extLst>
              <a:ext uri="{FF2B5EF4-FFF2-40B4-BE49-F238E27FC236}">
                <a16:creationId xmlns:a16="http://schemas.microsoft.com/office/drawing/2014/main" id="{1E506BA8-46C4-4DC4-BC39-701857AE32C1}"/>
              </a:ext>
            </a:extLst>
          </p:cNvPr>
          <p:cNvSpPr>
            <a:spLocks noGrp="1"/>
          </p:cNvSpPr>
          <p:nvPr>
            <p:ph type="sldNum" sz="quarter" idx="4"/>
          </p:nvPr>
        </p:nvSpPr>
        <p:spPr/>
        <p:txBody>
          <a:bodyPr/>
          <a:lstStyle/>
          <a:p>
            <a:fld id="{3000ED6C-52F6-4886-80F0-B6E4A0320211}" type="slidenum">
              <a:rPr lang="en-US" smtClean="0"/>
              <a:pPr/>
              <a:t>37</a:t>
            </a:fld>
            <a:endParaRPr lang="en-US"/>
          </a:p>
        </p:txBody>
      </p:sp>
      <p:sp>
        <p:nvSpPr>
          <p:cNvPr id="5" name="Text Placeholder 4">
            <a:extLst>
              <a:ext uri="{FF2B5EF4-FFF2-40B4-BE49-F238E27FC236}">
                <a16:creationId xmlns:a16="http://schemas.microsoft.com/office/drawing/2014/main" id="{9D6B12E1-1541-41D3-9725-5CE4CAEBC298}"/>
              </a:ext>
            </a:extLst>
          </p:cNvPr>
          <p:cNvSpPr>
            <a:spLocks noGrp="1"/>
          </p:cNvSpPr>
          <p:nvPr>
            <p:ph type="body" sz="quarter" idx="10"/>
          </p:nvPr>
        </p:nvSpPr>
        <p:spPr>
          <a:xfrm>
            <a:off x="368300" y="2630230"/>
            <a:ext cx="11701779" cy="476011"/>
          </a:xfrm>
        </p:spPr>
        <p:txBody>
          <a:bodyPr/>
          <a:lstStyle/>
          <a:p>
            <a:r>
              <a:rPr lang="en-US" dirty="0"/>
              <a:t>Risk Stratification Tool; Empanelment; Team Based Care; Clinical Quality Measures; and CPC Successes</a:t>
            </a:r>
          </a:p>
          <a:p>
            <a:endParaRPr lang="en-US" dirty="0"/>
          </a:p>
        </p:txBody>
      </p:sp>
      <p:sp>
        <p:nvSpPr>
          <p:cNvPr id="6" name="Text Placeholder 5">
            <a:extLst>
              <a:ext uri="{FF2B5EF4-FFF2-40B4-BE49-F238E27FC236}">
                <a16:creationId xmlns:a16="http://schemas.microsoft.com/office/drawing/2014/main" id="{633206B2-50A3-4AA1-BDC5-F9BDE3D39448}"/>
              </a:ext>
            </a:extLst>
          </p:cNvPr>
          <p:cNvSpPr>
            <a:spLocks noGrp="1"/>
          </p:cNvSpPr>
          <p:nvPr>
            <p:ph type="body" sz="quarter" idx="14"/>
          </p:nvPr>
        </p:nvSpPr>
        <p:spPr/>
        <p:txBody>
          <a:bodyPr/>
          <a:lstStyle/>
          <a:p>
            <a:r>
              <a:rPr lang="en-US"/>
              <a:t>Multiple Presentations</a:t>
            </a:r>
          </a:p>
        </p:txBody>
      </p:sp>
      <p:sp>
        <p:nvSpPr>
          <p:cNvPr id="9" name="Text Placeholder 8">
            <a:extLst>
              <a:ext uri="{FF2B5EF4-FFF2-40B4-BE49-F238E27FC236}">
                <a16:creationId xmlns:a16="http://schemas.microsoft.com/office/drawing/2014/main" id="{6A3EDE91-CE88-4359-BE73-380B30F0C92D}"/>
              </a:ext>
            </a:extLst>
          </p:cNvPr>
          <p:cNvSpPr>
            <a:spLocks noGrp="1"/>
          </p:cNvSpPr>
          <p:nvPr>
            <p:ph type="body" sz="quarter" idx="19"/>
          </p:nvPr>
        </p:nvSpPr>
        <p:spPr/>
        <p:txBody>
          <a:bodyPr vert="horz" lIns="0" tIns="0" rIns="0" bIns="0" rtlCol="0" anchor="t">
            <a:normAutofit/>
          </a:bodyPr>
          <a:lstStyle/>
          <a:p>
            <a:r>
              <a:rPr lang="en-US" dirty="0">
                <a:latin typeface="Arial"/>
                <a:cs typeface="Arial"/>
              </a:rPr>
              <a:t>Hospital Associations; Scottsdale Institute; Institute for Healthcare Improvement; Davies Selection Committee; Davies Recipient - HIMSS16; HIMSS17; Pod Casts; ECHO Series; YouTube*; Evidence-Based Practice Research and Innovation Conference; State Innovation Model (SIM) Learning Collaboratives; CPC Classic and CPC+ Learning Collaboratives; Maryland Primary Care Program (MDPCP) </a:t>
            </a:r>
            <a:endParaRPr lang="en-US" dirty="0"/>
          </a:p>
          <a:p>
            <a:r>
              <a:rPr lang="en-US" dirty="0"/>
              <a:t>* </a:t>
            </a:r>
            <a:r>
              <a:rPr lang="en-US" u="sng" dirty="0">
                <a:hlinkClick r:id="rId3"/>
              </a:rPr>
              <a:t>https://youtu.be/dl_U72zTPg4</a:t>
            </a:r>
            <a:endParaRPr lang="en-US" dirty="0"/>
          </a:p>
        </p:txBody>
      </p:sp>
    </p:spTree>
    <p:extLst>
      <p:ext uri="{BB962C8B-B14F-4D97-AF65-F5344CB8AC3E}">
        <p14:creationId xmlns:p14="http://schemas.microsoft.com/office/powerpoint/2010/main" val="3225720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C7362B0-E7BA-4EA4-AF39-F63CD3FFFED0}"/>
              </a:ext>
            </a:extLst>
          </p:cNvPr>
          <p:cNvSpPr>
            <a:spLocks noGrp="1"/>
          </p:cNvSpPr>
          <p:nvPr>
            <p:ph type="title"/>
          </p:nvPr>
        </p:nvSpPr>
        <p:spPr>
          <a:xfrm>
            <a:off x="838200" y="631825"/>
            <a:ext cx="10515600" cy="1325563"/>
          </a:xfrm>
        </p:spPr>
        <p:txBody>
          <a:bodyPr vert="horz" lIns="91440" tIns="45720" rIns="91440" bIns="45720" rtlCol="0" anchor="ctr">
            <a:normAutofit/>
          </a:bodyPr>
          <a:lstStyle/>
          <a:p>
            <a:r>
              <a:rPr lang="en-US" sz="4400" kern="1200">
                <a:solidFill>
                  <a:schemeClr val="tx1"/>
                </a:solidFill>
                <a:latin typeface="+mj-lt"/>
                <a:ea typeface="+mj-ea"/>
                <a:cs typeface="+mj-cs"/>
              </a:rPr>
              <a:t>Mercy Family Medicine Status Report </a:t>
            </a:r>
          </a:p>
        </p:txBody>
      </p:sp>
      <p:sp>
        <p:nvSpPr>
          <p:cNvPr id="7" name="Text Placeholder 6">
            <a:extLst>
              <a:ext uri="{FF2B5EF4-FFF2-40B4-BE49-F238E27FC236}">
                <a16:creationId xmlns:a16="http://schemas.microsoft.com/office/drawing/2014/main" id="{68925393-DC40-4015-B6A1-BECB75ECE2CC}"/>
              </a:ext>
            </a:extLst>
          </p:cNvPr>
          <p:cNvSpPr>
            <a:spLocks noGrp="1"/>
          </p:cNvSpPr>
          <p:nvPr>
            <p:ph type="body" sz="quarter" idx="19"/>
          </p:nvPr>
        </p:nvSpPr>
        <p:spPr>
          <a:xfrm>
            <a:off x="838200" y="2057400"/>
            <a:ext cx="10515600" cy="3924936"/>
          </a:xfrm>
        </p:spPr>
        <p:txBody>
          <a:bodyPr vert="horz" lIns="91440" tIns="45720" rIns="91440" bIns="45720" rtlCol="0">
            <a:normAutofit/>
          </a:bodyPr>
          <a:lstStyle/>
          <a:p>
            <a:pPr indent="-228600">
              <a:lnSpc>
                <a:spcPct val="90000"/>
              </a:lnSpc>
              <a:buFont typeface="Arial" panose="020B0604020202020204" pitchFamily="34" charset="0"/>
              <a:buChar char="•"/>
            </a:pPr>
            <a:r>
              <a:rPr lang="en-US" sz="1300" dirty="0">
                <a:latin typeface="+mn-lt"/>
                <a:cs typeface="+mn-cs"/>
              </a:rPr>
              <a:t>Mercy Family Medicine Clinics have met and exceeded all elements required for CPC+ </a:t>
            </a:r>
          </a:p>
          <a:p>
            <a:pPr marL="285750" indent="-228600">
              <a:lnSpc>
                <a:spcPct val="90000"/>
              </a:lnSpc>
              <a:buFont typeface="Arial" panose="020B0604020202020204" pitchFamily="34" charset="0"/>
              <a:buChar char="•"/>
            </a:pPr>
            <a:r>
              <a:rPr lang="en-US" sz="1300" dirty="0">
                <a:latin typeface="+mn-lt"/>
                <a:cs typeface="+mn-cs"/>
              </a:rPr>
              <a:t>Longitudinal Care Management by RN Care Coordinators for high risk patients ~4% of population (Goal 1%)</a:t>
            </a:r>
          </a:p>
          <a:p>
            <a:pPr marL="285750" indent="-228600">
              <a:lnSpc>
                <a:spcPct val="90000"/>
              </a:lnSpc>
              <a:buFont typeface="Arial" panose="020B0604020202020204" pitchFamily="34" charset="0"/>
              <a:buChar char="•"/>
            </a:pPr>
            <a:r>
              <a:rPr lang="en-US" sz="1300" dirty="0">
                <a:latin typeface="+mn-lt"/>
                <a:cs typeface="+mn-cs"/>
              </a:rPr>
              <a:t>Integrated Behavioral Health Providers: one at 3 Springs, one at Horse Gulch, new one coming in July 2019 (SIM Grant)</a:t>
            </a:r>
          </a:p>
          <a:p>
            <a:pPr marL="285750" indent="-228600">
              <a:lnSpc>
                <a:spcPct val="90000"/>
              </a:lnSpc>
              <a:buFont typeface="Arial" panose="020B0604020202020204" pitchFamily="34" charset="0"/>
              <a:buChar char="•"/>
            </a:pPr>
            <a:r>
              <a:rPr lang="en-US" sz="1300" dirty="0">
                <a:latin typeface="+mn-lt"/>
                <a:cs typeface="+mn-cs"/>
              </a:rPr>
              <a:t>Community Health Advocate: screens for ‘life’ needs like food, housing, transportation, employment, finances</a:t>
            </a:r>
          </a:p>
          <a:p>
            <a:pPr marL="285750" indent="-228600">
              <a:lnSpc>
                <a:spcPct val="90000"/>
              </a:lnSpc>
              <a:buFont typeface="Arial" panose="020B0604020202020204" pitchFamily="34" charset="0"/>
              <a:buChar char="•"/>
            </a:pPr>
            <a:r>
              <a:rPr lang="en-US" sz="1300" dirty="0">
                <a:latin typeface="+mn-lt"/>
                <a:cs typeface="+mn-cs"/>
              </a:rPr>
              <a:t>Embedded Diabetic Educators</a:t>
            </a:r>
          </a:p>
          <a:p>
            <a:pPr marL="285750" indent="-228600">
              <a:lnSpc>
                <a:spcPct val="90000"/>
              </a:lnSpc>
              <a:buFont typeface="Arial" panose="020B0604020202020204" pitchFamily="34" charset="0"/>
              <a:buChar char="•"/>
            </a:pPr>
            <a:r>
              <a:rPr lang="en-US" sz="1300" dirty="0">
                <a:latin typeface="+mn-lt"/>
                <a:cs typeface="+mn-cs"/>
              </a:rPr>
              <a:t>Hospital f/u within 2 business days at 93% (Goal 75%)</a:t>
            </a:r>
          </a:p>
          <a:p>
            <a:pPr marL="285750" indent="-228600">
              <a:lnSpc>
                <a:spcPct val="90000"/>
              </a:lnSpc>
              <a:buFont typeface="Arial" panose="020B0604020202020204" pitchFamily="34" charset="0"/>
              <a:buChar char="•"/>
            </a:pPr>
            <a:r>
              <a:rPr lang="en-US" sz="1300" dirty="0">
                <a:latin typeface="+mn-lt"/>
                <a:cs typeface="+mn-cs"/>
              </a:rPr>
              <a:t>ED f/u within 7 days at 100% (Goal 35%)</a:t>
            </a:r>
          </a:p>
          <a:p>
            <a:pPr marL="285750" indent="-228600">
              <a:lnSpc>
                <a:spcPct val="90000"/>
              </a:lnSpc>
              <a:buFont typeface="Arial" panose="020B0604020202020204" pitchFamily="34" charset="0"/>
              <a:buChar char="•"/>
            </a:pPr>
            <a:r>
              <a:rPr lang="en-US" sz="1300" dirty="0">
                <a:latin typeface="+mn-lt"/>
                <a:cs typeface="+mn-cs"/>
              </a:rPr>
              <a:t> Alternative visits: Psychiatry Telemedicine; Assisted Living Facility visits; Skilled Nursing Home Facility visits; Home Visits; Pharmacy Telemedicine; Genetic Counseling Telemedicine</a:t>
            </a:r>
          </a:p>
          <a:p>
            <a:pPr marL="285750" indent="-228600">
              <a:lnSpc>
                <a:spcPct val="90000"/>
              </a:lnSpc>
              <a:buFont typeface="Arial" panose="020B0604020202020204" pitchFamily="34" charset="0"/>
              <a:buChar char="•"/>
            </a:pPr>
            <a:r>
              <a:rPr lang="en-US" sz="1300" dirty="0">
                <a:latin typeface="+mn-lt"/>
                <a:cs typeface="+mn-cs"/>
              </a:rPr>
              <a:t>Patient and Family Advisory Council (PFAC) meets 1X/mo.  (Goal 2X/yr.)                                                                                                                                                  </a:t>
            </a:r>
          </a:p>
        </p:txBody>
      </p:sp>
      <p:sp>
        <p:nvSpPr>
          <p:cNvPr id="2" name="Footer Placeholder 1">
            <a:extLst>
              <a:ext uri="{FF2B5EF4-FFF2-40B4-BE49-F238E27FC236}">
                <a16:creationId xmlns:a16="http://schemas.microsoft.com/office/drawing/2014/main" id="{0B677B12-643A-4D25-81C5-B303FB4AB87F}"/>
              </a:ext>
            </a:extLst>
          </p:cNvPr>
          <p:cNvSpPr>
            <a:spLocks noGrp="1"/>
          </p:cNvSpPr>
          <p:nvPr>
            <p:ph type="ftr" sz="quarter" idx="3"/>
          </p:nvPr>
        </p:nvSpPr>
        <p:spPr>
          <a:xfrm>
            <a:off x="4038600" y="6077585"/>
            <a:ext cx="4114800" cy="365125"/>
          </a:xfrm>
        </p:spPr>
        <p:txBody>
          <a:bodyPr vert="horz" lIns="91440" tIns="45720" rIns="91440" bIns="45720" rtlCol="0" anchor="ctr">
            <a:normAutofit/>
          </a:bodyPr>
          <a:lstStyle/>
          <a:p>
            <a:pPr algn="ctr">
              <a:spcAft>
                <a:spcPts val="600"/>
              </a:spcAft>
            </a:pPr>
            <a:r>
              <a:rPr lang="en-US" sz="1200" kern="1200">
                <a:solidFill>
                  <a:schemeClr val="tx1">
                    <a:tint val="75000"/>
                  </a:schemeClr>
                </a:solidFill>
                <a:latin typeface="+mn-lt"/>
                <a:ea typeface="+mn-ea"/>
                <a:cs typeface="+mn-cs"/>
              </a:rPr>
              <a:t>© 2018 Centura Health</a:t>
            </a:r>
          </a:p>
        </p:txBody>
      </p:sp>
      <p:sp>
        <p:nvSpPr>
          <p:cNvPr id="4" name="Slide Number Placeholder 3">
            <a:extLst>
              <a:ext uri="{FF2B5EF4-FFF2-40B4-BE49-F238E27FC236}">
                <a16:creationId xmlns:a16="http://schemas.microsoft.com/office/drawing/2014/main" id="{38048659-1B7D-4E21-BB97-2577FE60F37E}"/>
              </a:ext>
            </a:extLst>
          </p:cNvPr>
          <p:cNvSpPr>
            <a:spLocks noGrp="1"/>
          </p:cNvSpPr>
          <p:nvPr>
            <p:ph type="sldNum" sz="quarter" idx="4"/>
          </p:nvPr>
        </p:nvSpPr>
        <p:spPr>
          <a:xfrm>
            <a:off x="8610600" y="6077585"/>
            <a:ext cx="2743200" cy="365125"/>
          </a:xfrm>
        </p:spPr>
        <p:txBody>
          <a:bodyPr vert="horz" lIns="91440" tIns="45720" rIns="91440" bIns="45720" rtlCol="0" anchor="ctr">
            <a:normAutofit/>
          </a:bodyPr>
          <a:lstStyle/>
          <a:p>
            <a:pPr>
              <a:spcAft>
                <a:spcPts val="600"/>
              </a:spcAft>
            </a:pPr>
            <a:fld id="{3000ED6C-52F6-4886-80F0-B6E4A0320211}" type="slidenum">
              <a:rPr lang="en-US" sz="1200">
                <a:solidFill>
                  <a:schemeClr val="tx1">
                    <a:tint val="75000"/>
                  </a:schemeClr>
                </a:solidFill>
                <a:latin typeface="+mn-lt"/>
                <a:cs typeface="+mn-cs"/>
              </a:rPr>
              <a:pPr>
                <a:spcAft>
                  <a:spcPts val="600"/>
                </a:spcAft>
              </a:pPr>
              <a:t>38</a:t>
            </a:fld>
            <a:endParaRPr lang="en-US" sz="1200">
              <a:solidFill>
                <a:schemeClr val="tx1">
                  <a:tint val="75000"/>
                </a:schemeClr>
              </a:solidFill>
              <a:latin typeface="+mn-lt"/>
              <a:cs typeface="+mn-cs"/>
            </a:endParaRPr>
          </a:p>
        </p:txBody>
      </p:sp>
    </p:spTree>
    <p:extLst>
      <p:ext uri="{BB962C8B-B14F-4D97-AF65-F5344CB8AC3E}">
        <p14:creationId xmlns:p14="http://schemas.microsoft.com/office/powerpoint/2010/main" val="2760208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4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4B9C125-737E-426D-9048-B24D78FF0214}"/>
              </a:ext>
            </a:extLst>
          </p:cNvPr>
          <p:cNvPicPr>
            <a:picLocks noChangeAspect="1"/>
          </p:cNvPicPr>
          <p:nvPr/>
        </p:nvPicPr>
        <p:blipFill>
          <a:blip r:embed="rId3"/>
          <a:stretch>
            <a:fillRect/>
          </a:stretch>
        </p:blipFill>
        <p:spPr>
          <a:xfrm>
            <a:off x="2058996" y="643467"/>
            <a:ext cx="8074008" cy="5571066"/>
          </a:xfrm>
          <a:prstGeom prst="rect">
            <a:avLst/>
          </a:prstGeom>
        </p:spPr>
      </p:pic>
      <p:sp>
        <p:nvSpPr>
          <p:cNvPr id="9" name="Footer Placeholder 8">
            <a:extLst>
              <a:ext uri="{FF2B5EF4-FFF2-40B4-BE49-F238E27FC236}">
                <a16:creationId xmlns:a16="http://schemas.microsoft.com/office/drawing/2014/main" id="{6249876C-4D4E-4A65-91E1-BAB86898F755}"/>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a:spcAft>
                <a:spcPts val="600"/>
              </a:spcAft>
            </a:pPr>
            <a:r>
              <a:rPr lang="en-US" sz="1200" kern="1200">
                <a:solidFill>
                  <a:srgbClr val="FFFFFF"/>
                </a:solidFill>
                <a:latin typeface="+mn-lt"/>
                <a:ea typeface="+mn-ea"/>
                <a:cs typeface="+mn-cs"/>
              </a:rPr>
              <a:t>© 2018 Centura Health</a:t>
            </a:r>
          </a:p>
        </p:txBody>
      </p:sp>
      <p:sp>
        <p:nvSpPr>
          <p:cNvPr id="4" name="Slide Number Placeholder 3">
            <a:extLst>
              <a:ext uri="{FF2B5EF4-FFF2-40B4-BE49-F238E27FC236}">
                <a16:creationId xmlns:a16="http://schemas.microsoft.com/office/drawing/2014/main" id="{6269E9E8-8FC4-463E-92DC-97150C3ED29D}"/>
              </a:ext>
            </a:extLst>
          </p:cNvPr>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a:spcAft>
                <a:spcPts val="600"/>
              </a:spcAft>
            </a:pPr>
            <a:fld id="{3000ED6C-52F6-4886-80F0-B6E4A0320211}" type="slidenum">
              <a:rPr lang="en-US" sz="1200">
                <a:solidFill>
                  <a:srgbClr val="FFFFFF"/>
                </a:solidFill>
                <a:latin typeface="+mn-lt"/>
                <a:cs typeface="+mn-cs"/>
              </a:rPr>
              <a:pPr>
                <a:spcAft>
                  <a:spcPts val="600"/>
                </a:spcAft>
              </a:pPr>
              <a:t>39</a:t>
            </a:fld>
            <a:endParaRPr lang="en-US" sz="1200">
              <a:solidFill>
                <a:srgbClr val="FFFFFF"/>
              </a:solidFill>
              <a:latin typeface="+mn-lt"/>
              <a:cs typeface="+mn-cs"/>
            </a:endParaRPr>
          </a:p>
        </p:txBody>
      </p:sp>
    </p:spTree>
    <p:extLst>
      <p:ext uri="{BB962C8B-B14F-4D97-AF65-F5344CB8AC3E}">
        <p14:creationId xmlns:p14="http://schemas.microsoft.com/office/powerpoint/2010/main" val="404137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5E8E2F-C819-43F4-9B10-BC69A663E867}"/>
              </a:ext>
            </a:extLst>
          </p:cNvPr>
          <p:cNvSpPr>
            <a:spLocks noGrp="1"/>
          </p:cNvSpPr>
          <p:nvPr>
            <p:ph type="ftr" sz="quarter" idx="3"/>
          </p:nvPr>
        </p:nvSpPr>
        <p:spPr/>
        <p:txBody>
          <a:bodyPr/>
          <a:lstStyle/>
          <a:p>
            <a:r>
              <a:rPr lang="en-US"/>
              <a:t>© 2018 Centura Health</a:t>
            </a:r>
          </a:p>
        </p:txBody>
      </p:sp>
      <p:sp>
        <p:nvSpPr>
          <p:cNvPr id="3" name="Title 2">
            <a:extLst>
              <a:ext uri="{FF2B5EF4-FFF2-40B4-BE49-F238E27FC236}">
                <a16:creationId xmlns:a16="http://schemas.microsoft.com/office/drawing/2014/main" id="{45BCC8B1-60D3-4D01-BC39-2A7DF8C25116}"/>
              </a:ext>
            </a:extLst>
          </p:cNvPr>
          <p:cNvSpPr>
            <a:spLocks noGrp="1"/>
          </p:cNvSpPr>
          <p:nvPr>
            <p:ph type="title"/>
          </p:nvPr>
        </p:nvSpPr>
        <p:spPr/>
        <p:txBody>
          <a:bodyPr/>
          <a:lstStyle/>
          <a:p>
            <a:r>
              <a:rPr lang="en-US">
                <a:latin typeface="Arial"/>
                <a:cs typeface="Arial"/>
              </a:rPr>
              <a:t>Primary Care in the U.S.</a:t>
            </a:r>
          </a:p>
        </p:txBody>
      </p:sp>
      <p:sp>
        <p:nvSpPr>
          <p:cNvPr id="4" name="Slide Number Placeholder 3">
            <a:extLst>
              <a:ext uri="{FF2B5EF4-FFF2-40B4-BE49-F238E27FC236}">
                <a16:creationId xmlns:a16="http://schemas.microsoft.com/office/drawing/2014/main" id="{E3D07FD9-6FEA-444C-B7FB-16F0582BE2FB}"/>
              </a:ext>
            </a:extLst>
          </p:cNvPr>
          <p:cNvSpPr>
            <a:spLocks noGrp="1"/>
          </p:cNvSpPr>
          <p:nvPr>
            <p:ph type="sldNum" sz="quarter" idx="4"/>
          </p:nvPr>
        </p:nvSpPr>
        <p:spPr/>
        <p:txBody>
          <a:bodyPr/>
          <a:lstStyle/>
          <a:p>
            <a:fld id="{3000ED6C-52F6-4886-80F0-B6E4A0320211}" type="slidenum">
              <a:rPr lang="en-US" smtClean="0"/>
              <a:pPr/>
              <a:t>4</a:t>
            </a:fld>
            <a:endParaRPr lang="en-US"/>
          </a:p>
        </p:txBody>
      </p:sp>
      <p:sp>
        <p:nvSpPr>
          <p:cNvPr id="6" name="Text Placeholder 5">
            <a:extLst>
              <a:ext uri="{FF2B5EF4-FFF2-40B4-BE49-F238E27FC236}">
                <a16:creationId xmlns:a16="http://schemas.microsoft.com/office/drawing/2014/main" id="{33DD9C41-ACA2-4219-8D92-34006E8CEC39}"/>
              </a:ext>
            </a:extLst>
          </p:cNvPr>
          <p:cNvSpPr>
            <a:spLocks noGrp="1"/>
          </p:cNvSpPr>
          <p:nvPr>
            <p:ph type="body" sz="quarter" idx="14"/>
          </p:nvPr>
        </p:nvSpPr>
        <p:spPr>
          <a:xfrm>
            <a:off x="368300" y="1635793"/>
            <a:ext cx="5485990" cy="425538"/>
          </a:xfrm>
        </p:spPr>
        <p:txBody>
          <a:bodyPr vert="horz" lIns="0" tIns="0" rIns="0" bIns="0" rtlCol="0" anchor="t">
            <a:noAutofit/>
          </a:bodyPr>
          <a:lstStyle/>
          <a:p>
            <a:r>
              <a:rPr lang="en-US">
                <a:latin typeface="Arial"/>
                <a:cs typeface="Arial"/>
              </a:rPr>
              <a:t>Background</a:t>
            </a:r>
            <a:endParaRPr lang="en-US"/>
          </a:p>
        </p:txBody>
      </p:sp>
      <p:sp>
        <p:nvSpPr>
          <p:cNvPr id="7" name="Text Placeholder 6">
            <a:extLst>
              <a:ext uri="{FF2B5EF4-FFF2-40B4-BE49-F238E27FC236}">
                <a16:creationId xmlns:a16="http://schemas.microsoft.com/office/drawing/2014/main" id="{B715B7B2-431C-4891-9CF9-9015DD4EDB7A}"/>
              </a:ext>
            </a:extLst>
          </p:cNvPr>
          <p:cNvSpPr>
            <a:spLocks noGrp="1"/>
          </p:cNvSpPr>
          <p:nvPr>
            <p:ph type="body" sz="quarter" idx="19"/>
          </p:nvPr>
        </p:nvSpPr>
        <p:spPr>
          <a:xfrm>
            <a:off x="370926" y="2063611"/>
            <a:ext cx="11580813" cy="3700715"/>
          </a:xfrm>
        </p:spPr>
        <p:txBody>
          <a:bodyPr vert="horz" lIns="0" tIns="0" rIns="0" bIns="0" rtlCol="0" anchor="t">
            <a:normAutofit/>
          </a:bodyPr>
          <a:lstStyle/>
          <a:p>
            <a:endParaRPr lang="en-US" dirty="0">
              <a:latin typeface="Arial"/>
              <a:cs typeface="Arial"/>
            </a:endParaRPr>
          </a:p>
          <a:p>
            <a:r>
              <a:rPr lang="en-US" dirty="0">
                <a:latin typeface="Arial"/>
                <a:cs typeface="Arial"/>
              </a:rPr>
              <a:t>Historically, primary care has been underfunded in the United States. </a:t>
            </a:r>
          </a:p>
          <a:p>
            <a:r>
              <a:rPr lang="en-US" dirty="0">
                <a:latin typeface="Arial"/>
                <a:cs typeface="Arial"/>
              </a:rPr>
              <a:t>Payers offer incentives for quality care but only for their beneficiaries (insured individuals)</a:t>
            </a:r>
          </a:p>
          <a:p>
            <a:r>
              <a:rPr lang="en-US" dirty="0">
                <a:latin typeface="Arial"/>
                <a:cs typeface="Arial"/>
              </a:rPr>
              <a:t>Need to have a critical mass of payers supporting Primary Care</a:t>
            </a:r>
          </a:p>
          <a:p>
            <a:r>
              <a:rPr lang="en-US" dirty="0">
                <a:latin typeface="Arial"/>
                <a:cs typeface="Arial"/>
              </a:rPr>
              <a:t>CPCi was designed to address this with multi-payer collaboration.</a:t>
            </a:r>
            <a:endParaRPr lang="en-US" dirty="0"/>
          </a:p>
          <a:p>
            <a:pPr>
              <a:spcBef>
                <a:spcPts val="0"/>
              </a:spcBef>
            </a:pPr>
            <a:endParaRPr lang="en-US" dirty="0"/>
          </a:p>
        </p:txBody>
      </p:sp>
    </p:spTree>
    <p:extLst>
      <p:ext uri="{BB962C8B-B14F-4D97-AF65-F5344CB8AC3E}">
        <p14:creationId xmlns:p14="http://schemas.microsoft.com/office/powerpoint/2010/main" val="3795598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EBDDB-06B7-4CC2-8EE6-C57DF367D011}"/>
              </a:ext>
            </a:extLst>
          </p:cNvPr>
          <p:cNvSpPr>
            <a:spLocks noGrp="1"/>
          </p:cNvSpPr>
          <p:nvPr>
            <p:ph type="title"/>
          </p:nvPr>
        </p:nvSpPr>
        <p:spPr>
          <a:xfrm>
            <a:off x="4380588" y="965199"/>
            <a:ext cx="6766078" cy="4927601"/>
          </a:xfrm>
        </p:spPr>
        <p:txBody>
          <a:bodyPr vert="horz" lIns="91440" tIns="45720" rIns="91440" bIns="45720" rtlCol="0" anchor="ctr">
            <a:normAutofit/>
          </a:bodyPr>
          <a:lstStyle/>
          <a:p>
            <a:pPr algn="l"/>
            <a:r>
              <a:rPr lang="en-US" sz="3800" kern="1200">
                <a:solidFill>
                  <a:schemeClr val="tx1">
                    <a:lumMod val="85000"/>
                    <a:lumOff val="15000"/>
                  </a:schemeClr>
                </a:solidFill>
                <a:latin typeface="+mj-lt"/>
                <a:ea typeface="+mj-ea"/>
                <a:cs typeface="+mj-cs"/>
              </a:rPr>
              <a:t>MFM is creating a vision that Comprehensive Primary Care  is foundational in providing the physical, mental, emotional and spiritual aspects of </a:t>
            </a:r>
            <a:br>
              <a:rPr lang="en-US" sz="3800" kern="1200">
                <a:solidFill>
                  <a:schemeClr val="tx1">
                    <a:lumMod val="85000"/>
                    <a:lumOff val="15000"/>
                  </a:schemeClr>
                </a:solidFill>
                <a:latin typeface="+mj-lt"/>
                <a:ea typeface="+mj-ea"/>
                <a:cs typeface="+mj-cs"/>
              </a:rPr>
            </a:br>
            <a:r>
              <a:rPr lang="en-US" sz="3800" kern="1200">
                <a:solidFill>
                  <a:schemeClr val="tx1">
                    <a:lumMod val="85000"/>
                    <a:lumOff val="15000"/>
                  </a:schemeClr>
                </a:solidFill>
                <a:latin typeface="+mj-lt"/>
                <a:ea typeface="+mj-ea"/>
                <a:cs typeface="+mj-cs"/>
              </a:rPr>
              <a:t>healthcare delivery for the population we serve.</a:t>
            </a:r>
            <a:br>
              <a:rPr lang="en-US" sz="3800" kern="1200">
                <a:solidFill>
                  <a:schemeClr val="tx1">
                    <a:lumMod val="85000"/>
                    <a:lumOff val="15000"/>
                  </a:schemeClr>
                </a:solidFill>
                <a:latin typeface="+mj-lt"/>
                <a:ea typeface="+mj-ea"/>
                <a:cs typeface="+mj-cs"/>
              </a:rPr>
            </a:br>
            <a:endParaRPr lang="en-US" sz="3800" kern="1200">
              <a:solidFill>
                <a:schemeClr val="tx1">
                  <a:lumMod val="85000"/>
                  <a:lumOff val="15000"/>
                </a:schemeClr>
              </a:solidFill>
              <a:latin typeface="+mj-lt"/>
              <a:ea typeface="+mj-ea"/>
              <a:cs typeface="+mj-cs"/>
            </a:endParaRPr>
          </a:p>
        </p:txBody>
      </p:sp>
      <p:cxnSp>
        <p:nvCxnSpPr>
          <p:cNvPr id="23" name="Straight Connector 17">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49E5F477-B1AF-48A2-8D38-8B230FF23165}"/>
              </a:ext>
            </a:extLst>
          </p:cNvPr>
          <p:cNvSpPr>
            <a:spLocks noGrp="1"/>
          </p:cNvSpPr>
          <p:nvPr>
            <p:ph type="ftr" sz="quarter" idx="3"/>
          </p:nvPr>
        </p:nvSpPr>
        <p:spPr>
          <a:xfrm>
            <a:off x="4380588" y="6553690"/>
            <a:ext cx="5053698" cy="274320"/>
          </a:xfrm>
        </p:spPr>
        <p:txBody>
          <a:bodyPr vert="horz" lIns="91440" tIns="45720" rIns="91440" bIns="45720" rtlCol="0" anchor="ctr">
            <a:normAutofit/>
          </a:bodyPr>
          <a:lstStyle/>
          <a:p>
            <a:pPr>
              <a:spcAft>
                <a:spcPts val="600"/>
              </a:spcAft>
            </a:pPr>
            <a:r>
              <a:rPr lang="en-US" sz="1050" kern="1200">
                <a:solidFill>
                  <a:schemeClr val="tx1">
                    <a:tint val="75000"/>
                  </a:schemeClr>
                </a:solidFill>
                <a:latin typeface="+mn-lt"/>
                <a:ea typeface="+mn-ea"/>
                <a:cs typeface="+mn-cs"/>
              </a:rPr>
              <a:t>© 2018 Centura Health</a:t>
            </a:r>
          </a:p>
        </p:txBody>
      </p:sp>
      <p:sp>
        <p:nvSpPr>
          <p:cNvPr id="3" name="Slide Number Placeholder 2">
            <a:extLst>
              <a:ext uri="{FF2B5EF4-FFF2-40B4-BE49-F238E27FC236}">
                <a16:creationId xmlns:a16="http://schemas.microsoft.com/office/drawing/2014/main" id="{E18431C0-B4DD-49E8-B15D-6AC05DC248DB}"/>
              </a:ext>
            </a:extLst>
          </p:cNvPr>
          <p:cNvSpPr>
            <a:spLocks noGrp="1"/>
          </p:cNvSpPr>
          <p:nvPr>
            <p:ph type="sldNum" sz="quarter" idx="4"/>
          </p:nvPr>
        </p:nvSpPr>
        <p:spPr>
          <a:xfrm>
            <a:off x="10225314" y="6553690"/>
            <a:ext cx="1128486" cy="274320"/>
          </a:xfrm>
        </p:spPr>
        <p:txBody>
          <a:bodyPr vert="horz" lIns="91440" tIns="45720" rIns="91440" bIns="45720" rtlCol="0" anchor="ctr">
            <a:normAutofit/>
          </a:bodyPr>
          <a:lstStyle/>
          <a:p>
            <a:pPr>
              <a:spcAft>
                <a:spcPts val="600"/>
              </a:spcAft>
            </a:pPr>
            <a:fld id="{3000ED6C-52F6-4886-80F0-B6E4A0320211}" type="slidenum">
              <a:rPr lang="en-US" sz="1050" smtClean="0">
                <a:solidFill>
                  <a:schemeClr val="tx1">
                    <a:tint val="75000"/>
                  </a:schemeClr>
                </a:solidFill>
                <a:latin typeface="+mn-lt"/>
                <a:cs typeface="+mn-cs"/>
              </a:rPr>
              <a:pPr>
                <a:spcAft>
                  <a:spcPts val="600"/>
                </a:spcAft>
              </a:pPr>
              <a:t>40</a:t>
            </a:fld>
            <a:endParaRPr lang="en-US" sz="1050">
              <a:solidFill>
                <a:schemeClr val="tx1">
                  <a:tint val="75000"/>
                </a:schemeClr>
              </a:solidFill>
              <a:latin typeface="+mn-lt"/>
              <a:cs typeface="+mn-cs"/>
            </a:endParaRPr>
          </a:p>
        </p:txBody>
      </p:sp>
    </p:spTree>
    <p:extLst>
      <p:ext uri="{BB962C8B-B14F-4D97-AF65-F5344CB8AC3E}">
        <p14:creationId xmlns:p14="http://schemas.microsoft.com/office/powerpoint/2010/main" val="3720636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0">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p:cNvSpPr>
            <a:spLocks noGrp="1"/>
          </p:cNvSpPr>
          <p:nvPr>
            <p:ph type="title"/>
          </p:nvPr>
        </p:nvSpPr>
        <p:spPr>
          <a:xfrm>
            <a:off x="4380588" y="965199"/>
            <a:ext cx="6766078" cy="4927601"/>
          </a:xfrm>
        </p:spPr>
        <p:txBody>
          <a:bodyPr vert="horz" lIns="91440" tIns="45720" rIns="91440" bIns="45720" rtlCol="0" anchor="ctr">
            <a:normAutofit/>
          </a:bodyPr>
          <a:lstStyle/>
          <a:p>
            <a:pPr algn="l"/>
            <a:r>
              <a:rPr lang="en-US" sz="5400" kern="1200">
                <a:solidFill>
                  <a:schemeClr val="tx1">
                    <a:lumMod val="85000"/>
                    <a:lumOff val="15000"/>
                  </a:schemeClr>
                </a:solidFill>
                <a:latin typeface="+mj-lt"/>
                <a:ea typeface="+mj-ea"/>
                <a:cs typeface="+mj-cs"/>
              </a:rPr>
              <a:t>Thank You</a:t>
            </a:r>
          </a:p>
        </p:txBody>
      </p:sp>
      <p:cxnSp>
        <p:nvCxnSpPr>
          <p:cNvPr id="38" name="Straight Connector 22">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FA088567-CA79-46C7-BFC1-D9E1E25E34E1}"/>
              </a:ext>
            </a:extLst>
          </p:cNvPr>
          <p:cNvSpPr>
            <a:spLocks noGrp="1"/>
          </p:cNvSpPr>
          <p:nvPr>
            <p:ph type="dt" sz="half" idx="4294967295"/>
          </p:nvPr>
        </p:nvSpPr>
        <p:spPr>
          <a:xfrm>
            <a:off x="1023257" y="6553690"/>
            <a:ext cx="2839059" cy="274320"/>
          </a:xfrm>
        </p:spPr>
        <p:txBody>
          <a:bodyPr vert="horz" lIns="91440" tIns="45720" rIns="91440" bIns="45720" rtlCol="0" anchor="ctr">
            <a:normAutofit/>
          </a:bodyPr>
          <a:lstStyle/>
          <a:p>
            <a:pPr>
              <a:spcAft>
                <a:spcPts val="600"/>
              </a:spcAft>
            </a:pPr>
            <a:r>
              <a:rPr lang="en-US" sz="1050">
                <a:solidFill>
                  <a:schemeClr val="tx1">
                    <a:tint val="75000"/>
                  </a:schemeClr>
                </a:solidFill>
                <a:latin typeface="+mn-lt"/>
                <a:cs typeface="+mn-cs"/>
              </a:rPr>
              <a:t>May 9, 2018</a:t>
            </a:r>
          </a:p>
        </p:txBody>
      </p:sp>
      <p:sp>
        <p:nvSpPr>
          <p:cNvPr id="4" name="Footer Placeholder 3"/>
          <p:cNvSpPr>
            <a:spLocks noGrp="1"/>
          </p:cNvSpPr>
          <p:nvPr>
            <p:ph type="ftr" sz="quarter" idx="3"/>
          </p:nvPr>
        </p:nvSpPr>
        <p:spPr>
          <a:xfrm>
            <a:off x="4380588" y="6553690"/>
            <a:ext cx="5053698" cy="274320"/>
          </a:xfrm>
        </p:spPr>
        <p:txBody>
          <a:bodyPr vert="horz" lIns="91440" tIns="45720" rIns="91440" bIns="45720" rtlCol="0" anchor="ctr">
            <a:normAutofit/>
          </a:bodyPr>
          <a:lstStyle/>
          <a:p>
            <a:pPr>
              <a:spcAft>
                <a:spcPts val="600"/>
              </a:spcAft>
            </a:pPr>
            <a:r>
              <a:rPr lang="en-US" sz="1050" kern="1200">
                <a:solidFill>
                  <a:schemeClr val="tx1">
                    <a:tint val="75000"/>
                  </a:schemeClr>
                </a:solidFill>
                <a:latin typeface="+mn-lt"/>
                <a:ea typeface="+mn-ea"/>
                <a:cs typeface="+mn-cs"/>
              </a:rPr>
              <a:t>© 2018 Centura Health</a:t>
            </a:r>
          </a:p>
        </p:txBody>
      </p:sp>
      <p:sp>
        <p:nvSpPr>
          <p:cNvPr id="5" name="Slide Number Placeholder 4"/>
          <p:cNvSpPr>
            <a:spLocks noGrp="1"/>
          </p:cNvSpPr>
          <p:nvPr>
            <p:ph type="sldNum" sz="quarter" idx="13"/>
          </p:nvPr>
        </p:nvSpPr>
        <p:spPr>
          <a:xfrm>
            <a:off x="10225314" y="6553690"/>
            <a:ext cx="1128486" cy="274320"/>
          </a:xfrm>
        </p:spPr>
        <p:txBody>
          <a:bodyPr vert="horz" lIns="91440" tIns="45720" rIns="91440" bIns="45720" rtlCol="0" anchor="ctr">
            <a:normAutofit/>
          </a:bodyPr>
          <a:lstStyle/>
          <a:p>
            <a:pPr>
              <a:spcAft>
                <a:spcPts val="600"/>
              </a:spcAft>
            </a:pPr>
            <a:fld id="{3000ED6C-52F6-4886-80F0-B6E4A0320211}" type="slidenum">
              <a:rPr lang="en-US" sz="1050">
                <a:solidFill>
                  <a:schemeClr val="tx1">
                    <a:tint val="75000"/>
                  </a:schemeClr>
                </a:solidFill>
                <a:latin typeface="+mn-lt"/>
                <a:cs typeface="+mn-cs"/>
              </a:rPr>
              <a:pPr>
                <a:spcAft>
                  <a:spcPts val="600"/>
                </a:spcAft>
              </a:pPr>
              <a:t>41</a:t>
            </a:fld>
            <a:endParaRPr lang="en-US" sz="1050">
              <a:solidFill>
                <a:schemeClr val="tx1">
                  <a:tint val="75000"/>
                </a:schemeClr>
              </a:solidFill>
              <a:latin typeface="+mn-lt"/>
              <a:cs typeface="+mn-cs"/>
            </a:endParaRPr>
          </a:p>
        </p:txBody>
      </p:sp>
    </p:spTree>
    <p:extLst>
      <p:ext uri="{BB962C8B-B14F-4D97-AF65-F5344CB8AC3E}">
        <p14:creationId xmlns:p14="http://schemas.microsoft.com/office/powerpoint/2010/main" val="4077275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7746A60-0A3F-44AF-980C-80B8F1D6BB39}"/>
              </a:ext>
            </a:extLst>
          </p:cNvPr>
          <p:cNvSpPr>
            <a:spLocks noGrp="1"/>
          </p:cNvSpPr>
          <p:nvPr>
            <p:ph type="ftr" sz="quarter" idx="3"/>
          </p:nvPr>
        </p:nvSpPr>
        <p:spPr/>
        <p:txBody>
          <a:bodyPr/>
          <a:lstStyle/>
          <a:p>
            <a:r>
              <a:rPr lang="en-US"/>
              <a:t>© 2018 Centura Health</a:t>
            </a:r>
          </a:p>
        </p:txBody>
      </p:sp>
      <p:sp>
        <p:nvSpPr>
          <p:cNvPr id="3" name="Title 2">
            <a:extLst>
              <a:ext uri="{FF2B5EF4-FFF2-40B4-BE49-F238E27FC236}">
                <a16:creationId xmlns:a16="http://schemas.microsoft.com/office/drawing/2014/main" id="{F4C86F64-41C3-4290-8A0B-3A03EC2AF051}"/>
              </a:ext>
            </a:extLst>
          </p:cNvPr>
          <p:cNvSpPr>
            <a:spLocks noGrp="1"/>
          </p:cNvSpPr>
          <p:nvPr>
            <p:ph type="title"/>
          </p:nvPr>
        </p:nvSpPr>
        <p:spPr>
          <a:xfrm>
            <a:off x="367889" y="457200"/>
            <a:ext cx="6632985" cy="720247"/>
          </a:xfrm>
        </p:spPr>
        <p:txBody>
          <a:bodyPr/>
          <a:lstStyle/>
          <a:p>
            <a:r>
              <a:rPr lang="en-US" dirty="0">
                <a:latin typeface="Arial"/>
                <a:cs typeface="Arial"/>
              </a:rPr>
              <a:t>Comprehensive Primary Care Initiative</a:t>
            </a:r>
            <a:br>
              <a:rPr lang="en-US" dirty="0"/>
            </a:br>
            <a:r>
              <a:rPr lang="en-US" dirty="0">
                <a:latin typeface="Arial"/>
                <a:cs typeface="Arial"/>
              </a:rPr>
              <a:t>AKA: CPCi or CPC Classic  2012-2016</a:t>
            </a:r>
            <a:endParaRPr lang="en-US" dirty="0"/>
          </a:p>
        </p:txBody>
      </p:sp>
      <p:sp>
        <p:nvSpPr>
          <p:cNvPr id="4" name="Slide Number Placeholder 3">
            <a:extLst>
              <a:ext uri="{FF2B5EF4-FFF2-40B4-BE49-F238E27FC236}">
                <a16:creationId xmlns:a16="http://schemas.microsoft.com/office/drawing/2014/main" id="{DCA97402-FDB6-4FF6-8A01-6B222B6EEF5A}"/>
              </a:ext>
            </a:extLst>
          </p:cNvPr>
          <p:cNvSpPr>
            <a:spLocks noGrp="1"/>
          </p:cNvSpPr>
          <p:nvPr>
            <p:ph type="sldNum" sz="quarter" idx="4"/>
          </p:nvPr>
        </p:nvSpPr>
        <p:spPr/>
        <p:txBody>
          <a:bodyPr/>
          <a:lstStyle/>
          <a:p>
            <a:fld id="{3000ED6C-52F6-4886-80F0-B6E4A0320211}" type="slidenum">
              <a:rPr lang="en-US" smtClean="0"/>
              <a:pPr/>
              <a:t>5</a:t>
            </a:fld>
            <a:endParaRPr lang="en-US"/>
          </a:p>
        </p:txBody>
      </p:sp>
      <p:sp>
        <p:nvSpPr>
          <p:cNvPr id="6" name="Text Placeholder 5">
            <a:extLst>
              <a:ext uri="{FF2B5EF4-FFF2-40B4-BE49-F238E27FC236}">
                <a16:creationId xmlns:a16="http://schemas.microsoft.com/office/drawing/2014/main" id="{815E8FC6-6793-458B-92C8-304908A65BC0}"/>
              </a:ext>
            </a:extLst>
          </p:cNvPr>
          <p:cNvSpPr>
            <a:spLocks noGrp="1"/>
          </p:cNvSpPr>
          <p:nvPr>
            <p:ph type="body" sz="quarter" idx="14"/>
          </p:nvPr>
        </p:nvSpPr>
        <p:spPr>
          <a:xfrm>
            <a:off x="368300" y="1466851"/>
            <a:ext cx="7023100" cy="476249"/>
          </a:xfrm>
        </p:spPr>
        <p:txBody>
          <a:bodyPr/>
          <a:lstStyle/>
          <a:p>
            <a:r>
              <a:rPr lang="en-US"/>
              <a:t>Created by the Center for Medicare and Medicaid Innovation (CMMI)</a:t>
            </a:r>
          </a:p>
        </p:txBody>
      </p:sp>
      <p:sp>
        <p:nvSpPr>
          <p:cNvPr id="7" name="Text Placeholder 6">
            <a:extLst>
              <a:ext uri="{FF2B5EF4-FFF2-40B4-BE49-F238E27FC236}">
                <a16:creationId xmlns:a16="http://schemas.microsoft.com/office/drawing/2014/main" id="{D8D32779-10FA-4024-98D9-060B61CF2507}"/>
              </a:ext>
            </a:extLst>
          </p:cNvPr>
          <p:cNvSpPr>
            <a:spLocks noGrp="1"/>
          </p:cNvSpPr>
          <p:nvPr>
            <p:ph type="body" sz="quarter" idx="19"/>
          </p:nvPr>
        </p:nvSpPr>
        <p:spPr>
          <a:xfrm>
            <a:off x="367889" y="2430463"/>
            <a:ext cx="11390313" cy="3148012"/>
          </a:xfrm>
        </p:spPr>
        <p:txBody>
          <a:bodyPr vert="horz" lIns="0" tIns="0" rIns="0" bIns="0" rtlCol="0" anchor="t">
            <a:normAutofit/>
          </a:bodyPr>
          <a:lstStyle/>
          <a:p>
            <a:r>
              <a:rPr lang="en-US">
                <a:latin typeface="Arial"/>
                <a:cs typeface="Arial"/>
              </a:rPr>
              <a:t>Comprehensive Primary Care Initiative was a 4-year multi-payer model designed to strengthen Primary Care.  </a:t>
            </a:r>
            <a:endParaRPr lang="en-US"/>
          </a:p>
          <a:p>
            <a:r>
              <a:rPr lang="en-US">
                <a:latin typeface="Arial"/>
                <a:cs typeface="Arial"/>
              </a:rPr>
              <a:t>CMS collaborated with commercial and state health insurance plans to offer population-based care management payments to individual Primary Care Clinics</a:t>
            </a:r>
          </a:p>
          <a:p>
            <a:r>
              <a:rPr lang="en-US"/>
              <a:t>Practices were  assigned five comprehensive primary care functions: 1). Risk Stratified Care Management; 2). Access and Continuity; 3). Planned Care for Chronic Conditions; 4). Patient and Caregiver Engagement; 5). Coordination of Care Across the Medical Neighborhood</a:t>
            </a:r>
          </a:p>
          <a:p>
            <a:r>
              <a:rPr lang="en-US">
                <a:latin typeface="Arial"/>
                <a:cs typeface="Arial"/>
              </a:rPr>
              <a:t>The initiative was testing  whether provision of these functions, supported by multi-payer compensation, could improve outcome and lower costs</a:t>
            </a:r>
          </a:p>
        </p:txBody>
      </p:sp>
    </p:spTree>
    <p:extLst>
      <p:ext uri="{BB962C8B-B14F-4D97-AF65-F5344CB8AC3E}">
        <p14:creationId xmlns:p14="http://schemas.microsoft.com/office/powerpoint/2010/main" val="3153145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3509E58-7D72-404B-BD8D-F0A311E18872}"/>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kern="1200">
                <a:solidFill>
                  <a:schemeClr val="bg1"/>
                </a:solidFill>
                <a:latin typeface="+mj-lt"/>
                <a:ea typeface="+mj-ea"/>
                <a:cs typeface="+mj-cs"/>
              </a:rPr>
              <a:t>CPCi was a National Program</a:t>
            </a:r>
          </a:p>
        </p:txBody>
      </p:sp>
      <p:sp>
        <p:nvSpPr>
          <p:cNvPr id="7" name="Text Placeholder 6">
            <a:extLst>
              <a:ext uri="{FF2B5EF4-FFF2-40B4-BE49-F238E27FC236}">
                <a16:creationId xmlns:a16="http://schemas.microsoft.com/office/drawing/2014/main" id="{051BBAD7-7F8A-4FD2-BF17-A85A4F882CDC}"/>
              </a:ext>
            </a:extLst>
          </p:cNvPr>
          <p:cNvSpPr>
            <a:spLocks noGrp="1"/>
          </p:cNvSpPr>
          <p:nvPr>
            <p:ph type="body" sz="quarter" idx="19"/>
          </p:nvPr>
        </p:nvSpPr>
        <p:spPr>
          <a:xfrm>
            <a:off x="643468" y="2638044"/>
            <a:ext cx="3363974" cy="3415622"/>
          </a:xfrm>
        </p:spPr>
        <p:txBody>
          <a:bodyPr vert="horz" lIns="91440" tIns="45720" rIns="91440" bIns="45720" rtlCol="0">
            <a:normAutofit/>
          </a:bodyPr>
          <a:lstStyle/>
          <a:p>
            <a:pPr marL="285750" indent="-228600">
              <a:lnSpc>
                <a:spcPct val="90000"/>
              </a:lnSpc>
              <a:buFont typeface="Arial" panose="020B0604020202020204" pitchFamily="34" charset="0"/>
              <a:buChar char="•"/>
            </a:pPr>
            <a:r>
              <a:rPr lang="en-US" sz="2000">
                <a:solidFill>
                  <a:schemeClr val="bg1"/>
                </a:solidFill>
                <a:latin typeface="+mn-lt"/>
                <a:cs typeface="+mn-cs"/>
              </a:rPr>
              <a:t>7 Regions from New York to Oregon</a:t>
            </a:r>
          </a:p>
          <a:p>
            <a:pPr marL="285750" indent="-228600">
              <a:lnSpc>
                <a:spcPct val="90000"/>
              </a:lnSpc>
              <a:buFont typeface="Arial" panose="020B0604020202020204" pitchFamily="34" charset="0"/>
              <a:buChar char="•"/>
            </a:pPr>
            <a:r>
              <a:rPr lang="en-US" sz="2000">
                <a:solidFill>
                  <a:schemeClr val="bg1"/>
                </a:solidFill>
                <a:latin typeface="+mn-lt"/>
                <a:cs typeface="+mn-cs"/>
              </a:rPr>
              <a:t>500 primary Care Clinics</a:t>
            </a:r>
          </a:p>
          <a:p>
            <a:pPr marL="285750" indent="-228600">
              <a:lnSpc>
                <a:spcPct val="90000"/>
              </a:lnSpc>
              <a:buFont typeface="Arial" panose="020B0604020202020204" pitchFamily="34" charset="0"/>
              <a:buChar char="•"/>
            </a:pPr>
            <a:r>
              <a:rPr lang="en-US" sz="2000">
                <a:solidFill>
                  <a:schemeClr val="bg1"/>
                </a:solidFill>
                <a:latin typeface="+mn-lt"/>
                <a:cs typeface="+mn-cs"/>
              </a:rPr>
              <a:t>72 Primary Care Clinics in Colorado</a:t>
            </a:r>
          </a:p>
          <a:p>
            <a:pPr indent="-228600">
              <a:lnSpc>
                <a:spcPct val="90000"/>
              </a:lnSpc>
              <a:buFont typeface="Arial" panose="020B0604020202020204" pitchFamily="34" charset="0"/>
              <a:buChar char="•"/>
            </a:pPr>
            <a:endParaRPr lang="en-US" sz="2000">
              <a:solidFill>
                <a:schemeClr val="bg1"/>
              </a:solidFill>
              <a:latin typeface="+mn-lt"/>
              <a:cs typeface="+mn-cs"/>
            </a:endParaRPr>
          </a:p>
        </p:txBody>
      </p:sp>
      <p:pic>
        <p:nvPicPr>
          <p:cNvPr id="8" name="Picture 8" descr="A close up of a map&#10;&#10;Description generated with high confidence">
            <a:extLst>
              <a:ext uri="{FF2B5EF4-FFF2-40B4-BE49-F238E27FC236}">
                <a16:creationId xmlns:a16="http://schemas.microsoft.com/office/drawing/2014/main" id="{0F277DEC-E8DE-40AA-92E7-ED8F33D21A8E}"/>
              </a:ext>
            </a:extLst>
          </p:cNvPr>
          <p:cNvPicPr>
            <a:picLocks noChangeAspect="1"/>
          </p:cNvPicPr>
          <p:nvPr/>
        </p:nvPicPr>
        <p:blipFill>
          <a:blip r:embed="rId2"/>
          <a:stretch>
            <a:fillRect/>
          </a:stretch>
        </p:blipFill>
        <p:spPr>
          <a:xfrm>
            <a:off x="5297763" y="1113917"/>
            <a:ext cx="6250769" cy="4469299"/>
          </a:xfrm>
          <a:prstGeom prst="rect">
            <a:avLst/>
          </a:prstGeom>
        </p:spPr>
      </p:pic>
      <p:sp>
        <p:nvSpPr>
          <p:cNvPr id="2" name="Footer Placeholder 1">
            <a:extLst>
              <a:ext uri="{FF2B5EF4-FFF2-40B4-BE49-F238E27FC236}">
                <a16:creationId xmlns:a16="http://schemas.microsoft.com/office/drawing/2014/main" id="{17767DF6-6E35-4505-BBEE-F91AD14C632E}"/>
              </a:ext>
            </a:extLst>
          </p:cNvPr>
          <p:cNvSpPr>
            <a:spLocks noGrp="1"/>
          </p:cNvSpPr>
          <p:nvPr>
            <p:ph type="ftr" sz="quarter" idx="3"/>
          </p:nvPr>
        </p:nvSpPr>
        <p:spPr>
          <a:xfrm>
            <a:off x="5297762" y="6356350"/>
            <a:ext cx="4579768" cy="365125"/>
          </a:xfrm>
        </p:spPr>
        <p:txBody>
          <a:bodyPr vert="horz" lIns="91440" tIns="45720" rIns="91440" bIns="45720" rtlCol="0" anchor="ctr">
            <a:normAutofit/>
          </a:bodyPr>
          <a:lstStyle/>
          <a:p>
            <a:pPr>
              <a:spcAft>
                <a:spcPts val="600"/>
              </a:spcAft>
            </a:pPr>
            <a:r>
              <a:rPr lang="en-US" sz="1200" kern="1200">
                <a:solidFill>
                  <a:schemeClr val="tx1">
                    <a:alpha val="80000"/>
                  </a:schemeClr>
                </a:solidFill>
                <a:latin typeface="+mn-lt"/>
                <a:ea typeface="+mn-ea"/>
                <a:cs typeface="+mn-cs"/>
              </a:rPr>
              <a:t>© 2018 Centura Health</a:t>
            </a:r>
          </a:p>
        </p:txBody>
      </p:sp>
      <p:sp>
        <p:nvSpPr>
          <p:cNvPr id="4" name="Slide Number Placeholder 3">
            <a:extLst>
              <a:ext uri="{FF2B5EF4-FFF2-40B4-BE49-F238E27FC236}">
                <a16:creationId xmlns:a16="http://schemas.microsoft.com/office/drawing/2014/main" id="{859A3D8E-0555-4442-B5F1-6B29F65BF646}"/>
              </a:ext>
            </a:extLst>
          </p:cNvPr>
          <p:cNvSpPr>
            <a:spLocks noGrp="1"/>
          </p:cNvSpPr>
          <p:nvPr>
            <p:ph type="sldNum" sz="quarter" idx="4"/>
          </p:nvPr>
        </p:nvSpPr>
        <p:spPr>
          <a:xfrm>
            <a:off x="10289512" y="6356350"/>
            <a:ext cx="1064287" cy="365125"/>
          </a:xfrm>
        </p:spPr>
        <p:txBody>
          <a:bodyPr vert="horz" lIns="91440" tIns="45720" rIns="91440" bIns="45720" rtlCol="0" anchor="ctr">
            <a:normAutofit/>
          </a:bodyPr>
          <a:lstStyle/>
          <a:p>
            <a:pPr>
              <a:spcAft>
                <a:spcPts val="600"/>
              </a:spcAft>
            </a:pPr>
            <a:fld id="{3000ED6C-52F6-4886-80F0-B6E4A0320211}" type="slidenum">
              <a:rPr lang="en-US" sz="1200">
                <a:solidFill>
                  <a:schemeClr val="tx1">
                    <a:alpha val="80000"/>
                  </a:schemeClr>
                </a:solidFill>
                <a:latin typeface="+mn-lt"/>
                <a:cs typeface="+mn-cs"/>
              </a:rPr>
              <a:pPr>
                <a:spcAft>
                  <a:spcPts val="600"/>
                </a:spcAft>
              </a:pPr>
              <a:t>6</a:t>
            </a:fld>
            <a:endParaRPr lang="en-US" sz="1200">
              <a:solidFill>
                <a:schemeClr val="tx1">
                  <a:alpha val="80000"/>
                </a:schemeClr>
              </a:solidFill>
              <a:latin typeface="+mn-lt"/>
              <a:cs typeface="+mn-cs"/>
            </a:endParaRPr>
          </a:p>
        </p:txBody>
      </p:sp>
    </p:spTree>
    <p:extLst>
      <p:ext uri="{BB962C8B-B14F-4D97-AF65-F5344CB8AC3E}">
        <p14:creationId xmlns:p14="http://schemas.microsoft.com/office/powerpoint/2010/main" val="3349148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a:t>© 2018 Centura Health</a:t>
            </a:r>
          </a:p>
        </p:txBody>
      </p:sp>
      <p:sp>
        <p:nvSpPr>
          <p:cNvPr id="7" name="Title 6">
            <a:extLst>
              <a:ext uri="{FF2B5EF4-FFF2-40B4-BE49-F238E27FC236}">
                <a16:creationId xmlns:a16="http://schemas.microsoft.com/office/drawing/2014/main" id="{47CBAA90-EEA4-48D5-B2C9-10D942A71DCC}"/>
              </a:ext>
            </a:extLst>
          </p:cNvPr>
          <p:cNvSpPr>
            <a:spLocks noGrp="1"/>
          </p:cNvSpPr>
          <p:nvPr>
            <p:ph type="title"/>
          </p:nvPr>
        </p:nvSpPr>
        <p:spPr>
          <a:xfrm>
            <a:off x="367889" y="457200"/>
            <a:ext cx="6565648" cy="720247"/>
          </a:xfrm>
        </p:spPr>
        <p:txBody>
          <a:bodyPr/>
          <a:lstStyle/>
          <a:p>
            <a:r>
              <a:rPr lang="en-US"/>
              <a:t>CPC Classic</a:t>
            </a:r>
          </a:p>
        </p:txBody>
      </p:sp>
      <p:sp>
        <p:nvSpPr>
          <p:cNvPr id="5" name="Slide Number Placeholder 4"/>
          <p:cNvSpPr>
            <a:spLocks noGrp="1"/>
          </p:cNvSpPr>
          <p:nvPr>
            <p:ph type="sldNum" sz="quarter" idx="4"/>
          </p:nvPr>
        </p:nvSpPr>
        <p:spPr/>
        <p:txBody>
          <a:bodyPr/>
          <a:lstStyle/>
          <a:p>
            <a:fld id="{3000ED6C-52F6-4886-80F0-B6E4A0320211}" type="slidenum">
              <a:rPr lang="en-US" smtClean="0"/>
              <a:pPr/>
              <a:t>7</a:t>
            </a:fld>
            <a:endParaRPr lang="en-US"/>
          </a:p>
        </p:txBody>
      </p:sp>
      <p:sp>
        <p:nvSpPr>
          <p:cNvPr id="8" name="Text Placeholder 7">
            <a:extLst>
              <a:ext uri="{FF2B5EF4-FFF2-40B4-BE49-F238E27FC236}">
                <a16:creationId xmlns:a16="http://schemas.microsoft.com/office/drawing/2014/main" id="{0DC444CE-4132-405A-9A8B-140D363347A6}"/>
              </a:ext>
            </a:extLst>
          </p:cNvPr>
          <p:cNvSpPr>
            <a:spLocks noGrp="1"/>
          </p:cNvSpPr>
          <p:nvPr>
            <p:ph type="body" sz="quarter" idx="10"/>
          </p:nvPr>
        </p:nvSpPr>
        <p:spPr>
          <a:xfrm>
            <a:off x="368301" y="1795583"/>
            <a:ext cx="11336228" cy="254441"/>
          </a:xfrm>
        </p:spPr>
        <p:txBody>
          <a:bodyPr vert="horz" lIns="0" tIns="0" rIns="0" bIns="0" rtlCol="0" anchor="t">
            <a:noAutofit/>
          </a:bodyPr>
          <a:lstStyle/>
          <a:p>
            <a:r>
              <a:rPr lang="en-US"/>
              <a:t>Mercy Family Medicine, Durango, CO</a:t>
            </a:r>
          </a:p>
          <a:p>
            <a:r>
              <a:rPr lang="en-US">
                <a:latin typeface="Arial"/>
                <a:cs typeface="Arial"/>
              </a:rPr>
              <a:t>Centura Health Physician Group (CHPG)</a:t>
            </a:r>
            <a:endParaRPr lang="en-US"/>
          </a:p>
        </p:txBody>
      </p:sp>
      <p:sp>
        <p:nvSpPr>
          <p:cNvPr id="11" name="Text Placeholder 10">
            <a:extLst>
              <a:ext uri="{FF2B5EF4-FFF2-40B4-BE49-F238E27FC236}">
                <a16:creationId xmlns:a16="http://schemas.microsoft.com/office/drawing/2014/main" id="{6EADDF56-B708-4539-8F8E-B4F116346EA4}"/>
              </a:ext>
            </a:extLst>
          </p:cNvPr>
          <p:cNvSpPr>
            <a:spLocks noGrp="1"/>
          </p:cNvSpPr>
          <p:nvPr>
            <p:ph type="body" sz="quarter" idx="14"/>
          </p:nvPr>
        </p:nvSpPr>
        <p:spPr/>
        <p:txBody>
          <a:bodyPr/>
          <a:lstStyle/>
          <a:p>
            <a:r>
              <a:rPr lang="en-US"/>
              <a:t>October 2012- December 2016</a:t>
            </a:r>
          </a:p>
          <a:p>
            <a:endParaRPr lang="en-US"/>
          </a:p>
        </p:txBody>
      </p:sp>
      <p:sp>
        <p:nvSpPr>
          <p:cNvPr id="12" name="Text Placeholder 11">
            <a:extLst>
              <a:ext uri="{FF2B5EF4-FFF2-40B4-BE49-F238E27FC236}">
                <a16:creationId xmlns:a16="http://schemas.microsoft.com/office/drawing/2014/main" id="{B27B1204-1436-47AE-8D69-13CC48EFB407}"/>
              </a:ext>
            </a:extLst>
          </p:cNvPr>
          <p:cNvSpPr>
            <a:spLocks noGrp="1"/>
          </p:cNvSpPr>
          <p:nvPr>
            <p:ph type="body" sz="quarter" idx="19"/>
          </p:nvPr>
        </p:nvSpPr>
        <p:spPr>
          <a:xfrm>
            <a:off x="368300" y="2796934"/>
            <a:ext cx="11390313" cy="3767128"/>
          </a:xfrm>
        </p:spPr>
        <p:txBody>
          <a:bodyPr vert="horz" lIns="0" tIns="0" rIns="0" bIns="0" rtlCol="0" anchor="t">
            <a:normAutofit/>
          </a:bodyPr>
          <a:lstStyle/>
          <a:p>
            <a:r>
              <a:rPr lang="en-US" dirty="0"/>
              <a:t>3 Clinics in Durango area: Mercy Family 3 Springs; Mercy Family Medicine Horse Gulch; Mercy Family Medicine Bayfield</a:t>
            </a:r>
          </a:p>
          <a:p>
            <a:pPr marL="285750" indent="-285750">
              <a:buFont typeface="Arial" panose="020B0604020202020204" pitchFamily="34" charset="0"/>
              <a:buChar char="•"/>
            </a:pPr>
            <a:r>
              <a:rPr lang="en-US" dirty="0">
                <a:latin typeface="Arial"/>
                <a:cs typeface="Arial"/>
              </a:rPr>
              <a:t>Mercy Primary Care Clinics were the only Centura Health Physician Group (CHPG) clinics involved in CPCi</a:t>
            </a:r>
          </a:p>
          <a:p>
            <a:pPr marL="285750" indent="-285750">
              <a:buFont typeface="Arial" panose="020B0604020202020204" pitchFamily="34" charset="0"/>
              <a:buChar char="•"/>
            </a:pPr>
            <a:r>
              <a:rPr lang="en-US" dirty="0">
                <a:latin typeface="Arial"/>
                <a:cs typeface="Arial"/>
              </a:rPr>
              <a:t>CHPG pulled the data needed for reporting on Clinical Quality Measures</a:t>
            </a:r>
          </a:p>
          <a:p>
            <a:pPr marL="285750" indent="-285750">
              <a:buFont typeface="Arial" panose="020B0604020202020204" pitchFamily="34" charset="0"/>
              <a:buChar char="•"/>
            </a:pPr>
            <a:r>
              <a:rPr lang="en-US" dirty="0">
                <a:latin typeface="Arial"/>
                <a:cs typeface="Arial"/>
              </a:rPr>
              <a:t>Clinics did the rest keeping track of all data manually</a:t>
            </a:r>
            <a:endParaRPr lang="en-US" dirty="0"/>
          </a:p>
          <a:p>
            <a:endParaRPr lang="en-US" dirty="0"/>
          </a:p>
        </p:txBody>
      </p:sp>
      <p:sp>
        <p:nvSpPr>
          <p:cNvPr id="24" name="Date Placeholder 3">
            <a:extLst>
              <a:ext uri="{FF2B5EF4-FFF2-40B4-BE49-F238E27FC236}">
                <a16:creationId xmlns:a16="http://schemas.microsoft.com/office/drawing/2014/main" id="{9402AD9F-56FC-459E-966E-5219AD113C16}"/>
              </a:ext>
            </a:extLst>
          </p:cNvPr>
          <p:cNvSpPr>
            <a:spLocks noGrp="1"/>
          </p:cNvSpPr>
          <p:nvPr>
            <p:ph type="dt" sz="half" idx="4294967295"/>
          </p:nvPr>
        </p:nvSpPr>
        <p:spPr>
          <a:xfrm>
            <a:off x="0" y="6607175"/>
            <a:ext cx="2743200" cy="206375"/>
          </a:xfrm>
        </p:spPr>
        <p:txBody>
          <a:bodyPr/>
          <a:lstStyle/>
          <a:p>
            <a:r>
              <a:rPr lang="en-US"/>
              <a:t>May 9, 2018</a:t>
            </a:r>
          </a:p>
        </p:txBody>
      </p:sp>
    </p:spTree>
    <p:extLst>
      <p:ext uri="{BB962C8B-B14F-4D97-AF65-F5344CB8AC3E}">
        <p14:creationId xmlns:p14="http://schemas.microsoft.com/office/powerpoint/2010/main" val="3429419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3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98B98D38-FA10-4BE5-A802-F9DFE6B227ED}"/>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latin typeface="+mj-lt"/>
                <a:cs typeface="+mj-cs"/>
              </a:rPr>
              <a:t>What is Empanelment?</a:t>
            </a:r>
          </a:p>
        </p:txBody>
      </p:sp>
      <p:pic>
        <p:nvPicPr>
          <p:cNvPr id="1026" name="Picture 2">
            <a:extLst>
              <a:ext uri="{FF2B5EF4-FFF2-40B4-BE49-F238E27FC236}">
                <a16:creationId xmlns:a16="http://schemas.microsoft.com/office/drawing/2014/main" id="{6D974574-11C5-4502-AFA5-9645D88E3B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423"/>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9BB13556-1A5F-4380-8CCD-A3B9E83559C2}"/>
              </a:ext>
            </a:extLst>
          </p:cNvPr>
          <p:cNvSpPr>
            <a:spLocks noGrp="1"/>
          </p:cNvSpPr>
          <p:nvPr>
            <p:ph type="ftr" sz="quarter" idx="3"/>
          </p:nvPr>
        </p:nvSpPr>
        <p:spPr>
          <a:xfrm>
            <a:off x="524256" y="6535157"/>
            <a:ext cx="6594189" cy="274320"/>
          </a:xfrm>
        </p:spPr>
        <p:txBody>
          <a:bodyPr vert="horz" lIns="91440" tIns="45720" rIns="91440" bIns="45720" rtlCol="0" anchor="ctr">
            <a:normAutofit/>
          </a:bodyPr>
          <a:lstStyle/>
          <a:p>
            <a:pPr algn="r">
              <a:spcAft>
                <a:spcPts val="600"/>
              </a:spcAft>
              <a:defRPr/>
            </a:pPr>
            <a:r>
              <a:rPr lang="en-US" sz="1200" kern="1200">
                <a:solidFill>
                  <a:prstClr val="black">
                    <a:tint val="75000"/>
                  </a:prstClr>
                </a:solidFill>
                <a:latin typeface="Calibri" panose="020F0502020204030204"/>
                <a:ea typeface="+mn-ea"/>
                <a:cs typeface="+mn-cs"/>
              </a:rPr>
              <a:t>© 2018 Centura Health</a:t>
            </a:r>
          </a:p>
        </p:txBody>
      </p:sp>
      <p:sp>
        <p:nvSpPr>
          <p:cNvPr id="1029"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FE8D6F1E-C2FE-4887-8AFF-AA03D428A09D}"/>
              </a:ext>
            </a:extLst>
          </p:cNvPr>
          <p:cNvSpPr>
            <a:spLocks noGrp="1"/>
          </p:cNvSpPr>
          <p:nvPr>
            <p:ph type="body" sz="quarter" idx="14"/>
          </p:nvPr>
        </p:nvSpPr>
        <p:spPr>
          <a:xfrm>
            <a:off x="8029319" y="917725"/>
            <a:ext cx="3424739" cy="4852362"/>
          </a:xfrm>
        </p:spPr>
        <p:txBody>
          <a:bodyPr vert="horz" lIns="91440" tIns="45720" rIns="91440" bIns="45720" rtlCol="0" anchor="ctr">
            <a:normAutofit/>
          </a:bodyPr>
          <a:lstStyle/>
          <a:p>
            <a:pPr indent="-228600" fontAlgn="base">
              <a:buFont typeface="Arial" panose="020B0604020202020204" pitchFamily="34" charset="0"/>
              <a:buChar char="•"/>
            </a:pPr>
            <a:r>
              <a:rPr lang="en-US" i="0" dirty="0">
                <a:solidFill>
                  <a:srgbClr val="FFFFFF"/>
                </a:solidFill>
                <a:latin typeface="+mn-lt"/>
                <a:ea typeface="+mn-ea"/>
                <a:cs typeface="+mn-cs"/>
              </a:rPr>
              <a:t>Attaching every patient to:​</a:t>
            </a:r>
          </a:p>
          <a:p>
            <a:pPr indent="-228600" fontAlgn="base">
              <a:buFont typeface="Arial" panose="020B0604020202020204" pitchFamily="34" charset="0"/>
              <a:buChar char="•"/>
            </a:pPr>
            <a:r>
              <a:rPr lang="en-US" i="0" dirty="0">
                <a:solidFill>
                  <a:srgbClr val="FFFFFF"/>
                </a:solidFill>
                <a:latin typeface="+mn-lt"/>
                <a:ea typeface="+mn-ea"/>
                <a:cs typeface="+mn-cs"/>
              </a:rPr>
              <a:t>Primary Care Provider and/or Care Team to promote the delivery model of the </a:t>
            </a:r>
            <a:r>
              <a:rPr lang="en-US" b="1" i="0" dirty="0">
                <a:solidFill>
                  <a:srgbClr val="FFFFFF"/>
                </a:solidFill>
                <a:latin typeface="+mn-lt"/>
                <a:ea typeface="+mn-ea"/>
                <a:cs typeface="+mn-cs"/>
              </a:rPr>
              <a:t>Patient Centered Medical Home</a:t>
            </a:r>
            <a:r>
              <a:rPr lang="en-US" i="0" dirty="0">
                <a:solidFill>
                  <a:srgbClr val="FFFFFF"/>
                </a:solidFill>
                <a:latin typeface="+mn-lt"/>
                <a:ea typeface="+mn-ea"/>
                <a:cs typeface="+mn-cs"/>
              </a:rPr>
              <a:t>​</a:t>
            </a:r>
          </a:p>
          <a:p>
            <a:pPr fontAlgn="base"/>
            <a:r>
              <a:rPr lang="en-US" i="0" dirty="0">
                <a:solidFill>
                  <a:srgbClr val="FFFFFF"/>
                </a:solidFill>
                <a:latin typeface="+mn-lt"/>
                <a:ea typeface="+mn-ea"/>
                <a:cs typeface="+mn-cs"/>
              </a:rPr>
              <a:t>​</a:t>
            </a:r>
          </a:p>
          <a:p>
            <a:pPr indent="-228600">
              <a:buFont typeface="Arial" panose="020B0604020202020204" pitchFamily="34" charset="0"/>
              <a:buChar char="•"/>
            </a:pPr>
            <a:endParaRPr lang="en-US" dirty="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id="{76768E74-98D5-41C6-80F6-6243BE8068A4}"/>
              </a:ext>
            </a:extLst>
          </p:cNvPr>
          <p:cNvSpPr>
            <a:spLocks noGrp="1"/>
          </p:cNvSpPr>
          <p:nvPr>
            <p:ph type="sldNum" sz="quarter" idx="4"/>
          </p:nvPr>
        </p:nvSpPr>
        <p:spPr>
          <a:xfrm>
            <a:off x="10837333" y="6535157"/>
            <a:ext cx="973667" cy="274320"/>
          </a:xfrm>
        </p:spPr>
        <p:txBody>
          <a:bodyPr vert="horz" lIns="91440" tIns="45720" rIns="91440" bIns="45720" rtlCol="0" anchor="ctr">
            <a:normAutofit/>
          </a:bodyPr>
          <a:lstStyle/>
          <a:p>
            <a:pPr>
              <a:spcAft>
                <a:spcPts val="600"/>
              </a:spcAft>
              <a:defRPr/>
            </a:pPr>
            <a:fld id="{3000ED6C-52F6-4886-80F0-B6E4A0320211}" type="slidenum">
              <a:rPr lang="en-US" sz="1200">
                <a:solidFill>
                  <a:prstClr val="black">
                    <a:tint val="75000"/>
                  </a:prstClr>
                </a:solidFill>
                <a:latin typeface="Calibri" panose="020F0502020204030204"/>
                <a:cs typeface="+mn-cs"/>
              </a:rPr>
              <a:pPr>
                <a:spcAft>
                  <a:spcPts val="600"/>
                </a:spcAft>
                <a:defRPr/>
              </a:pPr>
              <a:t>8</a:t>
            </a:fld>
            <a:endParaRPr lang="en-US" sz="120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6745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26A29E6-C1D9-4D21-AF6B-FD090F1B4B1B}"/>
              </a:ext>
            </a:extLst>
          </p:cNvPr>
          <p:cNvSpPr>
            <a:spLocks noGrp="1"/>
          </p:cNvSpPr>
          <p:nvPr>
            <p:ph type="ftr" sz="quarter" idx="3"/>
          </p:nvPr>
        </p:nvSpPr>
        <p:spPr/>
        <p:txBody>
          <a:bodyPr/>
          <a:lstStyle/>
          <a:p>
            <a:r>
              <a:rPr lang="en-US"/>
              <a:t>© 2018 Centura Health</a:t>
            </a:r>
          </a:p>
        </p:txBody>
      </p:sp>
      <p:sp>
        <p:nvSpPr>
          <p:cNvPr id="3" name="Title 2">
            <a:extLst>
              <a:ext uri="{FF2B5EF4-FFF2-40B4-BE49-F238E27FC236}">
                <a16:creationId xmlns:a16="http://schemas.microsoft.com/office/drawing/2014/main" id="{625081B6-A300-41CF-A50C-8C0EB4092AD6}"/>
              </a:ext>
            </a:extLst>
          </p:cNvPr>
          <p:cNvSpPr>
            <a:spLocks noGrp="1"/>
          </p:cNvSpPr>
          <p:nvPr>
            <p:ph type="title"/>
          </p:nvPr>
        </p:nvSpPr>
        <p:spPr/>
        <p:txBody>
          <a:bodyPr/>
          <a:lstStyle/>
          <a:p>
            <a:r>
              <a:rPr lang="en-US" dirty="0"/>
              <a:t>Why Empanel our patients?</a:t>
            </a:r>
          </a:p>
        </p:txBody>
      </p:sp>
      <p:sp>
        <p:nvSpPr>
          <p:cNvPr id="4" name="Slide Number Placeholder 3">
            <a:extLst>
              <a:ext uri="{FF2B5EF4-FFF2-40B4-BE49-F238E27FC236}">
                <a16:creationId xmlns:a16="http://schemas.microsoft.com/office/drawing/2014/main" id="{7A5ACF67-2485-4904-BC41-1A5A7027328A}"/>
              </a:ext>
            </a:extLst>
          </p:cNvPr>
          <p:cNvSpPr>
            <a:spLocks noGrp="1"/>
          </p:cNvSpPr>
          <p:nvPr>
            <p:ph type="sldNum" sz="quarter" idx="4"/>
          </p:nvPr>
        </p:nvSpPr>
        <p:spPr/>
        <p:txBody>
          <a:bodyPr/>
          <a:lstStyle/>
          <a:p>
            <a:fld id="{3000ED6C-52F6-4886-80F0-B6E4A0320211}" type="slidenum">
              <a:rPr lang="en-US" smtClean="0"/>
              <a:pPr/>
              <a:t>9</a:t>
            </a:fld>
            <a:endParaRPr lang="en-US"/>
          </a:p>
        </p:txBody>
      </p:sp>
      <p:sp>
        <p:nvSpPr>
          <p:cNvPr id="5" name="Text Placeholder 4">
            <a:extLst>
              <a:ext uri="{FF2B5EF4-FFF2-40B4-BE49-F238E27FC236}">
                <a16:creationId xmlns:a16="http://schemas.microsoft.com/office/drawing/2014/main" id="{CCFF457D-4B7C-4D49-B48F-6EA1C377372F}"/>
              </a:ext>
            </a:extLst>
          </p:cNvPr>
          <p:cNvSpPr>
            <a:spLocks noGrp="1"/>
          </p:cNvSpPr>
          <p:nvPr>
            <p:ph type="body" sz="quarter" idx="10"/>
          </p:nvPr>
        </p:nvSpPr>
        <p:spPr>
          <a:xfrm>
            <a:off x="367889" y="1716718"/>
            <a:ext cx="11336228" cy="413228"/>
          </a:xfrm>
        </p:spPr>
        <p:txBody>
          <a:bodyPr/>
          <a:lstStyle/>
          <a:p>
            <a:r>
              <a:rPr lang="en-US"/>
              <a:t>Article in </a:t>
            </a:r>
            <a:r>
              <a:rPr lang="en-US" u="sng"/>
              <a:t>Family Practice Management</a:t>
            </a:r>
            <a:r>
              <a:rPr lang="en-US"/>
              <a:t> (1):</a:t>
            </a:r>
          </a:p>
          <a:p>
            <a:endParaRPr lang="en-US"/>
          </a:p>
        </p:txBody>
      </p:sp>
      <p:sp>
        <p:nvSpPr>
          <p:cNvPr id="7" name="Text Placeholder 6">
            <a:extLst>
              <a:ext uri="{FF2B5EF4-FFF2-40B4-BE49-F238E27FC236}">
                <a16:creationId xmlns:a16="http://schemas.microsoft.com/office/drawing/2014/main" id="{D382125C-AEB3-4102-A451-2852650B4600}"/>
              </a:ext>
            </a:extLst>
          </p:cNvPr>
          <p:cNvSpPr>
            <a:spLocks noGrp="1"/>
          </p:cNvSpPr>
          <p:nvPr>
            <p:ph type="body" sz="quarter" idx="19"/>
          </p:nvPr>
        </p:nvSpPr>
        <p:spPr>
          <a:xfrm>
            <a:off x="340847" y="2352675"/>
            <a:ext cx="11390313" cy="4505325"/>
          </a:xfrm>
        </p:spPr>
        <p:txBody>
          <a:bodyPr>
            <a:normAutofit/>
          </a:bodyPr>
          <a:lstStyle/>
          <a:p>
            <a:pPr lvl="1"/>
            <a:r>
              <a:rPr lang="en-US"/>
              <a:t>Makes Patients Happy and Feel Connected</a:t>
            </a:r>
          </a:p>
          <a:p>
            <a:pPr lvl="1"/>
            <a:r>
              <a:rPr lang="en-US"/>
              <a:t>Defines the Workload for Team Based Care</a:t>
            </a:r>
          </a:p>
          <a:p>
            <a:pPr lvl="1"/>
            <a:r>
              <a:rPr lang="en-US"/>
              <a:t>Predicts the Workload Demand for the Office</a:t>
            </a:r>
          </a:p>
          <a:p>
            <a:pPr lvl="1"/>
            <a:r>
              <a:rPr lang="en-US"/>
              <a:t>Improves Outcomes…. </a:t>
            </a:r>
          </a:p>
          <a:p>
            <a:pPr marL="457200" lvl="1" indent="0">
              <a:buNone/>
            </a:pPr>
            <a:endParaRPr lang="en-US" u="sng"/>
          </a:p>
          <a:p>
            <a:pPr marL="457200" lvl="1" indent="0">
              <a:buNone/>
            </a:pPr>
            <a:r>
              <a:rPr lang="en-US"/>
              <a:t>1) </a:t>
            </a:r>
            <a:r>
              <a:rPr lang="en-US" i="1"/>
              <a:t>Panel Size: How Many Patients Can One doctor Have?, </a:t>
            </a:r>
            <a:r>
              <a:rPr lang="en-US"/>
              <a:t>Mark Murray, MD,MPA, Mike Davies, MD, Barbara Boushon, RN,Fam Pract Manag. 2007 Apr; 14(4):44-51</a:t>
            </a:r>
          </a:p>
          <a:p>
            <a:pPr marL="457200" lvl="1" indent="0">
              <a:buNone/>
            </a:pPr>
            <a:endParaRPr lang="en-US" sz="2600"/>
          </a:p>
          <a:p>
            <a:endParaRPr lang="en-US"/>
          </a:p>
        </p:txBody>
      </p:sp>
    </p:spTree>
    <p:extLst>
      <p:ext uri="{BB962C8B-B14F-4D97-AF65-F5344CB8AC3E}">
        <p14:creationId xmlns:p14="http://schemas.microsoft.com/office/powerpoint/2010/main" val="266063955"/>
      </p:ext>
    </p:extLst>
  </p:cSld>
  <p:clrMapOvr>
    <a:masterClrMapping/>
  </p:clrMapOvr>
</p:sld>
</file>

<file path=ppt/theme/theme1.xml><?xml version="1.0" encoding="utf-8"?>
<a:theme xmlns:a="http://schemas.openxmlformats.org/drawingml/2006/main" name="Office Theme">
  <a:themeElements>
    <a:clrScheme name="Centura Color Palette">
      <a:dk1>
        <a:srgbClr val="63666A"/>
      </a:dk1>
      <a:lt1>
        <a:sysClr val="window" lastClr="FFFFFF"/>
      </a:lt1>
      <a:dk2>
        <a:srgbClr val="008AD8"/>
      </a:dk2>
      <a:lt2>
        <a:srgbClr val="D0D0CE"/>
      </a:lt2>
      <a:accent1>
        <a:srgbClr val="FBDD40"/>
      </a:accent1>
      <a:accent2>
        <a:srgbClr val="FDC413"/>
      </a:accent2>
      <a:accent3>
        <a:srgbClr val="86D295"/>
      </a:accent3>
      <a:accent4>
        <a:srgbClr val="05C3DE"/>
      </a:accent4>
      <a:accent5>
        <a:srgbClr val="F17E70"/>
      </a:accent5>
      <a:accent6>
        <a:srgbClr val="9E2E62"/>
      </a:accent6>
      <a:hlink>
        <a:srgbClr val="05C3DE"/>
      </a:hlink>
      <a:folHlink>
        <a:srgbClr val="05C3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D38CDAD5D0BF46B1593D9F07C152EE" ma:contentTypeVersion="8" ma:contentTypeDescription="Create a new document." ma:contentTypeScope="" ma:versionID="9e4a6d7dfa032c24a0d52d3dfedd9586">
  <xsd:schema xmlns:xsd="http://www.w3.org/2001/XMLSchema" xmlns:xs="http://www.w3.org/2001/XMLSchema" xmlns:p="http://schemas.microsoft.com/office/2006/metadata/properties" xmlns:ns2="322e2a31-d645-4b76-82f2-0a613f77d015" xmlns:ns3="a9b70300-6ad3-4d8d-9ae9-42a7379ec90d" targetNamespace="http://schemas.microsoft.com/office/2006/metadata/properties" ma:root="true" ma:fieldsID="3612c7db3065f5ceb05bbfbde1aabfef" ns2:_="" ns3:_="">
    <xsd:import namespace="322e2a31-d645-4b76-82f2-0a613f77d015"/>
    <xsd:import namespace="a9b70300-6ad3-4d8d-9ae9-42a7379ec9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e2a31-d645-4b76-82f2-0a613f77d0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b70300-6ad3-4d8d-9ae9-42a7379ec90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CF04DE-9CD2-476B-B2B1-021710389035}">
  <ds:schemaRefs>
    <ds:schemaRef ds:uri="http://schemas.microsoft.com/sharepoint/v3/contenttype/forms"/>
  </ds:schemaRefs>
</ds:datastoreItem>
</file>

<file path=customXml/itemProps2.xml><?xml version="1.0" encoding="utf-8"?>
<ds:datastoreItem xmlns:ds="http://schemas.openxmlformats.org/officeDocument/2006/customXml" ds:itemID="{D15F1A5C-998A-4BBA-BCFE-2E85CDEB4B81}">
  <ds:schemaRefs>
    <ds:schemaRef ds:uri="http://schemas.microsoft.com/office/2006/documentManagement/types"/>
    <ds:schemaRef ds:uri="http://purl.org/dc/elements/1.1/"/>
    <ds:schemaRef ds:uri="322e2a31-d645-4b76-82f2-0a613f77d015"/>
    <ds:schemaRef ds:uri="http://schemas.microsoft.com/office/infopath/2007/PartnerControls"/>
    <ds:schemaRef ds:uri="http://purl.org/dc/terms/"/>
    <ds:schemaRef ds:uri="a9b70300-6ad3-4d8d-9ae9-42a7379ec90d"/>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C6D80A9-C293-4B4D-ACB3-431960AE7A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2e2a31-d645-4b76-82f2-0a613f77d015"/>
    <ds:schemaRef ds:uri="a9b70300-6ad3-4d8d-9ae9-42a7379ec9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607</TotalTime>
  <Words>2341</Words>
  <Application>Microsoft Office PowerPoint</Application>
  <PresentationFormat>Widescreen</PresentationFormat>
  <Paragraphs>305</Paragraphs>
  <Slides>41</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Mercy Family Medicine &amp; Comprehensive Primary Care Plus (CPC+)</vt:lpstr>
      <vt:lpstr>Mercy Family Medicine  is on a mission to build  whole person care and flourishing communities</vt:lpstr>
      <vt:lpstr>Starting Practice Transformation Comprehensive Primary Care Initiative (CPCi)</vt:lpstr>
      <vt:lpstr>Primary Care in the U.S.</vt:lpstr>
      <vt:lpstr>Comprehensive Primary Care Initiative AKA: CPCi or CPC Classic  2012-2016</vt:lpstr>
      <vt:lpstr>CPCi was a National Program</vt:lpstr>
      <vt:lpstr>CPC Classic</vt:lpstr>
      <vt:lpstr>What is Empanelment?</vt:lpstr>
      <vt:lpstr>Why Empanel our patients?</vt:lpstr>
      <vt:lpstr>Why Risk Stratify?</vt:lpstr>
      <vt:lpstr>Health Care Costs</vt:lpstr>
      <vt:lpstr>FACT CHECK</vt:lpstr>
      <vt:lpstr>Mercy Adult Risk Stratification Tool</vt:lpstr>
      <vt:lpstr>Risk Level vs Cost</vt:lpstr>
      <vt:lpstr>CPCi</vt:lpstr>
      <vt:lpstr>Success is Going From Failure to Failure Without Losing Enthusiasm</vt:lpstr>
      <vt:lpstr>Moving Forward Comprehensive Primary Care Plus</vt:lpstr>
      <vt:lpstr>What is Comprehensive Primary Care Plus?</vt:lpstr>
      <vt:lpstr>CPC+ Clinics Across the Nation</vt:lpstr>
      <vt:lpstr>Definition of CPC+</vt:lpstr>
      <vt:lpstr>Why CPC+ Making Primary Care Primary</vt:lpstr>
      <vt:lpstr>Achieving the Triple Aim</vt:lpstr>
      <vt:lpstr>Must have Integrated Primary Care</vt:lpstr>
      <vt:lpstr>Strategies for Success </vt:lpstr>
      <vt:lpstr>Strategies for Success</vt:lpstr>
      <vt:lpstr>Strategies to Consider for Success</vt:lpstr>
      <vt:lpstr>Strategies to Consider for Success</vt:lpstr>
      <vt:lpstr>“It is not the strongest of the species that survives, nor the most intelligent, but the one most responsive to change”</vt:lpstr>
      <vt:lpstr>Healthcare Reform Benefits of an           Alternative Payment Model</vt:lpstr>
      <vt:lpstr>Model for Payment Reform</vt:lpstr>
      <vt:lpstr>PowerPoint Presentation</vt:lpstr>
      <vt:lpstr>Payers with Vision</vt:lpstr>
      <vt:lpstr>Inform Healthcare Policy in Colorado </vt:lpstr>
      <vt:lpstr>Mercy Family Medicine’s Achievements Successes and Recognitions</vt:lpstr>
      <vt:lpstr>MFM Showcased and Recognized</vt:lpstr>
      <vt:lpstr>MFM Showcased and Recognized</vt:lpstr>
      <vt:lpstr>MFM Showcased and Recognized</vt:lpstr>
      <vt:lpstr>Mercy Family Medicine Status Report </vt:lpstr>
      <vt:lpstr>PowerPoint Presentation</vt:lpstr>
      <vt:lpstr>MFM is creating a vision that Comprehensive Primary Care  is foundational in providing the physical, mental, emotional and spiritual aspects of  healthcare delivery for the population we serve.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Mercy Family Medicine &amp; Comprehensive Primary Care Plus (CPC+)</dc:title>
  <dc:creator>Lavengood, Tamra</dc:creator>
  <cp:lastModifiedBy>Kathy Sherer</cp:lastModifiedBy>
  <cp:revision>1</cp:revision>
  <dcterms:created xsi:type="dcterms:W3CDTF">2019-04-12T03:29:39Z</dcterms:created>
  <dcterms:modified xsi:type="dcterms:W3CDTF">2019-04-19T22:13:07Z</dcterms:modified>
</cp:coreProperties>
</file>