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70" r:id="rId6"/>
    <p:sldId id="271" r:id="rId7"/>
    <p:sldId id="272" r:id="rId8"/>
    <p:sldId id="273" r:id="rId9"/>
    <p:sldId id="274" r:id="rId10"/>
    <p:sldId id="261" r:id="rId11"/>
    <p:sldId id="263" r:id="rId12"/>
    <p:sldId id="262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67" autoAdjust="0"/>
  </p:normalViewPr>
  <p:slideViewPr>
    <p:cSldViewPr>
      <p:cViewPr varScale="1">
        <p:scale>
          <a:sx n="62" d="100"/>
          <a:sy n="62" d="100"/>
        </p:scale>
        <p:origin x="108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4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FE4A689-F222-4C9E-887D-834F86E096D7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F75875F-F132-49F6-9216-FC6A94668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06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549F721-D586-4CFC-B8BB-C0F7A8DEB1E7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C7F0AC2-D7BB-46D9-BDCC-E5767BEA65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65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DC63B-9C1A-452D-99F7-3C76F001DB7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836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DC63B-9C1A-452D-99F7-3C76F001DB7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08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DC63B-9C1A-452D-99F7-3C76F001DB7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97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DC63B-9C1A-452D-99F7-3C76F001DB7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032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DC63B-9C1A-452D-99F7-3C76F001DB7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029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3DB8-E692-4DEF-9F4F-780CD1A9229B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07E-274B-426F-BB02-B03C3179B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3DB8-E692-4DEF-9F4F-780CD1A9229B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07E-274B-426F-BB02-B03C3179B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3DB8-E692-4DEF-9F4F-780CD1A9229B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07E-274B-426F-BB02-B03C3179B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3DB8-E692-4DEF-9F4F-780CD1A9229B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07E-274B-426F-BB02-B03C3179B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3DB8-E692-4DEF-9F4F-780CD1A9229B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07E-274B-426F-BB02-B03C3179B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3DB8-E692-4DEF-9F4F-780CD1A9229B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07E-274B-426F-BB02-B03C3179B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3DB8-E692-4DEF-9F4F-780CD1A9229B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07E-274B-426F-BB02-B03C3179B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3DB8-E692-4DEF-9F4F-780CD1A9229B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07E-274B-426F-BB02-B03C3179B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3DB8-E692-4DEF-9F4F-780CD1A9229B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07E-274B-426F-BB02-B03C3179B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3DB8-E692-4DEF-9F4F-780CD1A9229B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07E-274B-426F-BB02-B03C3179B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3DB8-E692-4DEF-9F4F-780CD1A9229B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371A07E-274B-426F-BB02-B03C3179B3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F23DB8-E692-4DEF-9F4F-780CD1A9229B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71A07E-274B-426F-BB02-B03C3179B3B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867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u="sng" dirty="0">
                <a:solidFill>
                  <a:schemeClr val="tx2"/>
                </a:solidFill>
              </a:rPr>
              <a:t>TLC: </a:t>
            </a:r>
            <a:br>
              <a:rPr lang="en-US" b="1" i="1" u="sng" dirty="0">
                <a:solidFill>
                  <a:schemeClr val="tx2"/>
                </a:solidFill>
              </a:rPr>
            </a:br>
            <a:r>
              <a:rPr lang="en-US" b="1" i="1" u="sng" dirty="0">
                <a:solidFill>
                  <a:schemeClr val="tx2"/>
                </a:solidFill>
              </a:rPr>
              <a:t> Group Theraplay </a:t>
            </a:r>
            <a:br>
              <a:rPr lang="en-US" b="1" i="1" u="sng" dirty="0">
                <a:solidFill>
                  <a:schemeClr val="tx2"/>
                </a:solidFill>
              </a:rPr>
            </a:br>
            <a:r>
              <a:rPr lang="en-US" b="1" i="1" u="sng" dirty="0">
                <a:solidFill>
                  <a:schemeClr val="tx2"/>
                </a:solidFill>
              </a:rPr>
              <a:t>in the classroom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What is the first thing that comes to mind when you hear “Mental Health” ? 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foundation of the Theraplay experience:  Core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Interactive and  Relationship Based</a:t>
            </a:r>
          </a:p>
          <a:p>
            <a:r>
              <a:rPr lang="en-US" dirty="0"/>
              <a:t>Direct Here and Now Experience</a:t>
            </a:r>
          </a:p>
          <a:p>
            <a:r>
              <a:rPr lang="en-US" dirty="0"/>
              <a:t>Guided by the adult</a:t>
            </a:r>
          </a:p>
          <a:p>
            <a:r>
              <a:rPr lang="en-US" dirty="0"/>
              <a:t>Responsive, Attuned, &amp; Empathic</a:t>
            </a:r>
          </a:p>
          <a:p>
            <a:r>
              <a:rPr lang="en-US" dirty="0"/>
              <a:t>Preverbal/Social/Right Brain level</a:t>
            </a:r>
          </a:p>
          <a:p>
            <a:r>
              <a:rPr lang="en-US" dirty="0"/>
              <a:t>Multisensory</a:t>
            </a:r>
          </a:p>
          <a:p>
            <a:r>
              <a:rPr lang="en-US" b="1" i="1" u="sng" dirty="0">
                <a:solidFill>
                  <a:schemeClr val="tx2"/>
                </a:solidFill>
              </a:rPr>
              <a:t>PLAYFUL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tx2"/>
                </a:solidFill>
              </a:rPr>
              <a:t>Positive interactions result in </a:t>
            </a:r>
            <a:r>
              <a:rPr lang="en-US" u="sng" dirty="0" err="1">
                <a:solidFill>
                  <a:schemeClr val="tx2"/>
                </a:solidFill>
              </a:rPr>
              <a:t>child”s</a:t>
            </a:r>
            <a:r>
              <a:rPr lang="en-US" u="sng" dirty="0">
                <a:solidFill>
                  <a:schemeClr val="tx2"/>
                </a:solidFill>
              </a:rPr>
              <a:t> inner representation (Inner Working Model)</a:t>
            </a:r>
          </a:p>
          <a:p>
            <a:pPr lvl="1"/>
            <a:r>
              <a:rPr lang="en-US" b="1" u="sng" dirty="0">
                <a:solidFill>
                  <a:schemeClr val="tx2"/>
                </a:solidFill>
              </a:rPr>
              <a:t>Self </a:t>
            </a:r>
            <a:r>
              <a:rPr lang="en-US" u="sng" dirty="0">
                <a:solidFill>
                  <a:schemeClr val="tx2"/>
                </a:solidFill>
              </a:rPr>
              <a:t>as loveable, special, competent</a:t>
            </a:r>
          </a:p>
          <a:p>
            <a:pPr lvl="1"/>
            <a:r>
              <a:rPr lang="en-US" b="1" u="sng" dirty="0">
                <a:solidFill>
                  <a:schemeClr val="tx2"/>
                </a:solidFill>
              </a:rPr>
              <a:t>Others </a:t>
            </a:r>
            <a:r>
              <a:rPr lang="en-US" u="sng" dirty="0">
                <a:solidFill>
                  <a:schemeClr val="tx2"/>
                </a:solidFill>
              </a:rPr>
              <a:t>as loving, responsive, trusting</a:t>
            </a:r>
          </a:p>
          <a:p>
            <a:pPr lvl="1"/>
            <a:r>
              <a:rPr lang="en-US" b="1" u="sng" dirty="0">
                <a:solidFill>
                  <a:schemeClr val="tx2"/>
                </a:solidFill>
              </a:rPr>
              <a:t>World </a:t>
            </a:r>
            <a:r>
              <a:rPr lang="en-US" u="sng" dirty="0">
                <a:solidFill>
                  <a:schemeClr val="tx2"/>
                </a:solidFill>
              </a:rPr>
              <a:t>as a safe exciting place</a:t>
            </a:r>
            <a:endParaRPr lang="en-US" b="1" u="sng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idea of self and their personality develop out of the early parent child interaction.</a:t>
            </a:r>
          </a:p>
          <a:p>
            <a:endParaRPr lang="en-US" dirty="0"/>
          </a:p>
          <a:p>
            <a:r>
              <a:rPr lang="en-US" b="1" i="1" u="sng" dirty="0">
                <a:solidFill>
                  <a:schemeClr val="tx2"/>
                </a:solidFill>
              </a:rPr>
              <a:t>But “WHAT IF????</a:t>
            </a:r>
          </a:p>
          <a:p>
            <a:pPr lvl="1"/>
            <a:r>
              <a:rPr lang="en-US" dirty="0"/>
              <a:t>When there is an unhealthy parent/ child interaction a child's internal working model is upset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Assumptions….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Negative interactions result in child’s inner representation (IWM)</a:t>
            </a:r>
          </a:p>
          <a:p>
            <a:pPr lvl="1"/>
            <a:r>
              <a:rPr lang="en-US" b="1" dirty="0"/>
              <a:t>Self</a:t>
            </a:r>
            <a:r>
              <a:rPr lang="en-US" dirty="0"/>
              <a:t> as unlovable and incompetent</a:t>
            </a:r>
          </a:p>
          <a:p>
            <a:pPr lvl="1"/>
            <a:r>
              <a:rPr lang="en-US" b="1" dirty="0"/>
              <a:t>Others </a:t>
            </a:r>
            <a:r>
              <a:rPr lang="en-US" dirty="0"/>
              <a:t>as uncaring and untrustworthy</a:t>
            </a:r>
          </a:p>
          <a:p>
            <a:pPr lvl="1"/>
            <a:r>
              <a:rPr lang="en-US" b="1" dirty="0"/>
              <a:t>World </a:t>
            </a:r>
            <a:r>
              <a:rPr lang="en-US" dirty="0"/>
              <a:t>as unsafe and full of threats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Working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Implicit view of self and others</a:t>
            </a:r>
          </a:p>
          <a:p>
            <a:r>
              <a:rPr lang="en-US" dirty="0"/>
              <a:t>Organized strategy for maintaining safety and comfort under stress</a:t>
            </a:r>
          </a:p>
          <a:p>
            <a:r>
              <a:rPr lang="en-US" dirty="0"/>
              <a:t>Laid down as neural pathways</a:t>
            </a:r>
          </a:p>
          <a:p>
            <a:r>
              <a:rPr lang="en-US" b="1" i="1" u="sng" dirty="0">
                <a:solidFill>
                  <a:schemeClr val="accent4">
                    <a:lumMod val="50000"/>
                  </a:schemeClr>
                </a:solidFill>
              </a:rPr>
              <a:t>Stable but can be changed by new experiences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Assumption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Caregiver </a:t>
            </a:r>
            <a:r>
              <a:rPr lang="en-US" b="1" dirty="0"/>
              <a:t>empathy</a:t>
            </a:r>
            <a:r>
              <a:rPr lang="en-US" dirty="0"/>
              <a:t> and </a:t>
            </a:r>
            <a:r>
              <a:rPr lang="en-US" b="1" dirty="0"/>
              <a:t>sensitivity </a:t>
            </a:r>
            <a:r>
              <a:rPr lang="en-US" dirty="0"/>
              <a:t> are essential to the child’s healthy development and secure attachment.</a:t>
            </a:r>
          </a:p>
          <a:p>
            <a:endParaRPr lang="en-US" dirty="0"/>
          </a:p>
          <a:p>
            <a:r>
              <a:rPr lang="en-US" dirty="0"/>
              <a:t>Early experience of </a:t>
            </a:r>
            <a:r>
              <a:rPr lang="en-US" b="1" dirty="0"/>
              <a:t>co-regulation </a:t>
            </a:r>
            <a:r>
              <a:rPr lang="en-US" dirty="0"/>
              <a:t>are the basis for later emotional self regulation.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chemeClr val="tx2"/>
                </a:solidFill>
              </a:rPr>
              <a:t>Goal of Group Theraplay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i="1" u="sng" dirty="0">
                <a:solidFill>
                  <a:schemeClr val="tx2"/>
                </a:solidFill>
              </a:rPr>
              <a:t>Create (or fine tune) a secure, attuned, joyful relationship between a child and her /his teachers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Results…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Positive changes in child’s IWM</a:t>
            </a:r>
          </a:p>
          <a:p>
            <a:r>
              <a:rPr lang="en-US" dirty="0"/>
              <a:t>Better self regulation</a:t>
            </a:r>
          </a:p>
          <a:p>
            <a:r>
              <a:rPr lang="en-US" dirty="0"/>
              <a:t>Reduction of relationship and behavior problems</a:t>
            </a:r>
          </a:p>
          <a:p>
            <a:r>
              <a:rPr lang="en-US" b="1" i="1" u="sng" dirty="0">
                <a:solidFill>
                  <a:schemeClr val="tx2"/>
                </a:solidFill>
              </a:rPr>
              <a:t>Positive outcomes associated with secure attachment:  Better social skills, better school performance, and more competence and long term mental health!!!!!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Health </a:t>
            </a:r>
            <a:r>
              <a:rPr lang="en-US" dirty="0" err="1"/>
              <a:t>vs</a:t>
            </a:r>
            <a:r>
              <a:rPr lang="en-US" dirty="0"/>
              <a:t> Mental Illness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Mental  Health:  Having emotions, positive and negative and the ability to express them in appropriate ways.</a:t>
            </a:r>
          </a:p>
          <a:p>
            <a:endParaRPr lang="en-US" dirty="0"/>
          </a:p>
          <a:p>
            <a:r>
              <a:rPr lang="en-US" dirty="0"/>
              <a:t>Mental Illness:  Viewed as more fatalistic.  It is genetic.  Immune to treatment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Trauma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deeply distressing or disturbing experience</a:t>
            </a:r>
          </a:p>
          <a:p>
            <a:r>
              <a:rPr lang="en-US" dirty="0"/>
              <a:t>Emotional shock following a stressful event or a physical injury, which may be associated with physical shock and sometimes leads to long-term neurosis</a:t>
            </a:r>
          </a:p>
          <a:p>
            <a:r>
              <a:rPr lang="en-US" dirty="0"/>
              <a:t>An emotional wound or shock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TLC:  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TLC is a method of enhancing</a:t>
            </a:r>
          </a:p>
          <a:p>
            <a:pPr lvl="1"/>
            <a:r>
              <a:rPr lang="en-US" dirty="0"/>
              <a:t>Attachment</a:t>
            </a:r>
          </a:p>
          <a:p>
            <a:pPr lvl="1"/>
            <a:r>
              <a:rPr lang="en-US" dirty="0"/>
              <a:t>Engagement</a:t>
            </a:r>
          </a:p>
          <a:p>
            <a:pPr lvl="1"/>
            <a:r>
              <a:rPr lang="en-US" dirty="0"/>
              <a:t>Self-esteem</a:t>
            </a:r>
          </a:p>
          <a:p>
            <a:pPr lvl="1"/>
            <a:r>
              <a:rPr lang="en-US" dirty="0"/>
              <a:t>Trust in others</a:t>
            </a:r>
          </a:p>
          <a:p>
            <a:endParaRPr lang="en-US" dirty="0"/>
          </a:p>
          <a:p>
            <a:r>
              <a:rPr lang="en-US" dirty="0"/>
              <a:t>Based on the natural patterns of Healthy interactions</a:t>
            </a:r>
          </a:p>
          <a:p>
            <a:r>
              <a:rPr lang="en-US" b="1" i="1" u="sng" dirty="0"/>
              <a:t>We all need to keep it personal, engaging, and fun!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TLC</a:t>
            </a:r>
          </a:p>
        </p:txBody>
      </p:sp>
      <p:pic>
        <p:nvPicPr>
          <p:cNvPr id="16384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922" t="4575" r="4575" b="3922"/>
          <a:stretch>
            <a:fillRect/>
          </a:stretch>
        </p:blipFill>
        <p:spPr bwMode="auto">
          <a:xfrm>
            <a:off x="1905000" y="1219200"/>
            <a:ext cx="5334000" cy="5334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3429000"/>
            <a:ext cx="3657600" cy="3124200"/>
          </a:xfrm>
        </p:spPr>
        <p:txBody>
          <a:bodyPr/>
          <a:lstStyle/>
          <a:p>
            <a:pPr>
              <a:buClr>
                <a:srgbClr val="FFC000"/>
              </a:buClr>
              <a:buSzPct val="125000"/>
              <a:buFont typeface="Wingdings" pitchFamily="2" charset="2"/>
              <a:buChar char="{"/>
            </a:pPr>
            <a:r>
              <a:rPr lang="en-US" dirty="0"/>
              <a:t>Connection</a:t>
            </a:r>
          </a:p>
          <a:p>
            <a:pPr>
              <a:buClr>
                <a:srgbClr val="FFC000"/>
              </a:buClr>
              <a:buSzPct val="125000"/>
              <a:buNone/>
            </a:pPr>
            <a:endParaRPr lang="en-US" dirty="0"/>
          </a:p>
          <a:p>
            <a:pPr>
              <a:buClr>
                <a:srgbClr val="FFC000"/>
              </a:buClr>
              <a:buSzPct val="125000"/>
              <a:buFont typeface="Wingdings" pitchFamily="2" charset="2"/>
              <a:buChar char="{"/>
            </a:pPr>
            <a:r>
              <a:rPr lang="en-US" dirty="0"/>
              <a:t>Enthusiasm</a:t>
            </a:r>
          </a:p>
          <a:p>
            <a:pPr>
              <a:buClr>
                <a:srgbClr val="FFC000"/>
              </a:buClr>
              <a:buSzPct val="125000"/>
              <a:buFont typeface="Wingdings" pitchFamily="2" charset="2"/>
              <a:buChar char="{"/>
            </a:pPr>
            <a:endParaRPr lang="en-US" dirty="0"/>
          </a:p>
          <a:p>
            <a:pPr>
              <a:buClr>
                <a:srgbClr val="FFC000"/>
              </a:buClr>
              <a:buSzPct val="125000"/>
              <a:buFont typeface="Wingdings" pitchFamily="2" charset="2"/>
              <a:buChar char="{"/>
            </a:pPr>
            <a:r>
              <a:rPr lang="en-US" dirty="0"/>
              <a:t>Shared Joy</a:t>
            </a:r>
          </a:p>
        </p:txBody>
      </p:sp>
      <p:pic>
        <p:nvPicPr>
          <p:cNvPr id="26625" name="Picture 1" descr="C:\Documents and Settings\Ute Tribal Preschool\Desktop\tanya's photos.jpg"/>
          <p:cNvPicPr>
            <a:picLocks noChangeAspect="1" noChangeArrowheads="1"/>
          </p:cNvPicPr>
          <p:nvPr/>
        </p:nvPicPr>
        <p:blipFill>
          <a:blip r:embed="rId3" cstate="print"/>
          <a:srcRect l="23148" r="2446" b="59705"/>
          <a:stretch>
            <a:fillRect/>
          </a:stretch>
        </p:blipFill>
        <p:spPr bwMode="auto">
          <a:xfrm>
            <a:off x="611459" y="2667000"/>
            <a:ext cx="4265341" cy="3886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13716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Engagement </a:t>
            </a:r>
            <a:b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Dimension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3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6600" dirty="0"/>
              <a:t>Structure </a:t>
            </a:r>
            <a:br>
              <a:rPr lang="en-US" sz="6600" dirty="0"/>
            </a:br>
            <a:r>
              <a:rPr lang="en-US" sz="6600" dirty="0"/>
              <a:t>Dimension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0" y="3200400"/>
            <a:ext cx="3048000" cy="3124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125000"/>
              <a:buFont typeface="Wingdings" pitchFamily="2" charset="2"/>
              <a:buChar char="{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Safety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125000"/>
              <a:buFont typeface="Wingdings" pitchFamily="2" charset="2"/>
              <a:buChar char="{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125000"/>
              <a:buFont typeface="Wingdings" pitchFamily="2" charset="2"/>
              <a:buChar char="{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Organization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125000"/>
              <a:buFont typeface="Wingdings" pitchFamily="2" charset="2"/>
              <a:buChar char="{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125000"/>
              <a:buFont typeface="Wingdings" pitchFamily="2" charset="2"/>
              <a:buChar char="{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Regulation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6600" dirty="0"/>
              <a:t>Challenge </a:t>
            </a:r>
            <a:br>
              <a:rPr lang="en-US" sz="6600" dirty="0"/>
            </a:br>
            <a:r>
              <a:rPr lang="en-US" sz="6600" dirty="0"/>
              <a:t>Dimension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124200" y="3505200"/>
            <a:ext cx="2895600" cy="2057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125000"/>
              <a:buFont typeface="Wingdings" pitchFamily="2" charset="2"/>
              <a:buChar char="{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Competence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125000"/>
              <a:buFont typeface="Wingdings" pitchFamily="2" charset="2"/>
              <a:buChar char="{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125000"/>
              <a:buFont typeface="Wingdings" pitchFamily="2" charset="2"/>
              <a:buChar char="{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Mastery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125000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6600" dirty="0"/>
              <a:t>Nurture </a:t>
            </a:r>
            <a:br>
              <a:rPr lang="en-US" sz="6600" dirty="0"/>
            </a:br>
            <a:r>
              <a:rPr lang="en-US" sz="6600" dirty="0"/>
              <a:t>Dimension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14400" y="3200400"/>
            <a:ext cx="2743200" cy="3124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125000"/>
              <a:buFont typeface="Wingdings" pitchFamily="2" charset="2"/>
              <a:buChar char="{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Regulation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125000"/>
              <a:buFont typeface="Wingdings" pitchFamily="2" charset="2"/>
              <a:buChar char="{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125000"/>
              <a:buFont typeface="Wingdings" pitchFamily="2" charset="2"/>
              <a:buChar char="{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Self Worth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125000"/>
              <a:buFont typeface="Wingdings" pitchFamily="2" charset="2"/>
              <a:buChar char="{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125000"/>
              <a:buFont typeface="Wingdings" pitchFamily="2" charset="2"/>
              <a:buChar char="{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Empathy</a:t>
            </a:r>
          </a:p>
        </p:txBody>
      </p:sp>
      <p:pic>
        <p:nvPicPr>
          <p:cNvPr id="20481" name="Picture 1" descr="C:\Documents and Settings\Ute Tribal Preschool\Desktop\tanya's photos.jpg"/>
          <p:cNvPicPr>
            <a:picLocks noChangeAspect="1" noChangeArrowheads="1"/>
          </p:cNvPicPr>
          <p:nvPr/>
        </p:nvPicPr>
        <p:blipFill>
          <a:blip r:embed="rId3" cstate="print"/>
          <a:srcRect t="57985" r="2446" b="1720"/>
          <a:stretch>
            <a:fillRect/>
          </a:stretch>
        </p:blipFill>
        <p:spPr bwMode="auto">
          <a:xfrm>
            <a:off x="3533078" y="2667000"/>
            <a:ext cx="5153722" cy="3581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544</TotalTime>
  <Words>424</Words>
  <Application>Microsoft Office PowerPoint</Application>
  <PresentationFormat>On-screen Show (4:3)</PresentationFormat>
  <Paragraphs>88</Paragraphs>
  <Slides>17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Constantia</vt:lpstr>
      <vt:lpstr>Wingdings</vt:lpstr>
      <vt:lpstr>Wingdings 2</vt:lpstr>
      <vt:lpstr>Flow</vt:lpstr>
      <vt:lpstr>TLC:   Group Theraplay  in the classroom</vt:lpstr>
      <vt:lpstr>Mental Health vs Mental Illness</vt:lpstr>
      <vt:lpstr>Trauma </vt:lpstr>
      <vt:lpstr>TLC:  What is it?</vt:lpstr>
      <vt:lpstr>TLC</vt:lpstr>
      <vt:lpstr>PowerPoint Presentation</vt:lpstr>
      <vt:lpstr>Structure  Dimension</vt:lpstr>
      <vt:lpstr>Challenge  Dimension</vt:lpstr>
      <vt:lpstr>Nurture  Dimension</vt:lpstr>
      <vt:lpstr>The foundation of the Theraplay experience:  Core Concepts</vt:lpstr>
      <vt:lpstr>Basic assumptions</vt:lpstr>
      <vt:lpstr>Basic Assumptions</vt:lpstr>
      <vt:lpstr>Basic Assumptions….</vt:lpstr>
      <vt:lpstr>Internal Working Model</vt:lpstr>
      <vt:lpstr>Basic Assumption</vt:lpstr>
      <vt:lpstr>Goal of Group Theraplay</vt:lpstr>
      <vt:lpstr>The Results…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Yippee !</dc:title>
  <dc:creator>Mental Health Consultant</dc:creator>
  <cp:lastModifiedBy>Kathy Sherer</cp:lastModifiedBy>
  <cp:revision>27</cp:revision>
  <dcterms:created xsi:type="dcterms:W3CDTF">2011-08-17T16:57:50Z</dcterms:created>
  <dcterms:modified xsi:type="dcterms:W3CDTF">2018-12-19T21:00:45Z</dcterms:modified>
</cp:coreProperties>
</file>