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264" r:id="rId2"/>
    <p:sldId id="260" r:id="rId3"/>
    <p:sldId id="269" r:id="rId4"/>
    <p:sldId id="265" r:id="rId5"/>
    <p:sldId id="267" r:id="rId6"/>
    <p:sldId id="270" r:id="rId7"/>
    <p:sldId id="266" r:id="rId8"/>
    <p:sldId id="268" r:id="rId9"/>
    <p:sldId id="259" r:id="rId10"/>
  </p:sldIdLst>
  <p:sldSz cx="9144000" cy="6858000" type="letter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E44"/>
    <a:srgbClr val="FFFF66"/>
    <a:srgbClr val="8BC53F"/>
    <a:srgbClr val="8DC63F"/>
    <a:srgbClr val="E6FEA8"/>
    <a:srgbClr val="E3F1A4"/>
    <a:srgbClr val="D4F7FD"/>
    <a:srgbClr val="B5DA2F"/>
    <a:srgbClr val="D5F6FD"/>
    <a:srgbClr val="E8F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05" autoAdjust="0"/>
    <p:restoredTop sz="93350" autoAdjust="0"/>
  </p:normalViewPr>
  <p:slideViewPr>
    <p:cSldViewPr>
      <p:cViewPr varScale="1">
        <p:scale>
          <a:sx n="41" d="100"/>
          <a:sy n="41" d="100"/>
        </p:scale>
        <p:origin x="1022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40DD7E37-97FB-45E9-835F-92CCF287F3C9}" type="datetimeFigureOut">
              <a:rPr lang="en-US" smtClean="0"/>
              <a:t>9/10/2018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620250"/>
            <a:ext cx="5850835" cy="3780800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F145AD11-5FA6-40FF-82E4-E7F44D2B37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AD11-5FA6-40FF-82E4-E7F44D2B373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51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AD11-5FA6-40FF-82E4-E7F44D2B373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8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3DB1-EA49-4C99-A8E7-628EB08EBD75}" type="datetimeFigureOut">
              <a:rPr lang="en-US" smtClean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7D9E-57DA-40D9-AEAF-8E412AB58B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79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3DB1-EA49-4C99-A8E7-628EB08EBD75}" type="datetimeFigureOut">
              <a:rPr lang="en-US" smtClean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7D9E-57DA-40D9-AEAF-8E412AB58B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286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3DB1-EA49-4C99-A8E7-628EB08EBD75}" type="datetimeFigureOut">
              <a:rPr lang="en-US" smtClean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7D9E-57DA-40D9-AEAF-8E412AB58B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0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3DB1-EA49-4C99-A8E7-628EB08EBD75}" type="datetimeFigureOut">
              <a:rPr lang="en-US" smtClean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7D9E-57DA-40D9-AEAF-8E412AB58B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0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3DB1-EA49-4C99-A8E7-628EB08EBD75}" type="datetimeFigureOut">
              <a:rPr lang="en-US" smtClean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7D9E-57DA-40D9-AEAF-8E412AB58B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3DB1-EA49-4C99-A8E7-628EB08EBD75}" type="datetimeFigureOut">
              <a:rPr lang="en-US" smtClean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7D9E-57DA-40D9-AEAF-8E412AB58B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6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3DB1-EA49-4C99-A8E7-628EB08EBD75}" type="datetimeFigureOut">
              <a:rPr lang="en-US" smtClean="0"/>
              <a:t>9/10/2018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7D9E-57DA-40D9-AEAF-8E412AB58B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2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3DB1-EA49-4C99-A8E7-628EB08EBD75}" type="datetimeFigureOut">
              <a:rPr lang="en-US" smtClean="0"/>
              <a:t>9/10/2018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7D9E-57DA-40D9-AEAF-8E412AB58B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4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3DB1-EA49-4C99-A8E7-628EB08EBD75}" type="datetimeFigureOut">
              <a:rPr lang="en-US" smtClean="0"/>
              <a:t>9/10/2018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7D9E-57DA-40D9-AEAF-8E412AB58B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7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3DB1-EA49-4C99-A8E7-628EB08EBD75}" type="datetimeFigureOut">
              <a:rPr lang="en-US" smtClean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7D9E-57DA-40D9-AEAF-8E412AB58B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74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3DB1-EA49-4C99-A8E7-628EB08EBD75}" type="datetimeFigureOut">
              <a:rPr lang="en-US" smtClean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7D9E-57DA-40D9-AEAF-8E412AB58B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36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13DB1-EA49-4C99-A8E7-628EB08EBD75}" type="datetimeFigureOut">
              <a:rPr lang="en-US" smtClean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D7D9E-57DA-40D9-AEAF-8E412AB58B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8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4.png"/><Relationship Id="rId18" Type="http://schemas.openxmlformats.org/officeDocument/2006/relationships/image" Target="../media/image19.jpeg"/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12" Type="http://schemas.openxmlformats.org/officeDocument/2006/relationships/image" Target="../media/image15.jpe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jpeg"/><Relationship Id="rId5" Type="http://schemas.openxmlformats.org/officeDocument/2006/relationships/image" Target="../media/image9.png"/><Relationship Id="rId15" Type="http://schemas.openxmlformats.org/officeDocument/2006/relationships/image" Target="../media/image16.jpeg"/><Relationship Id="rId10" Type="http://schemas.openxmlformats.org/officeDocument/2006/relationships/image" Target="../media/image5.png"/><Relationship Id="rId19" Type="http://schemas.openxmlformats.org/officeDocument/2006/relationships/image" Target="../media/image20.jpeg"/><Relationship Id="rId4" Type="http://schemas.openxmlformats.org/officeDocument/2006/relationships/image" Target="../media/image2.png"/><Relationship Id="rId9" Type="http://schemas.openxmlformats.org/officeDocument/2006/relationships/image" Target="../media/image13.jpe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BAE4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93999"/>
            <a:ext cx="7888908" cy="1987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10" y="533400"/>
            <a:ext cx="6599979" cy="2362199"/>
          </a:xfrm>
          <a:prstGeom prst="rect">
            <a:avLst/>
          </a:prstGeom>
          <a:effectLst>
            <a:glow rad="1752600">
              <a:srgbClr val="9E9FBD">
                <a:alpha val="27000"/>
              </a:srgbClr>
            </a:glow>
            <a:softEdge rad="0"/>
          </a:effectLst>
        </p:spPr>
      </p:pic>
      <p:sp>
        <p:nvSpPr>
          <p:cNvPr id="4" name="Rectangle 3"/>
          <p:cNvSpPr/>
          <p:nvPr/>
        </p:nvSpPr>
        <p:spPr>
          <a:xfrm>
            <a:off x="1734654" y="6172200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Montezuma, Dolores, La Plata, Archuleta, San Juan Counties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0454" y="34290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OUR MISSION</a:t>
            </a:r>
          </a:p>
          <a:p>
            <a:pPr algn="ctr"/>
            <a:br>
              <a:rPr lang="en-US" dirty="0"/>
            </a:br>
            <a:r>
              <a:rPr lang="en-US" dirty="0"/>
              <a:t>Axis Health System will make a meaningful difference in the health of Southwest Colorado residents by integrating all aspects of healthcare and treating the whole person.</a:t>
            </a:r>
          </a:p>
        </p:txBody>
      </p:sp>
    </p:spTree>
    <p:extLst>
      <p:ext uri="{BB962C8B-B14F-4D97-AF65-F5344CB8AC3E}">
        <p14:creationId xmlns:p14="http://schemas.microsoft.com/office/powerpoint/2010/main" val="179454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74004" y="-23354"/>
            <a:ext cx="9240536" cy="630186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20" y="6179950"/>
            <a:ext cx="2974836" cy="707698"/>
          </a:xfrm>
          <a:prstGeom prst="rect">
            <a:avLst/>
          </a:prstGeom>
          <a:effectLst/>
        </p:spPr>
      </p:pic>
      <p:sp>
        <p:nvSpPr>
          <p:cNvPr id="3" name="Rectangle 2"/>
          <p:cNvSpPr/>
          <p:nvPr/>
        </p:nvSpPr>
        <p:spPr>
          <a:xfrm>
            <a:off x="195345" y="-2698"/>
            <a:ext cx="2324557" cy="26162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195346" y="-2696"/>
            <a:ext cx="2324556" cy="1374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214828" y="133054"/>
            <a:ext cx="2133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Axis Health System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827" y="391779"/>
            <a:ext cx="222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An innovative healthcare system that provides a continuum of health services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3861" y="767641"/>
            <a:ext cx="18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spc="113" dirty="0">
                <a:solidFill>
                  <a:srgbClr val="6BAE44"/>
                </a:solidFill>
              </a:rPr>
              <a:t>OUR AREAS OF FOCUS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7393" y="990600"/>
            <a:ext cx="2345006" cy="470566"/>
            <a:chOff x="267393" y="990600"/>
            <a:chExt cx="2345006" cy="470566"/>
          </a:xfrm>
        </p:grpSpPr>
        <p:sp>
          <p:nvSpPr>
            <p:cNvPr id="12" name="TextBox 11"/>
            <p:cNvSpPr txBox="1"/>
            <p:nvPr/>
          </p:nvSpPr>
          <p:spPr>
            <a:xfrm>
              <a:off x="726449" y="1081442"/>
              <a:ext cx="1885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Primary care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267393" y="990600"/>
              <a:ext cx="470566" cy="470566"/>
              <a:chOff x="283283" y="1738526"/>
              <a:chExt cx="373415" cy="373415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283283" y="1738526"/>
                <a:ext cx="373415" cy="37341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46000">
                    <a:schemeClr val="accent1">
                      <a:lumMod val="95000"/>
                      <a:lumOff val="5000"/>
                    </a:schemeClr>
                  </a:gs>
                  <a:gs pos="100000">
                    <a:schemeClr val="accent1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pic>
            <p:nvPicPr>
              <p:cNvPr id="93" name="Picture 4" descr="Image result for primary care icon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401" y="1775931"/>
                <a:ext cx="275895" cy="26508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extLst/>
            </p:spPr>
          </p:pic>
        </p:grpSp>
      </p:grpSp>
      <p:grpSp>
        <p:nvGrpSpPr>
          <p:cNvPr id="7" name="Group 6"/>
          <p:cNvGrpSpPr/>
          <p:nvPr/>
        </p:nvGrpSpPr>
        <p:grpSpPr>
          <a:xfrm>
            <a:off x="280680" y="1525605"/>
            <a:ext cx="2332965" cy="455595"/>
            <a:chOff x="280680" y="1525605"/>
            <a:chExt cx="2332965" cy="455595"/>
          </a:xfrm>
        </p:grpSpPr>
        <p:sp>
          <p:nvSpPr>
            <p:cNvPr id="13" name="TextBox 12"/>
            <p:cNvSpPr txBox="1"/>
            <p:nvPr/>
          </p:nvSpPr>
          <p:spPr>
            <a:xfrm>
              <a:off x="727695" y="1608390"/>
              <a:ext cx="1885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Behavioral healthcare</a:t>
              </a: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280680" y="1525605"/>
              <a:ext cx="455595" cy="455595"/>
              <a:chOff x="280904" y="2173038"/>
              <a:chExt cx="363309" cy="363309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80904" y="2173038"/>
                <a:ext cx="363309" cy="363309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E186"/>
                  </a:gs>
                  <a:gs pos="0">
                    <a:schemeClr val="accent4">
                      <a:lumMod val="0"/>
                      <a:lumOff val="100000"/>
                    </a:schemeClr>
                  </a:gs>
                  <a:gs pos="1400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pic>
            <p:nvPicPr>
              <p:cNvPr id="94" name="Picture 16" descr="Related image"/>
              <p:cNvPicPr>
                <a:picLocks noChangeAspect="1" noChangeArrowheads="1"/>
              </p:cNvPicPr>
              <p:nvPr/>
            </p:nvPicPr>
            <p:blipFill>
              <a:blip r:embed="rId6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475" y="2226172"/>
                <a:ext cx="273883" cy="2738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9" name="TextBox 188"/>
          <p:cNvSpPr txBox="1"/>
          <p:nvPr/>
        </p:nvSpPr>
        <p:spPr>
          <a:xfrm>
            <a:off x="3390398" y="6604722"/>
            <a:ext cx="29744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latin typeface="+mj-lt"/>
              </a:rPr>
              <a:t>The care you need to help you get well and stay well.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6810195" y="6601279"/>
            <a:ext cx="2974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AXIShealth.org</a:t>
            </a:r>
          </a:p>
        </p:txBody>
      </p:sp>
      <p:grpSp>
        <p:nvGrpSpPr>
          <p:cNvPr id="197" name="Group 196"/>
          <p:cNvGrpSpPr/>
          <p:nvPr/>
        </p:nvGrpSpPr>
        <p:grpSpPr>
          <a:xfrm>
            <a:off x="5815317" y="4463259"/>
            <a:ext cx="1874984" cy="618719"/>
            <a:chOff x="10063228" y="2460534"/>
            <a:chExt cx="1874984" cy="569343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grpSpPr>
        <p:sp>
          <p:nvSpPr>
            <p:cNvPr id="198" name="Rectangle 197"/>
            <p:cNvSpPr/>
            <p:nvPr/>
          </p:nvSpPr>
          <p:spPr>
            <a:xfrm>
              <a:off x="10063228" y="2460534"/>
              <a:ext cx="1468463" cy="569343"/>
            </a:xfrm>
            <a:prstGeom prst="rect">
              <a:avLst/>
            </a:prstGeom>
            <a:gradFill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201" name="Group 200"/>
            <p:cNvGrpSpPr/>
            <p:nvPr/>
          </p:nvGrpSpPr>
          <p:grpSpPr>
            <a:xfrm>
              <a:off x="10067369" y="2471224"/>
              <a:ext cx="1870843" cy="526798"/>
              <a:chOff x="3677214" y="2982749"/>
              <a:chExt cx="1870843" cy="526798"/>
            </a:xfrm>
          </p:grpSpPr>
          <p:sp>
            <p:nvSpPr>
              <p:cNvPr id="202" name="TextBox 201"/>
              <p:cNvSpPr txBox="1"/>
              <p:nvPr/>
            </p:nvSpPr>
            <p:spPr>
              <a:xfrm>
                <a:off x="3677214" y="2982749"/>
                <a:ext cx="1870843" cy="283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Psychiatric care</a:t>
                </a:r>
              </a:p>
            </p:txBody>
          </p:sp>
          <p:sp>
            <p:nvSpPr>
              <p:cNvPr id="203" name="TextBox 202"/>
              <p:cNvSpPr txBox="1"/>
              <p:nvPr/>
            </p:nvSpPr>
            <p:spPr>
              <a:xfrm>
                <a:off x="3678899" y="3169689"/>
                <a:ext cx="1392263" cy="339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+mj-lt"/>
                  </a:rPr>
                  <a:t>Psychiatric care, including medication management</a:t>
                </a:r>
              </a:p>
            </p:txBody>
          </p:sp>
        </p:grpSp>
      </p:grpSp>
      <p:grpSp>
        <p:nvGrpSpPr>
          <p:cNvPr id="206" name="Group 205"/>
          <p:cNvGrpSpPr/>
          <p:nvPr/>
        </p:nvGrpSpPr>
        <p:grpSpPr>
          <a:xfrm>
            <a:off x="3091886" y="5037685"/>
            <a:ext cx="1632514" cy="642180"/>
            <a:chOff x="10118955" y="3402595"/>
            <a:chExt cx="1524198" cy="642180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grpSpPr>
        <p:sp>
          <p:nvSpPr>
            <p:cNvPr id="182" name="Rectangle 181"/>
            <p:cNvSpPr/>
            <p:nvPr/>
          </p:nvSpPr>
          <p:spPr>
            <a:xfrm>
              <a:off x="10118955" y="3410338"/>
              <a:ext cx="1524198" cy="634437"/>
            </a:xfrm>
            <a:prstGeom prst="rect">
              <a:avLst/>
            </a:prstGeom>
            <a:gradFill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205" name="Group 204"/>
            <p:cNvGrpSpPr/>
            <p:nvPr/>
          </p:nvGrpSpPr>
          <p:grpSpPr>
            <a:xfrm>
              <a:off x="10135209" y="3402595"/>
              <a:ext cx="1507943" cy="577001"/>
              <a:chOff x="10182952" y="2434754"/>
              <a:chExt cx="1507943" cy="577001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10193053" y="2642423"/>
                <a:ext cx="1497842" cy="369332"/>
              </a:xfrm>
              <a:prstGeom prst="rect">
                <a:avLst/>
              </a:prstGeom>
              <a:noFill/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384572" algn="l"/>
                  </a:tabLst>
                </a:pPr>
                <a:r>
                  <a:rPr lang="en-US" sz="900" dirty="0">
                    <a:latin typeface="+mj-lt"/>
                  </a:rPr>
                  <a:t>Family, group and individual counseling services for all ages </a:t>
                </a: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10182952" y="2434754"/>
                <a:ext cx="1462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Therapy</a:t>
                </a:r>
                <a:endParaRPr lang="en-US" sz="1200" b="1" dirty="0"/>
              </a:p>
            </p:txBody>
          </p:sp>
        </p:grpSp>
      </p:grpSp>
      <p:grpSp>
        <p:nvGrpSpPr>
          <p:cNvPr id="222" name="Group 221"/>
          <p:cNvGrpSpPr/>
          <p:nvPr/>
        </p:nvGrpSpPr>
        <p:grpSpPr>
          <a:xfrm>
            <a:off x="6006853" y="1783778"/>
            <a:ext cx="2146547" cy="627571"/>
            <a:chOff x="10028381" y="2470132"/>
            <a:chExt cx="2116118" cy="627571"/>
          </a:xfrm>
          <a:solidFill>
            <a:srgbClr val="E6FEA8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grpSpPr>
        <p:sp>
          <p:nvSpPr>
            <p:cNvPr id="208" name="Rectangle 207"/>
            <p:cNvSpPr/>
            <p:nvPr/>
          </p:nvSpPr>
          <p:spPr>
            <a:xfrm>
              <a:off x="10028381" y="2470132"/>
              <a:ext cx="2023274" cy="627571"/>
            </a:xfrm>
            <a:prstGeom prst="rect">
              <a:avLst/>
            </a:prstGeom>
            <a:gradFill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168" name="Group 167"/>
            <p:cNvGrpSpPr/>
            <p:nvPr/>
          </p:nvGrpSpPr>
          <p:grpSpPr>
            <a:xfrm>
              <a:off x="10054081" y="2472674"/>
              <a:ext cx="2090418" cy="581946"/>
              <a:chOff x="3551544" y="2355168"/>
              <a:chExt cx="2090418" cy="581946"/>
            </a:xfrm>
            <a:grpFill/>
          </p:grpSpPr>
          <p:sp>
            <p:nvSpPr>
              <p:cNvPr id="64" name="TextBox 63"/>
              <p:cNvSpPr txBox="1"/>
              <p:nvPr/>
            </p:nvSpPr>
            <p:spPr>
              <a:xfrm>
                <a:off x="3551544" y="2355168"/>
                <a:ext cx="20904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Substance use treatment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552788" y="2567782"/>
                <a:ext cx="19963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+mj-lt"/>
                  </a:rPr>
                  <a:t>Treatment, DUI education and </a:t>
                </a:r>
                <a:br>
                  <a:rPr lang="en-US" sz="900" dirty="0">
                    <a:latin typeface="+mj-lt"/>
                  </a:rPr>
                </a:br>
                <a:r>
                  <a:rPr lang="en-US" sz="900" dirty="0">
                    <a:latin typeface="+mj-lt"/>
                  </a:rPr>
                  <a:t>withdrawal management </a:t>
                </a:r>
              </a:p>
            </p:txBody>
          </p:sp>
        </p:grpSp>
      </p:grpSp>
      <p:grpSp>
        <p:nvGrpSpPr>
          <p:cNvPr id="229" name="Group 228"/>
          <p:cNvGrpSpPr/>
          <p:nvPr/>
        </p:nvGrpSpPr>
        <p:grpSpPr>
          <a:xfrm>
            <a:off x="4397531" y="2714660"/>
            <a:ext cx="1850870" cy="722375"/>
            <a:chOff x="9950360" y="289424"/>
            <a:chExt cx="1983301" cy="786175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grpSpPr>
        <p:sp>
          <p:nvSpPr>
            <p:cNvPr id="217" name="Rectangle 216"/>
            <p:cNvSpPr/>
            <p:nvPr/>
          </p:nvSpPr>
          <p:spPr>
            <a:xfrm>
              <a:off x="9950360" y="289424"/>
              <a:ext cx="1838966" cy="786175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228" name="Group 227"/>
            <p:cNvGrpSpPr/>
            <p:nvPr/>
          </p:nvGrpSpPr>
          <p:grpSpPr>
            <a:xfrm>
              <a:off x="9959937" y="289424"/>
              <a:ext cx="1973724" cy="769896"/>
              <a:chOff x="9977735" y="288615"/>
              <a:chExt cx="1973724" cy="769896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9980493" y="505829"/>
                <a:ext cx="1970966" cy="552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+mj-lt"/>
                  </a:rPr>
                  <a:t>24/7 Crisis Care with a mobile response team for the five </a:t>
                </a:r>
                <a:br>
                  <a:rPr lang="en-US" sz="900" dirty="0">
                    <a:latin typeface="+mj-lt"/>
                  </a:rPr>
                </a:br>
                <a:r>
                  <a:rPr lang="en-US" sz="900" dirty="0">
                    <a:latin typeface="+mj-lt"/>
                  </a:rPr>
                  <a:t>counties in Southwest Colorado</a:t>
                </a:r>
                <a:endParaRPr lang="en-US" sz="900" b="1" dirty="0">
                  <a:latin typeface="+mj-lt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9977735" y="288615"/>
                <a:ext cx="1756186" cy="33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Crisis care</a:t>
                </a:r>
              </a:p>
            </p:txBody>
          </p:sp>
        </p:grpSp>
      </p:grpSp>
      <p:grpSp>
        <p:nvGrpSpPr>
          <p:cNvPr id="278" name="Group 277"/>
          <p:cNvGrpSpPr/>
          <p:nvPr/>
        </p:nvGrpSpPr>
        <p:grpSpPr>
          <a:xfrm>
            <a:off x="3491323" y="1410352"/>
            <a:ext cx="1918878" cy="715595"/>
            <a:chOff x="10008402" y="2447004"/>
            <a:chExt cx="2115117" cy="715595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grpSpPr>
        <p:sp>
          <p:nvSpPr>
            <p:cNvPr id="284" name="Rectangle 283"/>
            <p:cNvSpPr/>
            <p:nvPr/>
          </p:nvSpPr>
          <p:spPr>
            <a:xfrm>
              <a:off x="10008402" y="2447004"/>
              <a:ext cx="1957288" cy="715595"/>
            </a:xfrm>
            <a:prstGeom prst="rect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281" name="Group 280"/>
            <p:cNvGrpSpPr/>
            <p:nvPr/>
          </p:nvGrpSpPr>
          <p:grpSpPr>
            <a:xfrm>
              <a:off x="10028300" y="2451220"/>
              <a:ext cx="2095219" cy="704245"/>
              <a:chOff x="3525763" y="2333714"/>
              <a:chExt cx="2095219" cy="704245"/>
            </a:xfrm>
          </p:grpSpPr>
          <p:sp>
            <p:nvSpPr>
              <p:cNvPr id="282" name="TextBox 281"/>
              <p:cNvSpPr txBox="1"/>
              <p:nvPr/>
            </p:nvSpPr>
            <p:spPr>
              <a:xfrm>
                <a:off x="3525763" y="2333714"/>
                <a:ext cx="20952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Care coordination</a:t>
                </a:r>
              </a:p>
            </p:txBody>
          </p:sp>
          <p:sp>
            <p:nvSpPr>
              <p:cNvPr id="283" name="TextBox 282"/>
              <p:cNvSpPr txBox="1"/>
              <p:nvPr/>
            </p:nvSpPr>
            <p:spPr>
              <a:xfrm>
                <a:off x="3535923" y="2530128"/>
                <a:ext cx="1897171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+mj-lt"/>
                  </a:rPr>
                  <a:t>Housing, transportation, referral, vocational support, and health insurance enrollment assistance</a:t>
                </a:r>
              </a:p>
            </p:txBody>
          </p:sp>
        </p:grpSp>
      </p:grpSp>
      <p:grpSp>
        <p:nvGrpSpPr>
          <p:cNvPr id="301" name="Group 300"/>
          <p:cNvGrpSpPr/>
          <p:nvPr/>
        </p:nvGrpSpPr>
        <p:grpSpPr>
          <a:xfrm>
            <a:off x="985201" y="3500903"/>
            <a:ext cx="2059388" cy="630601"/>
            <a:chOff x="9787749" y="2460428"/>
            <a:chExt cx="2147850" cy="630601"/>
          </a:xfrm>
          <a:solidFill>
            <a:srgbClr val="E8F5F2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grpSpPr>
        <p:sp>
          <p:nvSpPr>
            <p:cNvPr id="307" name="Rectangle 306"/>
            <p:cNvSpPr/>
            <p:nvPr/>
          </p:nvSpPr>
          <p:spPr>
            <a:xfrm>
              <a:off x="9787749" y="2460428"/>
              <a:ext cx="2147850" cy="630601"/>
            </a:xfrm>
            <a:prstGeom prst="rect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303" name="Group 302"/>
            <p:cNvGrpSpPr/>
            <p:nvPr/>
          </p:nvGrpSpPr>
          <p:grpSpPr>
            <a:xfrm>
              <a:off x="9802172" y="2488892"/>
              <a:ext cx="2095219" cy="571647"/>
              <a:chOff x="3299635" y="2371386"/>
              <a:chExt cx="2095219" cy="571647"/>
            </a:xfrm>
            <a:grpFill/>
          </p:grpSpPr>
          <p:sp>
            <p:nvSpPr>
              <p:cNvPr id="304" name="TextBox 303"/>
              <p:cNvSpPr txBox="1"/>
              <p:nvPr/>
            </p:nvSpPr>
            <p:spPr>
              <a:xfrm>
                <a:off x="3299635" y="2371386"/>
                <a:ext cx="20952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Healthy lifestyle support</a:t>
                </a:r>
              </a:p>
            </p:txBody>
          </p:sp>
          <p:sp>
            <p:nvSpPr>
              <p:cNvPr id="305" name="TextBox 304"/>
              <p:cNvSpPr txBox="1"/>
              <p:nvPr/>
            </p:nvSpPr>
            <p:spPr>
              <a:xfrm>
                <a:off x="3299635" y="2573701"/>
                <a:ext cx="1773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+mj-lt"/>
                  </a:rPr>
                  <a:t>Nutrition counseling and </a:t>
                </a:r>
                <a:br>
                  <a:rPr lang="en-US" sz="900" dirty="0">
                    <a:latin typeface="+mj-lt"/>
                  </a:rPr>
                </a:br>
                <a:r>
                  <a:rPr lang="en-US" sz="900" dirty="0">
                    <a:latin typeface="+mj-lt"/>
                  </a:rPr>
                  <a:t>diabetes education</a:t>
                </a:r>
              </a:p>
            </p:txBody>
          </p:sp>
        </p:grpSp>
      </p:grpSp>
      <p:grpSp>
        <p:nvGrpSpPr>
          <p:cNvPr id="318" name="Group 317"/>
          <p:cNvGrpSpPr/>
          <p:nvPr/>
        </p:nvGrpSpPr>
        <p:grpSpPr>
          <a:xfrm>
            <a:off x="6787145" y="3599220"/>
            <a:ext cx="2095220" cy="716108"/>
            <a:chOff x="10014094" y="2424403"/>
            <a:chExt cx="2095220" cy="716108"/>
          </a:xfrm>
        </p:grpSpPr>
        <p:sp>
          <p:nvSpPr>
            <p:cNvPr id="324" name="Rectangle 323"/>
            <p:cNvSpPr/>
            <p:nvPr/>
          </p:nvSpPr>
          <p:spPr>
            <a:xfrm>
              <a:off x="10014096" y="2432167"/>
              <a:ext cx="1904816" cy="706056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320" name="Group 319"/>
            <p:cNvGrpSpPr/>
            <p:nvPr/>
          </p:nvGrpSpPr>
          <p:grpSpPr>
            <a:xfrm>
              <a:off x="10014094" y="2424403"/>
              <a:ext cx="2095220" cy="716108"/>
              <a:chOff x="3511557" y="2306897"/>
              <a:chExt cx="2095220" cy="716108"/>
            </a:xfrm>
          </p:grpSpPr>
          <p:sp>
            <p:nvSpPr>
              <p:cNvPr id="321" name="TextBox 320"/>
              <p:cNvSpPr txBox="1"/>
              <p:nvPr/>
            </p:nvSpPr>
            <p:spPr>
              <a:xfrm>
                <a:off x="3511558" y="2306897"/>
                <a:ext cx="20952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Mental Health First Aid</a:t>
                </a:r>
              </a:p>
            </p:txBody>
          </p:sp>
          <p:sp>
            <p:nvSpPr>
              <p:cNvPr id="322" name="TextBox 321"/>
              <p:cNvSpPr txBox="1"/>
              <p:nvPr/>
            </p:nvSpPr>
            <p:spPr>
              <a:xfrm>
                <a:off x="3511557" y="2515174"/>
                <a:ext cx="1823782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+mj-lt"/>
                  </a:rPr>
                  <a:t>Skill-building classes on how to identify, understand and respond to behavioral health issues</a:t>
                </a:r>
              </a:p>
            </p:txBody>
          </p:sp>
        </p:grpSp>
      </p:grpSp>
      <p:grpSp>
        <p:nvGrpSpPr>
          <p:cNvPr id="309" name="Group 308"/>
          <p:cNvGrpSpPr/>
          <p:nvPr/>
        </p:nvGrpSpPr>
        <p:grpSpPr>
          <a:xfrm>
            <a:off x="732188" y="4495134"/>
            <a:ext cx="2102299" cy="751286"/>
            <a:chOff x="10012042" y="2467602"/>
            <a:chExt cx="2102299" cy="681587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grpSpPr>
        <p:sp>
          <p:nvSpPr>
            <p:cNvPr id="315" name="Rectangle 314"/>
            <p:cNvSpPr/>
            <p:nvPr/>
          </p:nvSpPr>
          <p:spPr>
            <a:xfrm>
              <a:off x="10022767" y="2467602"/>
              <a:ext cx="2031496" cy="681587"/>
            </a:xfrm>
            <a:prstGeom prst="rect">
              <a:avLst/>
            </a:prstGeom>
            <a:gradFill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311" name="Group 310"/>
            <p:cNvGrpSpPr/>
            <p:nvPr/>
          </p:nvGrpSpPr>
          <p:grpSpPr>
            <a:xfrm>
              <a:off x="10012042" y="2483139"/>
              <a:ext cx="2102299" cy="645337"/>
              <a:chOff x="3509505" y="2365633"/>
              <a:chExt cx="2102299" cy="645337"/>
            </a:xfrm>
          </p:grpSpPr>
          <p:sp>
            <p:nvSpPr>
              <p:cNvPr id="312" name="TextBox 311"/>
              <p:cNvSpPr txBox="1"/>
              <p:nvPr/>
            </p:nvSpPr>
            <p:spPr>
              <a:xfrm>
                <a:off x="3509505" y="2365633"/>
                <a:ext cx="21022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Crisis Intervention Teams</a:t>
                </a:r>
              </a:p>
            </p:txBody>
          </p:sp>
          <p:sp>
            <p:nvSpPr>
              <p:cNvPr id="313" name="TextBox 312"/>
              <p:cNvSpPr txBox="1"/>
              <p:nvPr/>
            </p:nvSpPr>
            <p:spPr>
              <a:xfrm>
                <a:off x="3520322" y="2550252"/>
                <a:ext cx="2080667" cy="460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+mj-lt"/>
                  </a:rPr>
                  <a:t>Partnership with local law </a:t>
                </a:r>
                <a:br>
                  <a:rPr lang="en-US" sz="900" dirty="0">
                    <a:latin typeface="+mj-lt"/>
                  </a:rPr>
                </a:br>
                <a:r>
                  <a:rPr lang="en-US" sz="900" dirty="0">
                    <a:latin typeface="+mj-lt"/>
                  </a:rPr>
                  <a:t>enforcement teaching skills to prevent and de-escalate crisis situations </a:t>
                </a:r>
              </a:p>
            </p:txBody>
          </p:sp>
        </p:grpSp>
      </p:grpSp>
      <p:grpSp>
        <p:nvGrpSpPr>
          <p:cNvPr id="327" name="Group 326"/>
          <p:cNvGrpSpPr/>
          <p:nvPr/>
        </p:nvGrpSpPr>
        <p:grpSpPr>
          <a:xfrm>
            <a:off x="6697642" y="908743"/>
            <a:ext cx="1690007" cy="715141"/>
            <a:chOff x="10022876" y="2435060"/>
            <a:chExt cx="1579999" cy="715141"/>
          </a:xfr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grpSpPr>
        <p:sp>
          <p:nvSpPr>
            <p:cNvPr id="333" name="Rectangle 332"/>
            <p:cNvSpPr/>
            <p:nvPr/>
          </p:nvSpPr>
          <p:spPr>
            <a:xfrm>
              <a:off x="10022876" y="2441718"/>
              <a:ext cx="1574715" cy="708483"/>
            </a:xfrm>
            <a:prstGeom prst="rect">
              <a:avLst/>
            </a:prstGeom>
            <a:grpFill/>
            <a:ln>
              <a:noFill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329" name="Group 328"/>
            <p:cNvGrpSpPr/>
            <p:nvPr/>
          </p:nvGrpSpPr>
          <p:grpSpPr>
            <a:xfrm>
              <a:off x="10028826" y="2435060"/>
              <a:ext cx="1574049" cy="700094"/>
              <a:chOff x="3526289" y="2317554"/>
              <a:chExt cx="1574049" cy="700094"/>
            </a:xfrm>
            <a:grpFill/>
          </p:grpSpPr>
          <p:sp>
            <p:nvSpPr>
              <p:cNvPr id="330" name="TextBox 329"/>
              <p:cNvSpPr txBox="1"/>
              <p:nvPr/>
            </p:nvSpPr>
            <p:spPr>
              <a:xfrm>
                <a:off x="3526289" y="2317554"/>
                <a:ext cx="1574049" cy="307777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Jail-Based Services</a:t>
                </a:r>
              </a:p>
            </p:txBody>
          </p:sp>
          <p:sp>
            <p:nvSpPr>
              <p:cNvPr id="331" name="TextBox 330"/>
              <p:cNvSpPr txBox="1"/>
              <p:nvPr/>
            </p:nvSpPr>
            <p:spPr>
              <a:xfrm>
                <a:off x="3526289" y="2509817"/>
                <a:ext cx="1568099" cy="507831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+mj-lt"/>
                  </a:rPr>
                  <a:t>Substance-use treatment </a:t>
                </a:r>
                <a:br>
                  <a:rPr lang="en-US" sz="900" dirty="0">
                    <a:latin typeface="+mj-lt"/>
                  </a:rPr>
                </a:br>
                <a:r>
                  <a:rPr lang="en-US" sz="900" dirty="0">
                    <a:latin typeface="+mj-lt"/>
                  </a:rPr>
                  <a:t>during incarceration with referral and linkage at discharge</a:t>
                </a:r>
              </a:p>
            </p:txBody>
          </p:sp>
        </p:grpSp>
      </p:grpSp>
      <p:grpSp>
        <p:nvGrpSpPr>
          <p:cNvPr id="335" name="Group 334"/>
          <p:cNvGrpSpPr/>
          <p:nvPr/>
        </p:nvGrpSpPr>
        <p:grpSpPr>
          <a:xfrm>
            <a:off x="2960934" y="314451"/>
            <a:ext cx="1981065" cy="762312"/>
            <a:chOff x="10022876" y="2351448"/>
            <a:chExt cx="1981065" cy="706837"/>
          </a:xfrm>
          <a:solidFill>
            <a:srgbClr val="E6FEA8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grpSpPr>
        <p:sp>
          <p:nvSpPr>
            <p:cNvPr id="341" name="Rectangle 340"/>
            <p:cNvSpPr/>
            <p:nvPr/>
          </p:nvSpPr>
          <p:spPr>
            <a:xfrm>
              <a:off x="10022876" y="2351448"/>
              <a:ext cx="1534866" cy="706837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</a:t>
              </a:r>
            </a:p>
          </p:txBody>
        </p:sp>
        <p:grpSp>
          <p:nvGrpSpPr>
            <p:cNvPr id="337" name="Group 336"/>
            <p:cNvGrpSpPr/>
            <p:nvPr/>
          </p:nvGrpSpPr>
          <p:grpSpPr>
            <a:xfrm>
              <a:off x="10028040" y="2366293"/>
              <a:ext cx="1975901" cy="650705"/>
              <a:chOff x="3525503" y="2248787"/>
              <a:chExt cx="1975901" cy="650705"/>
            </a:xfrm>
            <a:grpFill/>
          </p:grpSpPr>
          <p:sp>
            <p:nvSpPr>
              <p:cNvPr id="338" name="TextBox 337"/>
              <p:cNvSpPr txBox="1"/>
              <p:nvPr/>
            </p:nvSpPr>
            <p:spPr>
              <a:xfrm>
                <a:off x="3525503" y="2248787"/>
                <a:ext cx="1975901" cy="307777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Senior Reach</a:t>
                </a:r>
              </a:p>
            </p:txBody>
          </p:sp>
          <p:sp>
            <p:nvSpPr>
              <p:cNvPr id="339" name="TextBox 338"/>
              <p:cNvSpPr txBox="1"/>
              <p:nvPr/>
            </p:nvSpPr>
            <p:spPr>
              <a:xfrm>
                <a:off x="3537191" y="2428617"/>
                <a:ext cx="1857539" cy="470875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+mj-lt"/>
                  </a:rPr>
                  <a:t>Support for older adults in </a:t>
                </a:r>
                <a:br>
                  <a:rPr lang="en-US" sz="900" dirty="0">
                    <a:latin typeface="+mj-lt"/>
                  </a:rPr>
                </a:br>
                <a:r>
                  <a:rPr lang="en-US" sz="900" dirty="0">
                    <a:latin typeface="+mj-lt"/>
                  </a:rPr>
                  <a:t>La Plata County, including </a:t>
                </a:r>
                <a:br>
                  <a:rPr lang="en-US" sz="900" dirty="0">
                    <a:latin typeface="+mj-lt"/>
                  </a:rPr>
                </a:br>
                <a:r>
                  <a:rPr lang="en-US" sz="900" dirty="0">
                    <a:latin typeface="+mj-lt"/>
                  </a:rPr>
                  <a:t>referrals and counseling</a:t>
                </a:r>
              </a:p>
            </p:txBody>
          </p:sp>
        </p:grpSp>
      </p:grpSp>
      <p:grpSp>
        <p:nvGrpSpPr>
          <p:cNvPr id="385" name="Group 384"/>
          <p:cNvGrpSpPr/>
          <p:nvPr/>
        </p:nvGrpSpPr>
        <p:grpSpPr>
          <a:xfrm>
            <a:off x="6871433" y="2605653"/>
            <a:ext cx="2095219" cy="718341"/>
            <a:chOff x="9996782" y="2427978"/>
            <a:chExt cx="2095219" cy="718341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grpSpPr>
        <p:sp>
          <p:nvSpPr>
            <p:cNvPr id="391" name="Rectangle 390"/>
            <p:cNvSpPr/>
            <p:nvPr/>
          </p:nvSpPr>
          <p:spPr>
            <a:xfrm>
              <a:off x="10011360" y="2427978"/>
              <a:ext cx="2000215" cy="7183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388" name="Group 387"/>
            <p:cNvGrpSpPr/>
            <p:nvPr/>
          </p:nvGrpSpPr>
          <p:grpSpPr>
            <a:xfrm>
              <a:off x="9996782" y="2427978"/>
              <a:ext cx="2095219" cy="697281"/>
              <a:chOff x="3494245" y="2310472"/>
              <a:chExt cx="2095219" cy="697281"/>
            </a:xfrm>
          </p:grpSpPr>
          <p:sp>
            <p:nvSpPr>
              <p:cNvPr id="389" name="TextBox 388"/>
              <p:cNvSpPr txBox="1"/>
              <p:nvPr/>
            </p:nvSpPr>
            <p:spPr>
              <a:xfrm>
                <a:off x="3494245" y="2310472"/>
                <a:ext cx="20952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School-Based Healthcare</a:t>
                </a:r>
              </a:p>
            </p:txBody>
          </p:sp>
          <p:sp>
            <p:nvSpPr>
              <p:cNvPr id="390" name="TextBox 389"/>
              <p:cNvSpPr txBox="1"/>
              <p:nvPr/>
            </p:nvSpPr>
            <p:spPr>
              <a:xfrm>
                <a:off x="3494245" y="2499922"/>
                <a:ext cx="1962766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+mj-lt"/>
                  </a:rPr>
                  <a:t>Healthcare on site at two La Plata County schools in partnership with Durango School District 9-R </a:t>
                </a:r>
              </a:p>
            </p:txBody>
          </p:sp>
        </p:grpSp>
      </p:grpSp>
      <p:grpSp>
        <p:nvGrpSpPr>
          <p:cNvPr id="404" name="Group 403"/>
          <p:cNvGrpSpPr/>
          <p:nvPr/>
        </p:nvGrpSpPr>
        <p:grpSpPr>
          <a:xfrm>
            <a:off x="3328756" y="4012404"/>
            <a:ext cx="1613243" cy="720708"/>
            <a:chOff x="10022875" y="2481384"/>
            <a:chExt cx="1541097" cy="643202"/>
          </a:xfrm>
        </p:grpSpPr>
        <p:sp>
          <p:nvSpPr>
            <p:cNvPr id="410" name="Rectangle 409"/>
            <p:cNvSpPr/>
            <p:nvPr/>
          </p:nvSpPr>
          <p:spPr>
            <a:xfrm>
              <a:off x="10022875" y="2481384"/>
              <a:ext cx="1541096" cy="643202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000">
                  <a:schemeClr val="accent2">
                    <a:lumMod val="0"/>
                    <a:lumOff val="100000"/>
                  </a:schemeClr>
                </a:gs>
                <a:gs pos="84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407" name="Group 406"/>
            <p:cNvGrpSpPr/>
            <p:nvPr/>
          </p:nvGrpSpPr>
          <p:grpSpPr>
            <a:xfrm>
              <a:off x="10047261" y="2495865"/>
              <a:ext cx="1516711" cy="581206"/>
              <a:chOff x="3544724" y="2378359"/>
              <a:chExt cx="1516711" cy="581206"/>
            </a:xfrm>
          </p:grpSpPr>
          <p:sp>
            <p:nvSpPr>
              <p:cNvPr id="408" name="TextBox 407"/>
              <p:cNvSpPr txBox="1"/>
              <p:nvPr/>
            </p:nvSpPr>
            <p:spPr>
              <a:xfrm>
                <a:off x="3553437" y="2378359"/>
                <a:ext cx="13964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Oral Healthcare</a:t>
                </a:r>
              </a:p>
            </p:txBody>
          </p:sp>
          <p:sp>
            <p:nvSpPr>
              <p:cNvPr id="409" name="TextBox 408"/>
              <p:cNvSpPr txBox="1"/>
              <p:nvPr/>
            </p:nvSpPr>
            <p:spPr>
              <a:xfrm>
                <a:off x="3544724" y="2590233"/>
                <a:ext cx="15167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+mj-lt"/>
                  </a:rPr>
                  <a:t>Dental care and oral hygiene </a:t>
                </a:r>
                <a:br>
                  <a:rPr lang="en-US" sz="900" dirty="0">
                    <a:latin typeface="+mj-lt"/>
                  </a:rPr>
                </a:br>
                <a:r>
                  <a:rPr lang="en-US" sz="900" dirty="0">
                    <a:latin typeface="+mj-lt"/>
                  </a:rPr>
                  <a:t>for the whole family</a:t>
                </a:r>
                <a:endParaRPr lang="en-US" sz="900" b="1" dirty="0">
                  <a:latin typeface="+mj-lt"/>
                </a:endParaRPr>
              </a:p>
            </p:txBody>
          </p:sp>
        </p:grpSp>
      </p:grpSp>
      <p:grpSp>
        <p:nvGrpSpPr>
          <p:cNvPr id="395" name="Group 394"/>
          <p:cNvGrpSpPr/>
          <p:nvPr/>
        </p:nvGrpSpPr>
        <p:grpSpPr>
          <a:xfrm>
            <a:off x="5736458" y="5332971"/>
            <a:ext cx="1747348" cy="760161"/>
            <a:chOff x="10047984" y="2438145"/>
            <a:chExt cx="1747348" cy="680917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grpSpPr>
        <p:sp>
          <p:nvSpPr>
            <p:cNvPr id="401" name="Rectangle 400"/>
            <p:cNvSpPr/>
            <p:nvPr/>
          </p:nvSpPr>
          <p:spPr>
            <a:xfrm>
              <a:off x="10047984" y="2438145"/>
              <a:ext cx="1747348" cy="680917"/>
            </a:xfrm>
            <a:prstGeom prst="rect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398" name="Group 397"/>
            <p:cNvGrpSpPr/>
            <p:nvPr/>
          </p:nvGrpSpPr>
          <p:grpSpPr>
            <a:xfrm>
              <a:off x="10052626" y="2441099"/>
              <a:ext cx="1742705" cy="629514"/>
              <a:chOff x="3550089" y="2323593"/>
              <a:chExt cx="1742705" cy="629514"/>
            </a:xfrm>
          </p:grpSpPr>
          <p:sp>
            <p:nvSpPr>
              <p:cNvPr id="400" name="TextBox 399"/>
              <p:cNvSpPr txBox="1"/>
              <p:nvPr/>
            </p:nvSpPr>
            <p:spPr>
              <a:xfrm>
                <a:off x="3562379" y="2498216"/>
                <a:ext cx="1730415" cy="454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+mj-lt"/>
                  </a:rPr>
                  <a:t>Whole person care including wellness, chronic illness management and immunizations</a:t>
                </a:r>
              </a:p>
            </p:txBody>
          </p:sp>
          <p:sp>
            <p:nvSpPr>
              <p:cNvPr id="399" name="TextBox 398"/>
              <p:cNvSpPr txBox="1"/>
              <p:nvPr/>
            </p:nvSpPr>
            <p:spPr>
              <a:xfrm>
                <a:off x="3550089" y="2323593"/>
                <a:ext cx="16151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Primary care</a:t>
                </a:r>
              </a:p>
            </p:txBody>
          </p:sp>
        </p:grpSp>
      </p:grpSp>
      <p:grpSp>
        <p:nvGrpSpPr>
          <p:cNvPr id="256" name="Group 255"/>
          <p:cNvGrpSpPr/>
          <p:nvPr/>
        </p:nvGrpSpPr>
        <p:grpSpPr>
          <a:xfrm>
            <a:off x="1784210" y="2682113"/>
            <a:ext cx="2108140" cy="598536"/>
            <a:chOff x="10022875" y="2481131"/>
            <a:chExt cx="2108140" cy="598536"/>
          </a:xfrm>
        </p:grpSpPr>
        <p:sp>
          <p:nvSpPr>
            <p:cNvPr id="262" name="Rectangle 261"/>
            <p:cNvSpPr/>
            <p:nvPr/>
          </p:nvSpPr>
          <p:spPr>
            <a:xfrm>
              <a:off x="10022875" y="2481131"/>
              <a:ext cx="1854427" cy="598536"/>
            </a:xfrm>
            <a:prstGeom prst="rect">
              <a:avLst/>
            </a:prstGeom>
            <a:gradFill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258" name="Group 257"/>
            <p:cNvGrpSpPr/>
            <p:nvPr/>
          </p:nvGrpSpPr>
          <p:grpSpPr>
            <a:xfrm>
              <a:off x="10034043" y="2484754"/>
              <a:ext cx="2096972" cy="554453"/>
              <a:chOff x="3531506" y="2367248"/>
              <a:chExt cx="2096972" cy="554453"/>
            </a:xfrm>
          </p:grpSpPr>
          <p:sp>
            <p:nvSpPr>
              <p:cNvPr id="259" name="TextBox 258"/>
              <p:cNvSpPr txBox="1"/>
              <p:nvPr/>
            </p:nvSpPr>
            <p:spPr>
              <a:xfrm>
                <a:off x="3533259" y="2367248"/>
                <a:ext cx="20952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Acute Treatment Unit</a:t>
                </a:r>
              </a:p>
            </p:txBody>
          </p:sp>
          <p:sp>
            <p:nvSpPr>
              <p:cNvPr id="260" name="TextBox 259"/>
              <p:cNvSpPr txBox="1"/>
              <p:nvPr/>
            </p:nvSpPr>
            <p:spPr>
              <a:xfrm>
                <a:off x="3531506" y="2552369"/>
                <a:ext cx="15429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+mj-lt"/>
                  </a:rPr>
                  <a:t>Short-term, residential crisis stabilization services</a:t>
                </a:r>
                <a:endParaRPr lang="en-US" sz="900" b="1" dirty="0">
                  <a:latin typeface="+mj-lt"/>
                </a:endParaRPr>
              </a:p>
            </p:txBody>
          </p:sp>
        </p:grpSp>
      </p:grpSp>
      <p:grpSp>
        <p:nvGrpSpPr>
          <p:cNvPr id="248" name="Group 247"/>
          <p:cNvGrpSpPr/>
          <p:nvPr/>
        </p:nvGrpSpPr>
        <p:grpSpPr>
          <a:xfrm>
            <a:off x="5204406" y="86401"/>
            <a:ext cx="1681606" cy="648997"/>
            <a:chOff x="10000472" y="2483029"/>
            <a:chExt cx="1889196" cy="618372"/>
          </a:xfrm>
        </p:grpSpPr>
        <p:sp>
          <p:nvSpPr>
            <p:cNvPr id="254" name="Rectangle 253"/>
            <p:cNvSpPr/>
            <p:nvPr/>
          </p:nvSpPr>
          <p:spPr>
            <a:xfrm>
              <a:off x="10022876" y="2484260"/>
              <a:ext cx="1842095" cy="617141"/>
            </a:xfrm>
            <a:prstGeom prst="rect">
              <a:avLst/>
            </a:prstGeom>
            <a:gradFill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250" name="Group 249"/>
            <p:cNvGrpSpPr/>
            <p:nvPr/>
          </p:nvGrpSpPr>
          <p:grpSpPr>
            <a:xfrm>
              <a:off x="10000472" y="2483029"/>
              <a:ext cx="1889196" cy="571694"/>
              <a:chOff x="3497935" y="2365523"/>
              <a:chExt cx="1889196" cy="571694"/>
            </a:xfrm>
          </p:grpSpPr>
          <p:sp>
            <p:nvSpPr>
              <p:cNvPr id="251" name="TextBox 250"/>
              <p:cNvSpPr txBox="1"/>
              <p:nvPr/>
            </p:nvSpPr>
            <p:spPr>
              <a:xfrm>
                <a:off x="3497935" y="2365523"/>
                <a:ext cx="1653595" cy="320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Detox Unit</a:t>
                </a:r>
              </a:p>
            </p:txBody>
          </p:sp>
          <p:sp>
            <p:nvSpPr>
              <p:cNvPr id="252" name="TextBox 251"/>
              <p:cNvSpPr txBox="1"/>
              <p:nvPr/>
            </p:nvSpPr>
            <p:spPr>
              <a:xfrm>
                <a:off x="3508710" y="2552063"/>
                <a:ext cx="1878421" cy="385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+mj-lt"/>
                  </a:rPr>
                  <a:t>Brief (up to 24-hour) residential withdrawal management</a:t>
                </a:r>
                <a:endParaRPr lang="en-US" sz="900" b="1" dirty="0">
                  <a:latin typeface="+mj-lt"/>
                </a:endParaRPr>
              </a:p>
            </p:txBody>
          </p:sp>
        </p:grpSp>
      </p:grpSp>
      <p:sp>
        <p:nvSpPr>
          <p:cNvPr id="17" name="Rectangle 16"/>
          <p:cNvSpPr/>
          <p:nvPr/>
        </p:nvSpPr>
        <p:spPr>
          <a:xfrm>
            <a:off x="-78669" y="6239968"/>
            <a:ext cx="9240536" cy="644968"/>
          </a:xfrm>
          <a:prstGeom prst="rect">
            <a:avLst/>
          </a:prstGeom>
          <a:solidFill>
            <a:srgbClr val="513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33359" y="6363297"/>
            <a:ext cx="8941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Rooted in community.   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</a:rPr>
              <a:t>Your health…We’re in this together.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85427">
            <a:off x="4166523" y="5147865"/>
            <a:ext cx="2019164" cy="43219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85000"/>
              </a:prstClr>
            </a:outerShdw>
          </a:effectLst>
          <a:scene3d>
            <a:camera prst="orthographicFront"/>
            <a:lightRig rig="threePt" dir="t"/>
          </a:scene3d>
          <a:sp3d prstMaterial="dkEdge"/>
        </p:spPr>
      </p:pic>
      <p:grpSp>
        <p:nvGrpSpPr>
          <p:cNvPr id="15" name="Group 14"/>
          <p:cNvGrpSpPr/>
          <p:nvPr/>
        </p:nvGrpSpPr>
        <p:grpSpPr>
          <a:xfrm>
            <a:off x="280680" y="2059005"/>
            <a:ext cx="2319131" cy="455595"/>
            <a:chOff x="280680" y="2059005"/>
            <a:chExt cx="2319131" cy="455595"/>
          </a:xfrm>
        </p:grpSpPr>
        <p:sp>
          <p:nvSpPr>
            <p:cNvPr id="14" name="TextBox 13"/>
            <p:cNvSpPr txBox="1"/>
            <p:nvPr/>
          </p:nvSpPr>
          <p:spPr>
            <a:xfrm>
              <a:off x="713861" y="2131375"/>
              <a:ext cx="1885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Oral healthcare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80680" y="2059005"/>
              <a:ext cx="455595" cy="455595"/>
              <a:chOff x="280680" y="1943723"/>
              <a:chExt cx="455595" cy="455595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280680" y="1943723"/>
                <a:ext cx="455595" cy="4555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pic>
            <p:nvPicPr>
              <p:cNvPr id="95" name="Picture 6" descr="Image result for oral health icon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030" y="2003742"/>
                <a:ext cx="355973" cy="3559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7297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BAE4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CONTINUUM OF CARE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00200" y="1690689"/>
            <a:ext cx="7048500" cy="3948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An integrated system of health care that follows a patient through time or through a range of services. </a:t>
            </a:r>
          </a:p>
          <a:p>
            <a:endParaRPr lang="en-US" sz="3600" dirty="0"/>
          </a:p>
          <a:p>
            <a:r>
              <a:rPr lang="en-US" sz="3600" dirty="0"/>
              <a:t>The goal is to offer more comprehensive patient treatment that cares for the whole person.</a:t>
            </a:r>
          </a:p>
        </p:txBody>
      </p:sp>
    </p:spTree>
    <p:extLst>
      <p:ext uri="{BB962C8B-B14F-4D97-AF65-F5344CB8AC3E}">
        <p14:creationId xmlns:p14="http://schemas.microsoft.com/office/powerpoint/2010/main" val="20822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BAE4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8200" y="914400"/>
            <a:ext cx="7696200" cy="5045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+mj-lt"/>
              <a:buAutoNum type="arabicPeriod"/>
            </a:pPr>
            <a:r>
              <a:rPr lang="en-US" dirty="0"/>
              <a:t>How does the integrated healthcare model work?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What is team-based care?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What is the person-centered approach?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BAE4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Outcome-Driven Measures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1665522"/>
            <a:ext cx="7181850" cy="2449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Screenings include:</a:t>
            </a:r>
          </a:p>
          <a:p>
            <a:endParaRPr lang="en-US" dirty="0"/>
          </a:p>
          <a:p>
            <a:r>
              <a:rPr lang="en-US" dirty="0"/>
              <a:t>	PHQ-9 (Patient Health Questionnaire)</a:t>
            </a:r>
          </a:p>
          <a:p>
            <a:r>
              <a:rPr lang="en-US" dirty="0"/>
              <a:t>	AUDIT (Alcohol Use Disorders Identification Test)</a:t>
            </a:r>
          </a:p>
          <a:p>
            <a:r>
              <a:rPr lang="en-US" dirty="0"/>
              <a:t>	HRQOL (Health-Related Quality of Life)</a:t>
            </a:r>
          </a:p>
          <a:p>
            <a:r>
              <a:rPr lang="en-US" dirty="0"/>
              <a:t>	Body Mass Index</a:t>
            </a:r>
          </a:p>
          <a:p>
            <a:r>
              <a:rPr lang="en-US" dirty="0"/>
              <a:t>	Blood Pressure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4191000"/>
            <a:ext cx="8534400" cy="1799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Why are these important to patient care?</a:t>
            </a:r>
          </a:p>
          <a:p>
            <a:endParaRPr lang="en-US" dirty="0"/>
          </a:p>
          <a:p>
            <a:r>
              <a:rPr lang="en-US" dirty="0"/>
              <a:t>	To track progress and changes in response to treatment provided.</a:t>
            </a:r>
          </a:p>
          <a:p>
            <a:endParaRPr lang="en-US" dirty="0"/>
          </a:p>
          <a:p>
            <a:r>
              <a:rPr lang="en-US" dirty="0"/>
              <a:t>	To adjust treatment interventions that meet patients where they are.</a:t>
            </a:r>
          </a:p>
          <a:p>
            <a:endParaRPr lang="en-US" dirty="0"/>
          </a:p>
          <a:p>
            <a:r>
              <a:rPr lang="en-US" dirty="0"/>
              <a:t>	To provide information to patients about their care.</a:t>
            </a:r>
          </a:p>
        </p:txBody>
      </p:sp>
    </p:spTree>
    <p:extLst>
      <p:ext uri="{BB962C8B-B14F-4D97-AF65-F5344CB8AC3E}">
        <p14:creationId xmlns:p14="http://schemas.microsoft.com/office/powerpoint/2010/main" val="34485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BAE4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905000"/>
            <a:ext cx="7886700" cy="457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Mental Health Outpatient</a:t>
            </a:r>
          </a:p>
          <a:p>
            <a:endParaRPr lang="en-US" dirty="0"/>
          </a:p>
          <a:p>
            <a:r>
              <a:rPr lang="en-US" dirty="0"/>
              <a:t>Substance Use Disorders</a:t>
            </a:r>
          </a:p>
          <a:p>
            <a:endParaRPr lang="en-US" dirty="0"/>
          </a:p>
          <a:p>
            <a:r>
              <a:rPr lang="en-US" dirty="0"/>
              <a:t>Jail Based Health Services</a:t>
            </a:r>
          </a:p>
          <a:p>
            <a:endParaRPr lang="en-US" dirty="0"/>
          </a:p>
          <a:p>
            <a:r>
              <a:rPr lang="en-US" dirty="0"/>
              <a:t>Jail Transitions</a:t>
            </a:r>
          </a:p>
          <a:p>
            <a:endParaRPr lang="en-US" dirty="0"/>
          </a:p>
          <a:p>
            <a:r>
              <a:rPr lang="en-US" dirty="0"/>
              <a:t>Senior Reach</a:t>
            </a:r>
          </a:p>
          <a:p>
            <a:endParaRPr lang="en-US" dirty="0"/>
          </a:p>
          <a:p>
            <a:r>
              <a:rPr lang="en-US" dirty="0"/>
              <a:t>Vocational Rehabilitation Services</a:t>
            </a:r>
          </a:p>
          <a:p>
            <a:endParaRPr lang="en-US" dirty="0"/>
          </a:p>
          <a:p>
            <a:r>
              <a:rPr lang="en-US" dirty="0"/>
              <a:t>Integrated Healthcare @ La Plata Integrated Healthcare</a:t>
            </a:r>
          </a:p>
          <a:p>
            <a:endParaRPr lang="en-US" dirty="0"/>
          </a:p>
          <a:p>
            <a:r>
              <a:rPr lang="en-US" dirty="0"/>
              <a:t>School-Based Health Centers</a:t>
            </a:r>
          </a:p>
          <a:p>
            <a:endParaRPr lang="en-US" dirty="0"/>
          </a:p>
          <a:p>
            <a:r>
              <a:rPr lang="en-US" dirty="0"/>
              <a:t>School Mental Health Specialist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4572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Outpatient Behavioral Health Services in La Plata County</a:t>
            </a:r>
          </a:p>
        </p:txBody>
      </p:sp>
    </p:spTree>
    <p:extLst>
      <p:ext uri="{BB962C8B-B14F-4D97-AF65-F5344CB8AC3E}">
        <p14:creationId xmlns:p14="http://schemas.microsoft.com/office/powerpoint/2010/main" val="171775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BAE4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10550" cy="1616074"/>
          </a:xfrm>
        </p:spPr>
        <p:txBody>
          <a:bodyPr/>
          <a:lstStyle/>
          <a:p>
            <a:r>
              <a:rPr lang="en-US" dirty="0"/>
              <a:t>EVIDENCE-BASED PROGRAMMING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1394" y="1844674"/>
            <a:ext cx="7844406" cy="4022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Dialectical Behavior Therapy</a:t>
            </a:r>
          </a:p>
          <a:p>
            <a:endParaRPr lang="en-US" dirty="0"/>
          </a:p>
          <a:p>
            <a:r>
              <a:rPr lang="en-US" dirty="0"/>
              <a:t>Trauma-Focused CBT</a:t>
            </a:r>
          </a:p>
          <a:p>
            <a:endParaRPr lang="en-US" dirty="0"/>
          </a:p>
          <a:p>
            <a:r>
              <a:rPr lang="en-US" dirty="0"/>
              <a:t>Motivational Interviewing</a:t>
            </a:r>
          </a:p>
          <a:p>
            <a:endParaRPr lang="en-US" dirty="0"/>
          </a:p>
          <a:p>
            <a:r>
              <a:rPr lang="en-US" dirty="0"/>
              <a:t>Integrated Dual Disorder Treatment</a:t>
            </a:r>
          </a:p>
          <a:p>
            <a:endParaRPr lang="en-US" dirty="0"/>
          </a:p>
          <a:p>
            <a:r>
              <a:rPr lang="en-US" dirty="0"/>
              <a:t>Strategies for Self-Improvement and 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72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BAE4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81" y="2209800"/>
            <a:ext cx="9906001" cy="3962400"/>
          </a:xfrm>
        </p:spPr>
        <p:txBody>
          <a:bodyPr>
            <a:noAutofit/>
          </a:bodyPr>
          <a:lstStyle/>
          <a:p>
            <a:r>
              <a:rPr lang="en-US" sz="2800" dirty="0"/>
              <a:t>Adolescent Substance Use Disorders: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	Marijuana Brief Intervention</a:t>
            </a:r>
            <a:br>
              <a:rPr lang="en-US" sz="2800" dirty="0"/>
            </a:br>
            <a:r>
              <a:rPr lang="en-US" sz="2800" dirty="0"/>
              <a:t>	Matrix Model (CBT)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Zero Suicide Initiative: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	Collaborative Assessment &amp; Management of Suicidality</a:t>
            </a:r>
            <a:br>
              <a:rPr lang="en-US" sz="2800" dirty="0"/>
            </a:br>
            <a:r>
              <a:rPr lang="en-US" sz="2800" dirty="0"/>
              <a:t>	Applied Suicide Intervention Skills Training</a:t>
            </a:r>
            <a:br>
              <a:rPr lang="en-US" sz="2800" dirty="0"/>
            </a:br>
            <a:r>
              <a:rPr lang="en-US" sz="2800" dirty="0"/>
              <a:t>	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New Program Directions</a:t>
            </a:r>
          </a:p>
        </p:txBody>
      </p:sp>
    </p:spTree>
    <p:extLst>
      <p:ext uri="{BB962C8B-B14F-4D97-AF65-F5344CB8AC3E}">
        <p14:creationId xmlns:p14="http://schemas.microsoft.com/office/powerpoint/2010/main" val="7150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" t="1099" r="5269" b="2472"/>
          <a:stretch/>
        </p:blipFill>
        <p:spPr>
          <a:xfrm>
            <a:off x="0" y="1"/>
            <a:ext cx="9144000" cy="68561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" y="1"/>
            <a:ext cx="2174545" cy="29621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182880" y="0"/>
            <a:ext cx="2189877" cy="108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209113" y="169513"/>
            <a:ext cx="2047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Axis Health System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9113" y="455684"/>
            <a:ext cx="213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In FY 2017, we served 9,442 patients in five counties across Southwest Colorado</a:t>
            </a:r>
            <a:r>
              <a:rPr lang="en-US" sz="825" b="1" dirty="0"/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5920" y="762000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113" dirty="0">
                <a:solidFill>
                  <a:srgbClr val="92D050"/>
                </a:solidFill>
              </a:rPr>
              <a:t>OUR LOCATIONS </a:t>
            </a: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848" y="5976790"/>
            <a:ext cx="3181505" cy="793702"/>
          </a:xfrm>
          <a:prstGeom prst="rect">
            <a:avLst/>
          </a:prstGeom>
          <a:effectLst>
            <a:glow rad="292100">
              <a:schemeClr val="bg1">
                <a:alpha val="23000"/>
              </a:schemeClr>
            </a:glow>
          </a:effectLst>
        </p:spPr>
      </p:pic>
      <p:grpSp>
        <p:nvGrpSpPr>
          <p:cNvPr id="20" name="Group 19"/>
          <p:cNvGrpSpPr/>
          <p:nvPr/>
        </p:nvGrpSpPr>
        <p:grpSpPr>
          <a:xfrm>
            <a:off x="301996" y="1042780"/>
            <a:ext cx="2778884" cy="458200"/>
            <a:chOff x="285487" y="1674367"/>
            <a:chExt cx="2400563" cy="395820"/>
          </a:xfrm>
        </p:grpSpPr>
        <p:sp>
          <p:nvSpPr>
            <p:cNvPr id="12" name="TextBox 11"/>
            <p:cNvSpPr txBox="1"/>
            <p:nvPr/>
          </p:nvSpPr>
          <p:spPr>
            <a:xfrm>
              <a:off x="800100" y="1707622"/>
              <a:ext cx="1885950" cy="239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La Plata County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0101" y="1870781"/>
              <a:ext cx="1583138" cy="199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+mj-lt"/>
                </a:rPr>
                <a:t>5,300+ patients served</a:t>
              </a: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487" y="1674367"/>
              <a:ext cx="500648" cy="3629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1" name="Group 110"/>
          <p:cNvGrpSpPr/>
          <p:nvPr/>
        </p:nvGrpSpPr>
        <p:grpSpPr>
          <a:xfrm>
            <a:off x="305905" y="2057399"/>
            <a:ext cx="2932475" cy="435697"/>
            <a:chOff x="305905" y="2057399"/>
            <a:chExt cx="2932475" cy="435697"/>
          </a:xfrm>
        </p:grpSpPr>
        <p:grpSp>
          <p:nvGrpSpPr>
            <p:cNvPr id="45" name="Group 44"/>
            <p:cNvGrpSpPr/>
            <p:nvPr/>
          </p:nvGrpSpPr>
          <p:grpSpPr>
            <a:xfrm>
              <a:off x="908671" y="2057399"/>
              <a:ext cx="2329709" cy="426738"/>
              <a:chOff x="1148784" y="2000787"/>
              <a:chExt cx="2667018" cy="488523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148784" y="2000787"/>
                <a:ext cx="2514600" cy="317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Archuleta County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148802" y="2225057"/>
                <a:ext cx="2667000" cy="264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latin typeface="+mj-lt"/>
                  </a:rPr>
                  <a:t>600+ patients served</a:t>
                </a:r>
              </a:p>
            </p:txBody>
          </p:sp>
        </p:grp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05" y="2070116"/>
              <a:ext cx="583422" cy="4229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6" name="Group 45"/>
          <p:cNvGrpSpPr/>
          <p:nvPr/>
        </p:nvGrpSpPr>
        <p:grpSpPr>
          <a:xfrm>
            <a:off x="254693" y="1540601"/>
            <a:ext cx="2931177" cy="431586"/>
            <a:chOff x="254693" y="1690672"/>
            <a:chExt cx="2931177" cy="431586"/>
          </a:xfrm>
        </p:grpSpPr>
        <p:grpSp>
          <p:nvGrpSpPr>
            <p:cNvPr id="44" name="Group 43"/>
            <p:cNvGrpSpPr/>
            <p:nvPr/>
          </p:nvGrpSpPr>
          <p:grpSpPr>
            <a:xfrm>
              <a:off x="888836" y="1690672"/>
              <a:ext cx="2297034" cy="419604"/>
              <a:chOff x="1138678" y="1736074"/>
              <a:chExt cx="2667000" cy="487186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138678" y="1736074"/>
                <a:ext cx="2514600" cy="32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Montezuma County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138678" y="1955250"/>
                <a:ext cx="2667000" cy="268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latin typeface="+mj-lt"/>
                  </a:rPr>
                  <a:t>2,400+ patients served</a:t>
                </a:r>
              </a:p>
            </p:txBody>
          </p:sp>
        </p:grpSp>
        <p:pic>
          <p:nvPicPr>
            <p:cNvPr id="103" name="Picture 102"/>
            <p:cNvPicPr>
              <a:picLocks noChangeAspect="1"/>
            </p:cNvPicPr>
            <p:nvPr/>
          </p:nvPicPr>
          <p:blipFill rotWithShape="1">
            <a:blip r:embed="rId7"/>
            <a:srcRect l="-8593" t="-908" r="-8127" b="908"/>
            <a:stretch/>
          </p:blipFill>
          <p:spPr>
            <a:xfrm>
              <a:off x="254693" y="1705092"/>
              <a:ext cx="686172" cy="4171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9" name="Group 68"/>
          <p:cNvGrpSpPr/>
          <p:nvPr/>
        </p:nvGrpSpPr>
        <p:grpSpPr>
          <a:xfrm>
            <a:off x="4504741" y="891053"/>
            <a:ext cx="2518379" cy="662311"/>
            <a:chOff x="4272231" y="420922"/>
            <a:chExt cx="3357838" cy="883081"/>
          </a:xfrm>
        </p:grpSpPr>
        <p:grpSp>
          <p:nvGrpSpPr>
            <p:cNvPr id="5" name="Group 4"/>
            <p:cNvGrpSpPr/>
            <p:nvPr/>
          </p:nvGrpSpPr>
          <p:grpSpPr>
            <a:xfrm>
              <a:off x="4272231" y="420922"/>
              <a:ext cx="3337560" cy="883081"/>
              <a:chOff x="439756" y="3165322"/>
              <a:chExt cx="3337560" cy="883081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439756" y="3165322"/>
                <a:ext cx="3337560" cy="883081"/>
                <a:chOff x="381000" y="3204421"/>
                <a:chExt cx="2847875" cy="753515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2" name="Oval 21"/>
                <p:cNvSpPr/>
                <p:nvPr/>
              </p:nvSpPr>
              <p:spPr>
                <a:xfrm>
                  <a:off x="381000" y="3204421"/>
                  <a:ext cx="753515" cy="75351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1019075" y="3229903"/>
                  <a:ext cx="2209800" cy="7025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24" t="530" r="18254" b="4232"/>
              <a:stretch/>
            </p:blipFill>
            <p:spPr>
              <a:xfrm>
                <a:off x="504509" y="3252753"/>
                <a:ext cx="729661" cy="721643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77" name="TextBox 76"/>
            <p:cNvSpPr txBox="1"/>
            <p:nvPr/>
          </p:nvSpPr>
          <p:spPr>
            <a:xfrm>
              <a:off x="5059036" y="526466"/>
              <a:ext cx="2570635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rgbClr val="6E3A5F"/>
                  </a:solidFill>
                </a:rPr>
                <a:t>Corporate Office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63760" y="731403"/>
              <a:ext cx="25663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/>
                <a:t>185 SUTTLE ST., DURANGO</a:t>
              </a:r>
            </a:p>
            <a:p>
              <a:r>
                <a:rPr lang="en-US" sz="900" dirty="0">
                  <a:latin typeface="+mj-lt"/>
                </a:rPr>
                <a:t>Administrative offices</a:t>
              </a:r>
            </a:p>
          </p:txBody>
        </p:sp>
      </p:grpSp>
      <p:sp>
        <p:nvSpPr>
          <p:cNvPr id="32" name="Left Arrow 31"/>
          <p:cNvSpPr/>
          <p:nvPr/>
        </p:nvSpPr>
        <p:spPr>
          <a:xfrm rot="20542025">
            <a:off x="2952745" y="5634142"/>
            <a:ext cx="1542643" cy="207183"/>
          </a:xfrm>
          <a:prstGeom prst="leftArrow">
            <a:avLst/>
          </a:prstGeom>
          <a:solidFill>
            <a:srgbClr val="8BC53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2" name="Left Arrow 121"/>
          <p:cNvSpPr/>
          <p:nvPr/>
        </p:nvSpPr>
        <p:spPr>
          <a:xfrm rot="15330547">
            <a:off x="-53316" y="4720734"/>
            <a:ext cx="1482904" cy="216611"/>
          </a:xfrm>
          <a:prstGeom prst="leftArrow">
            <a:avLst/>
          </a:prstGeom>
          <a:solidFill>
            <a:srgbClr val="8BC53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9" name="TextBox 78"/>
          <p:cNvSpPr txBox="1"/>
          <p:nvPr/>
        </p:nvSpPr>
        <p:spPr>
          <a:xfrm>
            <a:off x="337052" y="2554877"/>
            <a:ext cx="1906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j-lt"/>
              </a:rPr>
              <a:t>1,000+ patients served in Dolores, </a:t>
            </a:r>
            <a:br>
              <a:rPr lang="en-US" sz="900" b="1" dirty="0">
                <a:latin typeface="+mj-lt"/>
              </a:rPr>
            </a:br>
            <a:r>
              <a:rPr lang="en-US" sz="900" b="1" dirty="0">
                <a:latin typeface="+mj-lt"/>
              </a:rPr>
              <a:t>San Juan &amp; other counties.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2194801" y="455684"/>
            <a:ext cx="6796799" cy="5714264"/>
            <a:chOff x="2194801" y="455684"/>
            <a:chExt cx="6796799" cy="5714264"/>
          </a:xfrm>
        </p:grpSpPr>
        <p:sp>
          <p:nvSpPr>
            <p:cNvPr id="121" name="Left Arrow 120"/>
            <p:cNvSpPr/>
            <p:nvPr/>
          </p:nvSpPr>
          <p:spPr>
            <a:xfrm rot="18453644">
              <a:off x="1435203" y="5207726"/>
              <a:ext cx="1721820" cy="202623"/>
            </a:xfrm>
            <a:prstGeom prst="leftArrow">
              <a:avLst/>
            </a:prstGeom>
            <a:solidFill>
              <a:srgbClr val="8BC53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809038" y="455684"/>
              <a:ext cx="6182562" cy="4159471"/>
            </a:xfrm>
            <a:prstGeom prst="rect">
              <a:avLst/>
            </a:prstGeom>
            <a:noFill/>
            <a:ln w="57150">
              <a:solidFill>
                <a:srgbClr val="8DC63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882119" y="1693879"/>
            <a:ext cx="2981529" cy="662311"/>
            <a:chOff x="2882120" y="1693879"/>
            <a:chExt cx="2890628" cy="662311"/>
          </a:xfrm>
        </p:grpSpPr>
        <p:grpSp>
          <p:nvGrpSpPr>
            <p:cNvPr id="99" name="Group 98"/>
            <p:cNvGrpSpPr/>
            <p:nvPr/>
          </p:nvGrpSpPr>
          <p:grpSpPr>
            <a:xfrm>
              <a:off x="2973663" y="1693879"/>
              <a:ext cx="2799085" cy="662311"/>
              <a:chOff x="3436620" y="1795416"/>
              <a:chExt cx="3732114" cy="883081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3436620" y="1795416"/>
                <a:ext cx="3732114" cy="883081"/>
                <a:chOff x="3436620" y="1795416"/>
                <a:chExt cx="3646787" cy="883081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3436620" y="1795416"/>
                  <a:ext cx="3646787" cy="883081"/>
                  <a:chOff x="3503271" y="1364935"/>
                  <a:chExt cx="3646787" cy="883081"/>
                </a:xfrm>
              </p:grpSpPr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3503271" y="1364935"/>
                    <a:ext cx="3646787" cy="883081"/>
                    <a:chOff x="381000" y="3204421"/>
                    <a:chExt cx="3111732" cy="753515"/>
                  </a:xfr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381000" y="3204421"/>
                      <a:ext cx="753515" cy="75351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 dirty="0"/>
                    </a:p>
                  </p:txBody>
                </p:sp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1019073" y="3229903"/>
                      <a:ext cx="2473659" cy="70255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 dirty="0"/>
                    </a:p>
                  </p:txBody>
                </p:sp>
              </p:grpSp>
              <p:pic>
                <p:nvPicPr>
                  <p:cNvPr id="66" name="Picture 65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70196" y="1438891"/>
                    <a:ext cx="729661" cy="734262"/>
                  </a:xfrm>
                  <a:prstGeom prst="ellipse">
                    <a:avLst/>
                  </a:prstGeom>
                  <a:ln w="63500" cap="rnd">
                    <a:noFill/>
                  </a:ln>
                  <a:effectLst>
                    <a:outerShdw blurRad="50800" dist="50800" dir="5400000" algn="ctr" rotWithShape="0">
                      <a:schemeClr val="bg1"/>
                    </a:outerShdw>
                  </a:effectLst>
                  <a:scene3d>
                    <a:camera prst="orthographicFront"/>
                    <a:lightRig rig="contrasting" dir="t">
                      <a:rot lat="0" lon="0" rev="3000000"/>
                    </a:lightRig>
                  </a:scene3d>
                  <a:sp3d contourW="7620">
                    <a:bevelT w="95250" h="31750"/>
                    <a:contourClr>
                      <a:srgbClr val="333333"/>
                    </a:contourClr>
                  </a:sp3d>
                </p:spPr>
              </p:pic>
            </p:grpSp>
            <p:sp>
              <p:nvSpPr>
                <p:cNvPr id="76" name="TextBox 75"/>
                <p:cNvSpPr txBox="1"/>
                <p:nvPr/>
              </p:nvSpPr>
              <p:spPr>
                <a:xfrm>
                  <a:off x="4199493" y="1834983"/>
                  <a:ext cx="265474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>
                      <a:solidFill>
                        <a:srgbClr val="6E3A5F"/>
                      </a:solidFill>
                    </a:rPr>
                    <a:t>Columbine Behavioral Healthcare</a:t>
                  </a:r>
                </a:p>
              </p:txBody>
            </p:sp>
          </p:grpSp>
          <p:sp>
            <p:nvSpPr>
              <p:cNvPr id="81" name="TextBox 80"/>
              <p:cNvSpPr txBox="1"/>
              <p:nvPr/>
            </p:nvSpPr>
            <p:spPr>
              <a:xfrm>
                <a:off x="4213535" y="2025955"/>
                <a:ext cx="28575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50" b="1" dirty="0"/>
                  <a:t>281 SAWYER DRIVE, SUITE 100, DURANGO</a:t>
                </a:r>
              </a:p>
              <a:p>
                <a:r>
                  <a:rPr lang="en-US" sz="900" dirty="0">
                    <a:latin typeface="+mj-lt"/>
                  </a:rPr>
                  <a:t>Community Mental Health Center provides mental health and substance use treatment</a:t>
                </a:r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2882120" y="1894571"/>
              <a:ext cx="277614" cy="277614"/>
              <a:chOff x="280904" y="2133498"/>
              <a:chExt cx="363309" cy="363309"/>
            </a:xfrm>
          </p:grpSpPr>
          <p:sp>
            <p:nvSpPr>
              <p:cNvPr id="147" name="Oval 146"/>
              <p:cNvSpPr/>
              <p:nvPr/>
            </p:nvSpPr>
            <p:spPr>
              <a:xfrm>
                <a:off x="280904" y="2133498"/>
                <a:ext cx="363309" cy="363309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E186"/>
                  </a:gs>
                  <a:gs pos="0">
                    <a:schemeClr val="accent4">
                      <a:lumMod val="0"/>
                      <a:lumOff val="100000"/>
                    </a:schemeClr>
                  </a:gs>
                  <a:gs pos="1400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pic>
            <p:nvPicPr>
              <p:cNvPr id="148" name="Picture 16" descr="Related image"/>
              <p:cNvPicPr>
                <a:picLocks noChangeAspect="1" noChangeArrowheads="1"/>
              </p:cNvPicPr>
              <p:nvPr/>
            </p:nvPicPr>
            <p:blipFill>
              <a:blip r:embed="rId10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475" y="2186632"/>
                <a:ext cx="273883" cy="2738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7" name="Group 96"/>
          <p:cNvGrpSpPr/>
          <p:nvPr/>
        </p:nvGrpSpPr>
        <p:grpSpPr>
          <a:xfrm>
            <a:off x="2939327" y="2742660"/>
            <a:ext cx="2768340" cy="662311"/>
            <a:chOff x="2939327" y="2742660"/>
            <a:chExt cx="2768340" cy="662311"/>
          </a:xfrm>
        </p:grpSpPr>
        <p:grpSp>
          <p:nvGrpSpPr>
            <p:cNvPr id="68" name="Group 67"/>
            <p:cNvGrpSpPr/>
            <p:nvPr/>
          </p:nvGrpSpPr>
          <p:grpSpPr>
            <a:xfrm>
              <a:off x="3080355" y="2742660"/>
              <a:ext cx="2627312" cy="662311"/>
              <a:chOff x="2460283" y="3069195"/>
              <a:chExt cx="3503082" cy="883081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460283" y="3069195"/>
                <a:ext cx="3383281" cy="883081"/>
                <a:chOff x="4306031" y="2841869"/>
                <a:chExt cx="3337560" cy="883081"/>
              </a:xfrm>
            </p:grpSpPr>
            <p:grpSp>
              <p:nvGrpSpPr>
                <p:cNvPr id="52" name="Group 51"/>
                <p:cNvGrpSpPr/>
                <p:nvPr/>
              </p:nvGrpSpPr>
              <p:grpSpPr>
                <a:xfrm>
                  <a:off x="4306031" y="2841869"/>
                  <a:ext cx="3337560" cy="883081"/>
                  <a:chOff x="381000" y="3204421"/>
                  <a:chExt cx="2847875" cy="753515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53" name="Oval 52"/>
                  <p:cNvSpPr/>
                  <p:nvPr/>
                </p:nvSpPr>
                <p:spPr>
                  <a:xfrm>
                    <a:off x="381000" y="3204421"/>
                    <a:ext cx="753515" cy="75351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>
                  <a:xfrm>
                    <a:off x="1019075" y="3229903"/>
                    <a:ext cx="2209800" cy="70255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</p:grpSp>
            <p:pic>
              <p:nvPicPr>
                <p:cNvPr id="65" name="Picture 64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76618" y="2911612"/>
                  <a:ext cx="741906" cy="743593"/>
                </a:xfrm>
                <a:prstGeom prst="ellipse">
                  <a:avLst/>
                </a:prstGeom>
                <a:ln w="63500" cap="rnd">
                  <a:noFill/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</p:grpSp>
          <p:sp>
            <p:nvSpPr>
              <p:cNvPr id="84" name="TextBox 83"/>
              <p:cNvSpPr txBox="1"/>
              <p:nvPr/>
            </p:nvSpPr>
            <p:spPr>
              <a:xfrm>
                <a:off x="3308622" y="3099928"/>
                <a:ext cx="2654743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>
                    <a:solidFill>
                      <a:srgbClr val="6E3A5F"/>
                    </a:solidFill>
                  </a:rPr>
                  <a:t>Crossroads at Grandview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308619" y="3300974"/>
                <a:ext cx="2649113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50" b="1" dirty="0"/>
                  <a:t>1125 THREE SPRINGS BLVD., DURANGO</a:t>
                </a:r>
              </a:p>
              <a:p>
                <a:r>
                  <a:rPr lang="en-US" sz="900" dirty="0">
                    <a:latin typeface="+mj-lt"/>
                  </a:rPr>
                  <a:t>Acute Treatment Unit, Detox Unit </a:t>
                </a:r>
                <a:br>
                  <a:rPr lang="en-US" sz="900" dirty="0">
                    <a:latin typeface="+mj-lt"/>
                  </a:rPr>
                </a:br>
                <a:r>
                  <a:rPr lang="en-US" sz="900" dirty="0">
                    <a:latin typeface="+mj-lt"/>
                  </a:rPr>
                  <a:t>and Regional Crisis response</a:t>
                </a:r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>
              <a:off x="2939327" y="2932000"/>
              <a:ext cx="277614" cy="277614"/>
              <a:chOff x="280904" y="2133498"/>
              <a:chExt cx="363309" cy="363309"/>
            </a:xfrm>
          </p:grpSpPr>
          <p:sp>
            <p:nvSpPr>
              <p:cNvPr id="203" name="Oval 202"/>
              <p:cNvSpPr/>
              <p:nvPr/>
            </p:nvSpPr>
            <p:spPr>
              <a:xfrm>
                <a:off x="280904" y="2133498"/>
                <a:ext cx="363309" cy="363309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E186"/>
                  </a:gs>
                  <a:gs pos="0">
                    <a:schemeClr val="accent4">
                      <a:lumMod val="0"/>
                      <a:lumOff val="100000"/>
                    </a:schemeClr>
                  </a:gs>
                  <a:gs pos="1400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pic>
            <p:nvPicPr>
              <p:cNvPr id="204" name="Picture 16" descr="Related image"/>
              <p:cNvPicPr>
                <a:picLocks noChangeAspect="1" noChangeArrowheads="1"/>
              </p:cNvPicPr>
              <p:nvPr/>
            </p:nvPicPr>
            <p:blipFill>
              <a:blip r:embed="rId10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475" y="2186632"/>
                <a:ext cx="273883" cy="2738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1" name="Group 100"/>
          <p:cNvGrpSpPr/>
          <p:nvPr/>
        </p:nvGrpSpPr>
        <p:grpSpPr>
          <a:xfrm>
            <a:off x="3078134" y="3625683"/>
            <a:ext cx="2762930" cy="867516"/>
            <a:chOff x="3078134" y="3625683"/>
            <a:chExt cx="2762930" cy="867516"/>
          </a:xfrm>
        </p:grpSpPr>
        <p:grpSp>
          <p:nvGrpSpPr>
            <p:cNvPr id="93" name="Group 92"/>
            <p:cNvGrpSpPr/>
            <p:nvPr/>
          </p:nvGrpSpPr>
          <p:grpSpPr>
            <a:xfrm>
              <a:off x="3204943" y="3653281"/>
              <a:ext cx="2636121" cy="797282"/>
              <a:chOff x="1465177" y="4231203"/>
              <a:chExt cx="3514827" cy="106304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465177" y="4252434"/>
                <a:ext cx="3444194" cy="1033171"/>
                <a:chOff x="8325725" y="3247025"/>
                <a:chExt cx="3444194" cy="1033171"/>
              </a:xfrm>
            </p:grpSpPr>
            <p:grpSp>
              <p:nvGrpSpPr>
                <p:cNvPr id="58" name="Group 57"/>
                <p:cNvGrpSpPr/>
                <p:nvPr/>
              </p:nvGrpSpPr>
              <p:grpSpPr>
                <a:xfrm>
                  <a:off x="8325725" y="3247025"/>
                  <a:ext cx="3444194" cy="1033171"/>
                  <a:chOff x="381000" y="3173376"/>
                  <a:chExt cx="2938864" cy="881584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59" name="Oval 58"/>
                  <p:cNvSpPr/>
                  <p:nvPr/>
                </p:nvSpPr>
                <p:spPr>
                  <a:xfrm>
                    <a:off x="381000" y="3204421"/>
                    <a:ext cx="753515" cy="75351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>
                  <a:xfrm>
                    <a:off x="1023357" y="3173376"/>
                    <a:ext cx="2296507" cy="88158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</p:grpSp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02434" y="3364771"/>
                  <a:ext cx="729661" cy="734483"/>
                </a:xfrm>
                <a:prstGeom prst="ellipse">
                  <a:avLst/>
                </a:prstGeom>
                <a:ln w="63500" cap="rnd">
                  <a:noFill/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</p:grpSp>
          <p:sp>
            <p:nvSpPr>
              <p:cNvPr id="75" name="TextBox 74"/>
              <p:cNvSpPr txBox="1"/>
              <p:nvPr/>
            </p:nvSpPr>
            <p:spPr>
              <a:xfrm>
                <a:off x="2234617" y="4231203"/>
                <a:ext cx="24836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>
                    <a:solidFill>
                      <a:srgbClr val="6E3A5F"/>
                    </a:solidFill>
                  </a:rPr>
                  <a:t>La Plata Integrated Healthcare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219254" y="4463248"/>
                <a:ext cx="276075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50" b="1" dirty="0"/>
                  <a:t>1970 EAST THIRD AVE., DURANGO</a:t>
                </a:r>
              </a:p>
              <a:p>
                <a:r>
                  <a:rPr lang="en-US" sz="900" dirty="0"/>
                  <a:t>Community Health Center providing primary care, behavioral healthcare, oral hygiene and oral health referrals</a:t>
                </a:r>
              </a:p>
            </p:txBody>
          </p:sp>
        </p:grpSp>
        <p:grpSp>
          <p:nvGrpSpPr>
            <p:cNvPr id="207" name="Group 206"/>
            <p:cNvGrpSpPr/>
            <p:nvPr/>
          </p:nvGrpSpPr>
          <p:grpSpPr>
            <a:xfrm>
              <a:off x="3078134" y="3625683"/>
              <a:ext cx="286736" cy="867516"/>
              <a:chOff x="267393" y="990600"/>
              <a:chExt cx="470566" cy="1423689"/>
            </a:xfrm>
          </p:grpSpPr>
          <p:grpSp>
            <p:nvGrpSpPr>
              <p:cNvPr id="208" name="Group 207"/>
              <p:cNvGrpSpPr/>
              <p:nvPr/>
            </p:nvGrpSpPr>
            <p:grpSpPr>
              <a:xfrm>
                <a:off x="267393" y="990600"/>
                <a:ext cx="470566" cy="470566"/>
                <a:chOff x="283283" y="1738526"/>
                <a:chExt cx="373415" cy="373415"/>
              </a:xfrm>
            </p:grpSpPr>
            <p:sp>
              <p:nvSpPr>
                <p:cNvPr id="215" name="Oval 214"/>
                <p:cNvSpPr/>
                <p:nvPr/>
              </p:nvSpPr>
              <p:spPr>
                <a:xfrm>
                  <a:off x="283283" y="1738526"/>
                  <a:ext cx="373415" cy="37341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46000">
                      <a:schemeClr val="accent1">
                        <a:lumMod val="95000"/>
                        <a:lumOff val="5000"/>
                      </a:schemeClr>
                    </a:gs>
                    <a:gs pos="100000">
                      <a:schemeClr val="accent1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pic>
              <p:nvPicPr>
                <p:cNvPr id="216" name="Picture 4" descr="Image result for primary care icon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401" y="1775931"/>
                  <a:ext cx="275895" cy="265089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extLst/>
              </p:spPr>
            </p:pic>
          </p:grpSp>
          <p:grpSp>
            <p:nvGrpSpPr>
              <p:cNvPr id="209" name="Group 208"/>
              <p:cNvGrpSpPr/>
              <p:nvPr/>
            </p:nvGrpSpPr>
            <p:grpSpPr>
              <a:xfrm>
                <a:off x="280680" y="1476021"/>
                <a:ext cx="455595" cy="455595"/>
                <a:chOff x="280904" y="2133498"/>
                <a:chExt cx="363309" cy="363309"/>
              </a:xfrm>
            </p:grpSpPr>
            <p:sp>
              <p:nvSpPr>
                <p:cNvPr id="213" name="Oval 212"/>
                <p:cNvSpPr/>
                <p:nvPr/>
              </p:nvSpPr>
              <p:spPr>
                <a:xfrm>
                  <a:off x="280904" y="2133498"/>
                  <a:ext cx="363309" cy="363309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186"/>
                    </a:gs>
                    <a:gs pos="0">
                      <a:schemeClr val="accent4">
                        <a:lumMod val="0"/>
                        <a:lumOff val="100000"/>
                      </a:schemeClr>
                    </a:gs>
                    <a:gs pos="14000">
                      <a:schemeClr val="accent4">
                        <a:lumMod val="0"/>
                        <a:lumOff val="100000"/>
                      </a:schemeClr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pic>
              <p:nvPicPr>
                <p:cNvPr id="214" name="Picture 16" descr="Related image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9475" y="2186632"/>
                  <a:ext cx="273883" cy="27388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10" name="Group 209"/>
              <p:cNvGrpSpPr/>
              <p:nvPr/>
            </p:nvGrpSpPr>
            <p:grpSpPr>
              <a:xfrm>
                <a:off x="273077" y="1958694"/>
                <a:ext cx="455595" cy="455595"/>
                <a:chOff x="273077" y="1843412"/>
                <a:chExt cx="455595" cy="455595"/>
              </a:xfrm>
            </p:grpSpPr>
            <p:sp>
              <p:nvSpPr>
                <p:cNvPr id="211" name="Oval 210"/>
                <p:cNvSpPr/>
                <p:nvPr/>
              </p:nvSpPr>
              <p:spPr>
                <a:xfrm>
                  <a:off x="273077" y="1843412"/>
                  <a:ext cx="455595" cy="45559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pic>
              <p:nvPicPr>
                <p:cNvPr id="212" name="Picture 6" descr="Image result for oral health icon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426" y="1903431"/>
                  <a:ext cx="355973" cy="3559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102" name="Group 101"/>
          <p:cNvGrpSpPr/>
          <p:nvPr/>
        </p:nvGrpSpPr>
        <p:grpSpPr>
          <a:xfrm>
            <a:off x="5867400" y="3681092"/>
            <a:ext cx="3069836" cy="672360"/>
            <a:chOff x="5921764" y="3681092"/>
            <a:chExt cx="3069836" cy="672360"/>
          </a:xfrm>
        </p:grpSpPr>
        <p:grpSp>
          <p:nvGrpSpPr>
            <p:cNvPr id="94" name="Group 93"/>
            <p:cNvGrpSpPr/>
            <p:nvPr/>
          </p:nvGrpSpPr>
          <p:grpSpPr>
            <a:xfrm>
              <a:off x="6062018" y="3681092"/>
              <a:ext cx="2929582" cy="672360"/>
              <a:chOff x="527181" y="5591733"/>
              <a:chExt cx="3906109" cy="896479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527181" y="5591733"/>
                <a:ext cx="3745050" cy="883081"/>
                <a:chOff x="7652013" y="1613173"/>
                <a:chExt cx="3337560" cy="883081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7652013" y="1613173"/>
                  <a:ext cx="3337560" cy="883081"/>
                  <a:chOff x="381000" y="3204421"/>
                  <a:chExt cx="2847875" cy="753515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56" name="Oval 55"/>
                  <p:cNvSpPr/>
                  <p:nvPr/>
                </p:nvSpPr>
                <p:spPr>
                  <a:xfrm>
                    <a:off x="381000" y="3204421"/>
                    <a:ext cx="753515" cy="75351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>
                  <a:xfrm>
                    <a:off x="1019075" y="3229903"/>
                    <a:ext cx="2209800" cy="70255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</p:grpSp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44971" y="1696274"/>
                  <a:ext cx="669197" cy="733059"/>
                </a:xfrm>
                <a:prstGeom prst="ellipse">
                  <a:avLst/>
                </a:prstGeom>
                <a:ln w="63500" cap="rnd">
                  <a:noFill/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</p:grpSp>
          <p:sp>
            <p:nvSpPr>
              <p:cNvPr id="78" name="TextBox 77"/>
              <p:cNvSpPr txBox="1"/>
              <p:nvPr/>
            </p:nvSpPr>
            <p:spPr>
              <a:xfrm>
                <a:off x="1343640" y="5642744"/>
                <a:ext cx="30896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>
                    <a:solidFill>
                      <a:srgbClr val="6E3A5F"/>
                    </a:solidFill>
                  </a:rPr>
                  <a:t>Axis Health System Oral Health Clinic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1350350" y="5841882"/>
                <a:ext cx="2921882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50" b="1" dirty="0"/>
                  <a:t>2530 COLORADO AVENUE, SUITE A, DURANGO</a:t>
                </a:r>
              </a:p>
              <a:p>
                <a:r>
                  <a:rPr lang="en-US" sz="900" dirty="0">
                    <a:latin typeface="+mj-lt"/>
                  </a:rPr>
                  <a:t>Community Health Center providing preventive and restorative oral healthcare</a:t>
                </a:r>
              </a:p>
            </p:txBody>
          </p:sp>
        </p:grpSp>
        <p:grpSp>
          <p:nvGrpSpPr>
            <p:cNvPr id="220" name="Group 219"/>
            <p:cNvGrpSpPr/>
            <p:nvPr/>
          </p:nvGrpSpPr>
          <p:grpSpPr>
            <a:xfrm>
              <a:off x="5921764" y="3901485"/>
              <a:ext cx="277614" cy="277614"/>
              <a:chOff x="273077" y="1843412"/>
              <a:chExt cx="455595" cy="455595"/>
            </a:xfrm>
          </p:grpSpPr>
          <p:sp>
            <p:nvSpPr>
              <p:cNvPr id="221" name="Oval 220"/>
              <p:cNvSpPr/>
              <p:nvPr/>
            </p:nvSpPr>
            <p:spPr>
              <a:xfrm>
                <a:off x="273077" y="1843412"/>
                <a:ext cx="455595" cy="4555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pic>
            <p:nvPicPr>
              <p:cNvPr id="222" name="Picture 6" descr="Image result for oral health icon"/>
              <p:cNvPicPr>
                <a:picLocks noChangeAspect="1" noChangeArrowheads="1"/>
              </p:cNvPicPr>
              <p:nvPr/>
            </p:nvPicPr>
            <p:blipFill>
              <a:blip r:embed="rId14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426" y="1903431"/>
                <a:ext cx="355973" cy="3559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0" name="Group 99"/>
          <p:cNvGrpSpPr/>
          <p:nvPr/>
        </p:nvGrpSpPr>
        <p:grpSpPr>
          <a:xfrm>
            <a:off x="5772749" y="2704378"/>
            <a:ext cx="3006047" cy="767292"/>
            <a:chOff x="5772749" y="2704378"/>
            <a:chExt cx="3006047" cy="767292"/>
          </a:xfrm>
        </p:grpSpPr>
        <p:grpSp>
          <p:nvGrpSpPr>
            <p:cNvPr id="96" name="Group 95"/>
            <p:cNvGrpSpPr/>
            <p:nvPr/>
          </p:nvGrpSpPr>
          <p:grpSpPr>
            <a:xfrm>
              <a:off x="5898451" y="2704378"/>
              <a:ext cx="2880345" cy="767292"/>
              <a:chOff x="7435932" y="2190352"/>
              <a:chExt cx="3840458" cy="1023055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7435932" y="2190352"/>
                <a:ext cx="3664484" cy="995221"/>
                <a:chOff x="2621559" y="5407355"/>
                <a:chExt cx="3311103" cy="995221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2621559" y="5407355"/>
                  <a:ext cx="3311103" cy="995221"/>
                  <a:chOff x="381000" y="3164656"/>
                  <a:chExt cx="2825300" cy="849202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38" name="Oval 37"/>
                  <p:cNvSpPr/>
                  <p:nvPr/>
                </p:nvSpPr>
                <p:spPr>
                  <a:xfrm>
                    <a:off x="381000" y="3204421"/>
                    <a:ext cx="753515" cy="75351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>
                    <a:off x="996500" y="3164656"/>
                    <a:ext cx="2209800" cy="84920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</p:grpSp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5510" y="5547330"/>
                  <a:ext cx="729661" cy="712450"/>
                </a:xfrm>
                <a:prstGeom prst="ellipse">
                  <a:avLst/>
                </a:prstGeom>
                <a:ln w="63500" cap="rnd">
                  <a:noFill/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</p:grpSp>
          <p:sp>
            <p:nvSpPr>
              <p:cNvPr id="88" name="TextBox 87"/>
              <p:cNvSpPr txBox="1"/>
              <p:nvPr/>
            </p:nvSpPr>
            <p:spPr>
              <a:xfrm>
                <a:off x="8287905" y="2199283"/>
                <a:ext cx="2988485" cy="499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050"/>
                  </a:lnSpc>
                </a:pPr>
                <a:r>
                  <a:rPr lang="en-US" sz="1050" b="1" dirty="0">
                    <a:solidFill>
                      <a:srgbClr val="6E3A5F"/>
                    </a:solidFill>
                  </a:rPr>
                  <a:t>School-Based Integrated Healthcare at Florida Mesa Elementary School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8274549" y="2567077"/>
                <a:ext cx="2825867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50" b="1" dirty="0"/>
                  <a:t>216 HIGHWAY 172, DURANGO</a:t>
                </a:r>
              </a:p>
              <a:p>
                <a:r>
                  <a:rPr lang="en-US" sz="900" dirty="0"/>
                  <a:t>Clinic located on site at school for </a:t>
                </a:r>
              </a:p>
              <a:p>
                <a:r>
                  <a:rPr lang="en-US" sz="900" dirty="0"/>
                  <a:t>La Plata County students</a:t>
                </a:r>
              </a:p>
            </p:txBody>
          </p:sp>
        </p:grpSp>
        <p:grpSp>
          <p:nvGrpSpPr>
            <p:cNvPr id="228" name="Group 227"/>
            <p:cNvGrpSpPr/>
            <p:nvPr/>
          </p:nvGrpSpPr>
          <p:grpSpPr>
            <a:xfrm>
              <a:off x="5772749" y="2819400"/>
              <a:ext cx="286736" cy="286736"/>
              <a:chOff x="283283" y="1738526"/>
              <a:chExt cx="373415" cy="373415"/>
            </a:xfrm>
          </p:grpSpPr>
          <p:sp>
            <p:nvSpPr>
              <p:cNvPr id="235" name="Oval 234"/>
              <p:cNvSpPr/>
              <p:nvPr/>
            </p:nvSpPr>
            <p:spPr>
              <a:xfrm>
                <a:off x="283283" y="1738526"/>
                <a:ext cx="373415" cy="37341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46000">
                    <a:schemeClr val="accent1">
                      <a:lumMod val="95000"/>
                      <a:lumOff val="5000"/>
                    </a:schemeClr>
                  </a:gs>
                  <a:gs pos="100000">
                    <a:schemeClr val="accent1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pic>
            <p:nvPicPr>
              <p:cNvPr id="236" name="Picture 4" descr="Image result for primary care icon"/>
              <p:cNvPicPr>
                <a:picLocks noChangeAspect="1" noChangeArrowheads="1"/>
              </p:cNvPicPr>
              <p:nvPr/>
            </p:nvPicPr>
            <p:blipFill>
              <a:blip r:embed="rId1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401" y="1775931"/>
                <a:ext cx="275895" cy="26508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extLst/>
            </p:spPr>
          </p:pic>
        </p:grpSp>
        <p:grpSp>
          <p:nvGrpSpPr>
            <p:cNvPr id="229" name="Group 228"/>
            <p:cNvGrpSpPr/>
            <p:nvPr/>
          </p:nvGrpSpPr>
          <p:grpSpPr>
            <a:xfrm>
              <a:off x="5780845" y="3115188"/>
              <a:ext cx="277614" cy="277614"/>
              <a:chOff x="280904" y="2133498"/>
              <a:chExt cx="363309" cy="363309"/>
            </a:xfrm>
          </p:grpSpPr>
          <p:sp>
            <p:nvSpPr>
              <p:cNvPr id="233" name="Oval 232"/>
              <p:cNvSpPr/>
              <p:nvPr/>
            </p:nvSpPr>
            <p:spPr>
              <a:xfrm>
                <a:off x="280904" y="2133498"/>
                <a:ext cx="363309" cy="363309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E186"/>
                  </a:gs>
                  <a:gs pos="0">
                    <a:schemeClr val="accent4">
                      <a:lumMod val="0"/>
                      <a:lumOff val="100000"/>
                    </a:schemeClr>
                  </a:gs>
                  <a:gs pos="1400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pic>
            <p:nvPicPr>
              <p:cNvPr id="234" name="Picture 16" descr="Related image"/>
              <p:cNvPicPr>
                <a:picLocks noChangeAspect="1" noChangeArrowheads="1"/>
              </p:cNvPicPr>
              <p:nvPr/>
            </p:nvPicPr>
            <p:blipFill>
              <a:blip r:embed="rId10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475" y="2186632"/>
                <a:ext cx="273883" cy="2738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8" name="Group 97"/>
          <p:cNvGrpSpPr/>
          <p:nvPr/>
        </p:nvGrpSpPr>
        <p:grpSpPr>
          <a:xfrm>
            <a:off x="6047418" y="1687733"/>
            <a:ext cx="2888599" cy="792662"/>
            <a:chOff x="5869537" y="1678458"/>
            <a:chExt cx="2888599" cy="792662"/>
          </a:xfrm>
        </p:grpSpPr>
        <p:grpSp>
          <p:nvGrpSpPr>
            <p:cNvPr id="95" name="Group 94"/>
            <p:cNvGrpSpPr/>
            <p:nvPr/>
          </p:nvGrpSpPr>
          <p:grpSpPr>
            <a:xfrm>
              <a:off x="5997160" y="1678458"/>
              <a:ext cx="2760976" cy="792662"/>
              <a:chOff x="7964125" y="884565"/>
              <a:chExt cx="3681300" cy="1056882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7964125" y="902041"/>
                <a:ext cx="3591402" cy="1039406"/>
                <a:chOff x="3949634" y="4137822"/>
                <a:chExt cx="3313556" cy="1039406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3949634" y="4137822"/>
                  <a:ext cx="3313556" cy="1039406"/>
                  <a:chOff x="381000" y="3164682"/>
                  <a:chExt cx="2827393" cy="886904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41" name="Oval 40"/>
                  <p:cNvSpPr/>
                  <p:nvPr/>
                </p:nvSpPr>
                <p:spPr>
                  <a:xfrm>
                    <a:off x="381000" y="3204421"/>
                    <a:ext cx="753515" cy="75351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>
                  <a:xfrm>
                    <a:off x="998593" y="3164682"/>
                    <a:ext cx="2209800" cy="88690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</p:grpSp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26343" y="4270989"/>
                  <a:ext cx="729661" cy="709890"/>
                </a:xfrm>
                <a:prstGeom prst="ellipse">
                  <a:avLst/>
                </a:prstGeom>
                <a:ln w="63500" cap="rnd">
                  <a:noFill/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</p:grpSp>
          <p:sp>
            <p:nvSpPr>
              <p:cNvPr id="85" name="TextBox 84"/>
              <p:cNvSpPr txBox="1"/>
              <p:nvPr/>
            </p:nvSpPr>
            <p:spPr>
              <a:xfrm>
                <a:off x="8794016" y="884565"/>
                <a:ext cx="2845503" cy="499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050"/>
                  </a:lnSpc>
                </a:pPr>
                <a:r>
                  <a:rPr lang="en-US" sz="1050" b="1" dirty="0">
                    <a:solidFill>
                      <a:srgbClr val="6E3A5F"/>
                    </a:solidFill>
                  </a:rPr>
                  <a:t>School-Based Integrated Healthcare at Durango High School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8799922" y="1288629"/>
                <a:ext cx="2845503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50" b="1" dirty="0"/>
                  <a:t>2390 MAIN AVENUE, DURANGO</a:t>
                </a:r>
              </a:p>
              <a:p>
                <a:r>
                  <a:rPr lang="en-US" sz="900" dirty="0">
                    <a:latin typeface="+mj-lt"/>
                  </a:rPr>
                  <a:t>Clinic located on site at school for </a:t>
                </a:r>
              </a:p>
              <a:p>
                <a:r>
                  <a:rPr lang="en-US" sz="900" dirty="0">
                    <a:latin typeface="+mj-lt"/>
                  </a:rPr>
                  <a:t>La Plata County students</a:t>
                </a:r>
              </a:p>
            </p:txBody>
          </p:sp>
        </p:grpSp>
        <p:grpSp>
          <p:nvGrpSpPr>
            <p:cNvPr id="238" name="Group 237"/>
            <p:cNvGrpSpPr/>
            <p:nvPr/>
          </p:nvGrpSpPr>
          <p:grpSpPr>
            <a:xfrm>
              <a:off x="5869537" y="1788798"/>
              <a:ext cx="286736" cy="286736"/>
              <a:chOff x="283283" y="1738526"/>
              <a:chExt cx="373415" cy="373415"/>
            </a:xfrm>
          </p:grpSpPr>
          <p:sp>
            <p:nvSpPr>
              <p:cNvPr id="245" name="Oval 244"/>
              <p:cNvSpPr/>
              <p:nvPr/>
            </p:nvSpPr>
            <p:spPr>
              <a:xfrm>
                <a:off x="283283" y="1738526"/>
                <a:ext cx="373415" cy="37341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46000">
                    <a:schemeClr val="accent1">
                      <a:lumMod val="95000"/>
                      <a:lumOff val="5000"/>
                    </a:schemeClr>
                  </a:gs>
                  <a:gs pos="100000">
                    <a:schemeClr val="accent1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pic>
            <p:nvPicPr>
              <p:cNvPr id="246" name="Picture 4" descr="Image result for primary care icon"/>
              <p:cNvPicPr>
                <a:picLocks noChangeAspect="1" noChangeArrowheads="1"/>
              </p:cNvPicPr>
              <p:nvPr/>
            </p:nvPicPr>
            <p:blipFill>
              <a:blip r:embed="rId1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401" y="1775931"/>
                <a:ext cx="275895" cy="26508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extLst/>
            </p:spPr>
          </p:pic>
        </p:grpSp>
        <p:grpSp>
          <p:nvGrpSpPr>
            <p:cNvPr id="239" name="Group 238"/>
            <p:cNvGrpSpPr/>
            <p:nvPr/>
          </p:nvGrpSpPr>
          <p:grpSpPr>
            <a:xfrm>
              <a:off x="5877633" y="2084586"/>
              <a:ext cx="277614" cy="277614"/>
              <a:chOff x="280904" y="2133498"/>
              <a:chExt cx="363309" cy="363309"/>
            </a:xfrm>
          </p:grpSpPr>
          <p:sp>
            <p:nvSpPr>
              <p:cNvPr id="243" name="Oval 242"/>
              <p:cNvSpPr/>
              <p:nvPr/>
            </p:nvSpPr>
            <p:spPr>
              <a:xfrm>
                <a:off x="280904" y="2133498"/>
                <a:ext cx="363309" cy="363309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E186"/>
                  </a:gs>
                  <a:gs pos="0">
                    <a:schemeClr val="accent4">
                      <a:lumMod val="0"/>
                      <a:lumOff val="100000"/>
                    </a:schemeClr>
                  </a:gs>
                  <a:gs pos="1400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pic>
            <p:nvPicPr>
              <p:cNvPr id="244" name="Picture 16" descr="Related image"/>
              <p:cNvPicPr>
                <a:picLocks noChangeAspect="1" noChangeArrowheads="1"/>
              </p:cNvPicPr>
              <p:nvPr/>
            </p:nvPicPr>
            <p:blipFill>
              <a:blip r:embed="rId10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475" y="2186632"/>
                <a:ext cx="273883" cy="2738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0" name="Group 109"/>
          <p:cNvGrpSpPr/>
          <p:nvPr/>
        </p:nvGrpSpPr>
        <p:grpSpPr>
          <a:xfrm>
            <a:off x="4313158" y="5160824"/>
            <a:ext cx="3314946" cy="662311"/>
            <a:chOff x="4313158" y="5160824"/>
            <a:chExt cx="3314946" cy="662311"/>
          </a:xfrm>
        </p:grpSpPr>
        <p:grpSp>
          <p:nvGrpSpPr>
            <p:cNvPr id="109" name="Group 108"/>
            <p:cNvGrpSpPr/>
            <p:nvPr/>
          </p:nvGrpSpPr>
          <p:grpSpPr>
            <a:xfrm>
              <a:off x="4450056" y="5160824"/>
              <a:ext cx="3178048" cy="662311"/>
              <a:chOff x="4450056" y="5160824"/>
              <a:chExt cx="3178048" cy="662311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4450056" y="5160824"/>
                <a:ext cx="2865146" cy="662311"/>
                <a:chOff x="7622112" y="5069706"/>
                <a:chExt cx="3820194" cy="883081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7622112" y="5069706"/>
                  <a:ext cx="3820194" cy="883081"/>
                  <a:chOff x="381000" y="3204421"/>
                  <a:chExt cx="3259698" cy="753515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35" name="Oval 34"/>
                  <p:cNvSpPr/>
                  <p:nvPr/>
                </p:nvSpPr>
                <p:spPr>
                  <a:xfrm>
                    <a:off x="381000" y="3204421"/>
                    <a:ext cx="753515" cy="75351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>
                    <a:off x="1019076" y="3229903"/>
                    <a:ext cx="2621622" cy="70255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</p:grpSp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84439" y="5146078"/>
                  <a:ext cx="758426" cy="730336"/>
                </a:xfrm>
                <a:prstGeom prst="ellipse">
                  <a:avLst/>
                </a:prstGeom>
                <a:ln w="63500" cap="rnd">
                  <a:noFill/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</p:grpSp>
          <p:sp>
            <p:nvSpPr>
              <p:cNvPr id="87" name="TextBox 86"/>
              <p:cNvSpPr txBox="1"/>
              <p:nvPr/>
            </p:nvSpPr>
            <p:spPr>
              <a:xfrm>
                <a:off x="5049354" y="5172943"/>
                <a:ext cx="196515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>
                    <a:solidFill>
                      <a:srgbClr val="6E3A5F"/>
                    </a:solidFill>
                  </a:rPr>
                  <a:t>Archuleta Integrated Healthcare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054350" y="5326270"/>
                <a:ext cx="2573754" cy="484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50" b="1" dirty="0"/>
                  <a:t>52 VILLAGE DRIVE, PAGOSA SPRINGS</a:t>
                </a:r>
              </a:p>
              <a:p>
                <a:r>
                  <a:rPr lang="en-US" sz="900" dirty="0">
                    <a:latin typeface="+mj-lt"/>
                  </a:rPr>
                  <a:t>Offering primary care, behavioral healthcare </a:t>
                </a:r>
                <a:br>
                  <a:rPr lang="en-US" sz="900" dirty="0">
                    <a:latin typeface="+mj-lt"/>
                  </a:rPr>
                </a:br>
                <a:r>
                  <a:rPr lang="en-US" sz="900" dirty="0">
                    <a:latin typeface="+mj-lt"/>
                  </a:rPr>
                  <a:t>and oral healthcare referrals</a:t>
                </a:r>
              </a:p>
            </p:txBody>
          </p:sp>
        </p:grpSp>
        <p:grpSp>
          <p:nvGrpSpPr>
            <p:cNvPr id="249" name="Group 248"/>
            <p:cNvGrpSpPr/>
            <p:nvPr/>
          </p:nvGrpSpPr>
          <p:grpSpPr>
            <a:xfrm>
              <a:off x="4313158" y="5217798"/>
              <a:ext cx="286736" cy="286736"/>
              <a:chOff x="283283" y="1738526"/>
              <a:chExt cx="373415" cy="373415"/>
            </a:xfrm>
          </p:grpSpPr>
          <p:sp>
            <p:nvSpPr>
              <p:cNvPr id="256" name="Oval 255"/>
              <p:cNvSpPr/>
              <p:nvPr/>
            </p:nvSpPr>
            <p:spPr>
              <a:xfrm>
                <a:off x="283283" y="1738526"/>
                <a:ext cx="373415" cy="37341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46000">
                    <a:schemeClr val="accent1">
                      <a:lumMod val="95000"/>
                      <a:lumOff val="5000"/>
                    </a:schemeClr>
                  </a:gs>
                  <a:gs pos="100000">
                    <a:schemeClr val="accent1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pic>
            <p:nvPicPr>
              <p:cNvPr id="257" name="Picture 4" descr="Image result for primary care icon"/>
              <p:cNvPicPr>
                <a:picLocks noChangeAspect="1" noChangeArrowheads="1"/>
              </p:cNvPicPr>
              <p:nvPr/>
            </p:nvPicPr>
            <p:blipFill>
              <a:blip r:embed="rId1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401" y="1775931"/>
                <a:ext cx="275895" cy="26508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extLst/>
            </p:spPr>
          </p:pic>
        </p:grpSp>
        <p:grpSp>
          <p:nvGrpSpPr>
            <p:cNvPr id="250" name="Group 249"/>
            <p:cNvGrpSpPr/>
            <p:nvPr/>
          </p:nvGrpSpPr>
          <p:grpSpPr>
            <a:xfrm>
              <a:off x="4321254" y="5513586"/>
              <a:ext cx="277614" cy="277614"/>
              <a:chOff x="280904" y="2133498"/>
              <a:chExt cx="363309" cy="363309"/>
            </a:xfrm>
          </p:grpSpPr>
          <p:sp>
            <p:nvSpPr>
              <p:cNvPr id="254" name="Oval 253"/>
              <p:cNvSpPr/>
              <p:nvPr/>
            </p:nvSpPr>
            <p:spPr>
              <a:xfrm>
                <a:off x="280904" y="2133498"/>
                <a:ext cx="363309" cy="363309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E186"/>
                  </a:gs>
                  <a:gs pos="0">
                    <a:schemeClr val="accent4">
                      <a:lumMod val="0"/>
                      <a:lumOff val="100000"/>
                    </a:schemeClr>
                  </a:gs>
                  <a:gs pos="1400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pic>
            <p:nvPicPr>
              <p:cNvPr id="255" name="Picture 16" descr="Related image"/>
              <p:cNvPicPr>
                <a:picLocks noChangeAspect="1" noChangeArrowheads="1"/>
              </p:cNvPicPr>
              <p:nvPr/>
            </p:nvPicPr>
            <p:blipFill>
              <a:blip r:embed="rId10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475" y="2186632"/>
                <a:ext cx="273883" cy="2738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7" name="Group 106"/>
          <p:cNvGrpSpPr/>
          <p:nvPr/>
        </p:nvGrpSpPr>
        <p:grpSpPr>
          <a:xfrm>
            <a:off x="142386" y="3520627"/>
            <a:ext cx="2600814" cy="796106"/>
            <a:chOff x="142386" y="3520627"/>
            <a:chExt cx="2600814" cy="796106"/>
          </a:xfrm>
        </p:grpSpPr>
        <p:grpSp>
          <p:nvGrpSpPr>
            <p:cNvPr id="120" name="Group 119"/>
            <p:cNvGrpSpPr/>
            <p:nvPr/>
          </p:nvGrpSpPr>
          <p:grpSpPr>
            <a:xfrm>
              <a:off x="279535" y="3520627"/>
              <a:ext cx="2463665" cy="796106"/>
              <a:chOff x="553298" y="3424358"/>
              <a:chExt cx="3284886" cy="106147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553298" y="3442462"/>
                <a:ext cx="3223637" cy="1043369"/>
                <a:chOff x="6135731" y="149522"/>
                <a:chExt cx="3223637" cy="1043369"/>
              </a:xfrm>
            </p:grpSpPr>
            <p:grpSp>
              <p:nvGrpSpPr>
                <p:cNvPr id="61" name="Group 60"/>
                <p:cNvGrpSpPr/>
                <p:nvPr/>
              </p:nvGrpSpPr>
              <p:grpSpPr>
                <a:xfrm>
                  <a:off x="6135731" y="149522"/>
                  <a:ext cx="3223637" cy="1043369"/>
                  <a:chOff x="381000" y="3152030"/>
                  <a:chExt cx="2750666" cy="890286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62" name="Oval 61"/>
                  <p:cNvSpPr/>
                  <p:nvPr/>
                </p:nvSpPr>
                <p:spPr>
                  <a:xfrm>
                    <a:off x="381000" y="3204421"/>
                    <a:ext cx="753515" cy="75351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1041695" y="3152030"/>
                    <a:ext cx="2089971" cy="89028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</p:grpSp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6201217" y="282691"/>
                  <a:ext cx="752106" cy="731615"/>
                </a:xfrm>
                <a:prstGeom prst="ellipse">
                  <a:avLst/>
                </a:prstGeom>
                <a:ln w="63500" cap="rnd">
                  <a:noFill/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</p:grpSp>
          <p:sp>
            <p:nvSpPr>
              <p:cNvPr id="86" name="TextBox 85"/>
              <p:cNvSpPr txBox="1"/>
              <p:nvPr/>
            </p:nvSpPr>
            <p:spPr>
              <a:xfrm>
                <a:off x="1373606" y="3653863"/>
                <a:ext cx="2464578" cy="830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50" b="1" dirty="0"/>
                  <a:t>691 EAST EMPIRE STREET, CORTEZ</a:t>
                </a:r>
              </a:p>
              <a:p>
                <a:r>
                  <a:rPr lang="en-US" sz="900" dirty="0">
                    <a:latin typeface="+mj-lt"/>
                  </a:rPr>
                  <a:t>Community Health Center providing primary care, behavioral healthcare and oral healthcare referrals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355489" y="3424358"/>
                <a:ext cx="2402238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>
                    <a:solidFill>
                      <a:srgbClr val="6E3A5F"/>
                    </a:solidFill>
                  </a:rPr>
                  <a:t>Cortez Integrated Healthcare</a:t>
                </a:r>
              </a:p>
            </p:txBody>
          </p:sp>
        </p:grpSp>
        <p:grpSp>
          <p:nvGrpSpPr>
            <p:cNvPr id="259" name="Group 258"/>
            <p:cNvGrpSpPr/>
            <p:nvPr/>
          </p:nvGrpSpPr>
          <p:grpSpPr>
            <a:xfrm>
              <a:off x="142386" y="3614508"/>
              <a:ext cx="286736" cy="286736"/>
              <a:chOff x="283283" y="1738526"/>
              <a:chExt cx="373415" cy="373415"/>
            </a:xfrm>
          </p:grpSpPr>
          <p:sp>
            <p:nvSpPr>
              <p:cNvPr id="266" name="Oval 265"/>
              <p:cNvSpPr/>
              <p:nvPr/>
            </p:nvSpPr>
            <p:spPr>
              <a:xfrm>
                <a:off x="283283" y="1738526"/>
                <a:ext cx="373415" cy="37341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46000">
                    <a:schemeClr val="accent1">
                      <a:lumMod val="95000"/>
                      <a:lumOff val="5000"/>
                    </a:schemeClr>
                  </a:gs>
                  <a:gs pos="100000">
                    <a:schemeClr val="accent1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pic>
            <p:nvPicPr>
              <p:cNvPr id="267" name="Picture 4" descr="Image result for primary care icon"/>
              <p:cNvPicPr>
                <a:picLocks noChangeAspect="1" noChangeArrowheads="1"/>
              </p:cNvPicPr>
              <p:nvPr/>
            </p:nvPicPr>
            <p:blipFill>
              <a:blip r:embed="rId1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401" y="1775931"/>
                <a:ext cx="275895" cy="26508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extLst/>
            </p:spPr>
          </p:pic>
        </p:grpSp>
        <p:grpSp>
          <p:nvGrpSpPr>
            <p:cNvPr id="260" name="Group 259"/>
            <p:cNvGrpSpPr/>
            <p:nvPr/>
          </p:nvGrpSpPr>
          <p:grpSpPr>
            <a:xfrm>
              <a:off x="150482" y="3910296"/>
              <a:ext cx="277614" cy="277614"/>
              <a:chOff x="280904" y="2133498"/>
              <a:chExt cx="363309" cy="363309"/>
            </a:xfrm>
          </p:grpSpPr>
          <p:sp>
            <p:nvSpPr>
              <p:cNvPr id="264" name="Oval 263"/>
              <p:cNvSpPr/>
              <p:nvPr/>
            </p:nvSpPr>
            <p:spPr>
              <a:xfrm>
                <a:off x="280904" y="2133498"/>
                <a:ext cx="363309" cy="363309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E186"/>
                  </a:gs>
                  <a:gs pos="0">
                    <a:schemeClr val="accent4">
                      <a:lumMod val="0"/>
                      <a:lumOff val="100000"/>
                    </a:schemeClr>
                  </a:gs>
                  <a:gs pos="1400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pic>
            <p:nvPicPr>
              <p:cNvPr id="265" name="Picture 16" descr="Related image"/>
              <p:cNvPicPr>
                <a:picLocks noChangeAspect="1" noChangeArrowheads="1"/>
              </p:cNvPicPr>
              <p:nvPr/>
            </p:nvPicPr>
            <p:blipFill>
              <a:blip r:embed="rId10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475" y="2186632"/>
                <a:ext cx="273883" cy="2738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60688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22" grpId="0" animBg="1"/>
      <p:bldP spid="7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1931</TotalTime>
  <Words>586</Words>
  <Application>Microsoft Office PowerPoint</Application>
  <PresentationFormat>Letter Paper (8.5x11 in)</PresentationFormat>
  <Paragraphs>139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CONTINUUM OF CARE</vt:lpstr>
      <vt:lpstr>PowerPoint Presentation</vt:lpstr>
      <vt:lpstr>Outcome-Driven Measures</vt:lpstr>
      <vt:lpstr>PowerPoint Presentation</vt:lpstr>
      <vt:lpstr>EVIDENCE-BASED PROGRAMMING</vt:lpstr>
      <vt:lpstr>Adolescent Substance Use Disorders:    Marijuana Brief Intervention  Matrix Model (CBT)   Zero Suicide Initiative:   Collaborative Assessment &amp; Management of Suicidality  Applied Suicide Intervention Skills Training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 Sluis</dc:creator>
  <cp:lastModifiedBy>Kathy Sherer</cp:lastModifiedBy>
  <cp:revision>279</cp:revision>
  <cp:lastPrinted>2018-05-17T15:13:06Z</cp:lastPrinted>
  <dcterms:created xsi:type="dcterms:W3CDTF">2018-03-30T16:01:02Z</dcterms:created>
  <dcterms:modified xsi:type="dcterms:W3CDTF">2018-09-10T22:04:43Z</dcterms:modified>
</cp:coreProperties>
</file>