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59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502" autoAdjust="0"/>
  </p:normalViewPr>
  <p:slideViewPr>
    <p:cSldViewPr snapToGrid="0">
      <p:cViewPr varScale="1">
        <p:scale>
          <a:sx n="35" d="100"/>
          <a:sy n="35" d="100"/>
        </p:scale>
        <p:origin x="11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7085B-B02B-4609-863D-276277E1FBCB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532C2-DCBD-4AB7-BFC1-B01A5C7C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Award</a:t>
            </a:r>
            <a:r>
              <a:rPr lang="en-US" baseline="0" dirty="0"/>
              <a:t> period began in May 2017; total funding in approximately $4.5M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532C2-DCBD-4AB7-BFC1-B01A5C7C1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90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Western Slope is divided</a:t>
            </a:r>
            <a:r>
              <a:rPr lang="en-US" baseline="0" dirty="0"/>
              <a:t> into 5 regions. SJBPH and SWCAHEC are partnering to implement in 6 Counties of our area.</a:t>
            </a:r>
          </a:p>
          <a:p>
            <a:r>
              <a:rPr lang="en-US" baseline="0" dirty="0"/>
              <a:t>RMHP has developed a governance structure including regional and local advisory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532C2-DCBD-4AB7-BFC1-B01A5C7C1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46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least</a:t>
            </a:r>
            <a:r>
              <a:rPr lang="en-US" baseline="0" dirty="0"/>
              <a:t> </a:t>
            </a:r>
            <a:r>
              <a:rPr lang="en-US" dirty="0"/>
              <a:t>Medicare, Medicaid and dual-eligible patients. Clinical sites may screen all pts.</a:t>
            </a:r>
          </a:p>
          <a:p>
            <a:r>
              <a:rPr lang="en-US" dirty="0"/>
              <a:t>Clinical sites: primary care, behavioral health clinics,</a:t>
            </a:r>
            <a:r>
              <a:rPr lang="en-US" baseline="0" dirty="0"/>
              <a:t> ER, Psychiatric units, L&amp;D</a:t>
            </a:r>
          </a:p>
          <a:p>
            <a:r>
              <a:rPr lang="en-US" baseline="0" dirty="0"/>
              <a:t>Community convening probably most likely to impact this group as our area potentially experiences a greater referral volume</a:t>
            </a:r>
          </a:p>
          <a:p>
            <a:r>
              <a:rPr lang="en-US" baseline="0" dirty="0"/>
              <a:t>Use existing network of care coordinators/navigators in our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532C2-DCBD-4AB7-BFC1-B01A5C7C1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62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Referrals will be based on 211, which is receiving significant investment of funds and staff time to update/increase quality of database entries</a:t>
            </a:r>
          </a:p>
          <a:p>
            <a:r>
              <a:rPr lang="en-US" dirty="0"/>
              <a:t>QHN assisting</a:t>
            </a:r>
            <a:r>
              <a:rPr lang="en-US" baseline="0" dirty="0"/>
              <a:t> with data/technology needs</a:t>
            </a:r>
            <a:endParaRPr lang="en-US" dirty="0"/>
          </a:p>
          <a:p>
            <a:r>
              <a:rPr lang="en-US" dirty="0"/>
              <a:t>One goal is for</a:t>
            </a:r>
            <a:r>
              <a:rPr lang="en-US" baseline="0" dirty="0"/>
              <a:t> p</a:t>
            </a:r>
            <a:r>
              <a:rPr lang="en-US" dirty="0"/>
              <a:t>artnering community organizations to receive feedback on</a:t>
            </a:r>
            <a:r>
              <a:rPr lang="en-US" baseline="0" dirty="0"/>
              <a:t> local prevalence of unmet social needs. This can help all of us plan better and deliver more tailored services to community members.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532C2-DCBD-4AB7-BFC1-B01A5C7C1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16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Paper pilot of screening tool will be at </a:t>
            </a:r>
            <a:r>
              <a:rPr lang="en-US" dirty="0" err="1"/>
              <a:t>MidValley</a:t>
            </a:r>
            <a:r>
              <a:rPr lang="en-US" dirty="0"/>
              <a:t> Family Practice in Basalt, Mountain Family Health Centers in the Glenwood area, Primary Care Partners in Grand Junction, and River Valley Family Health Center in Montrose/Delta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532C2-DCBD-4AB7-BFC1-B01A5C7C1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69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 is for clinical and community resource providers to meet regularly and collaboratively address local gaps. E.g. lack of affordable housing opportunities in La Plata County.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532C2-DCBD-4AB7-BFC1-B01A5C7C1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1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7772400" cy="1470025"/>
          </a:xfrm>
        </p:spPr>
        <p:txBody>
          <a:bodyPr>
            <a:normAutofit/>
          </a:bodyPr>
          <a:lstStyle>
            <a:lvl1pPr algn="l">
              <a:defRPr sz="4000">
                <a:latin typeface="Calibri" panose="020F0502020204030204" pitchFamily="34" charset="0"/>
                <a:cs typeface="Varela Round" panose="00000500000000000000" pitchFamily="2" charset="-79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6248400" cy="1600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Varela Round" panose="00000500000000000000" pitchFamily="2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1pPr>
            <a:lvl2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2pPr>
            <a:lvl3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3pPr>
            <a:lvl4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4pPr>
            <a:lvl5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1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879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192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5"/>
            <a:ext cx="41925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1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179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685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04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11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37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348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1"/>
            <a:ext cx="8458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2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Varela Round" panose="00000500000000000000" pitchFamily="2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Accountable Health Communities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Laura C. Warner, MD, MPH</a:t>
            </a:r>
          </a:p>
          <a:p>
            <a:r>
              <a:rPr lang="en-US" sz="2600" dirty="0"/>
              <a:t>Director of Health Promotion Services</a:t>
            </a:r>
          </a:p>
          <a:p>
            <a:endParaRPr lang="en-US" sz="2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4DDCED-F5BE-4442-B298-50EDF7BD0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434" y="4904503"/>
            <a:ext cx="2102437" cy="138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4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Funding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5-year award to Rocky Mountain Health Plans</a:t>
            </a:r>
          </a:p>
          <a:p>
            <a:endParaRPr lang="en-US" u="sng" dirty="0"/>
          </a:p>
          <a:p>
            <a:r>
              <a:rPr lang="en-US" u="sng" dirty="0"/>
              <a:t>Intervention</a:t>
            </a:r>
            <a:r>
              <a:rPr lang="en-US" dirty="0"/>
              <a:t>: address health-related social needs through referral and community navigation</a:t>
            </a:r>
          </a:p>
          <a:p>
            <a:r>
              <a:rPr lang="en-US" u="sng" dirty="0"/>
              <a:t>Goal</a:t>
            </a:r>
            <a:r>
              <a:rPr lang="en-US" dirty="0"/>
              <a:t>: reduce healthcare costs and improve quality and delivery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300" y="179388"/>
            <a:ext cx="3695700" cy="1238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8DD6E2-FF30-4702-930F-15CEB1A47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8" y="6105778"/>
            <a:ext cx="1072423" cy="70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6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/>
          </p:cNvPr>
          <p:cNvGrpSpPr>
            <a:grpSpLocks/>
          </p:cNvGrpSpPr>
          <p:nvPr/>
        </p:nvGrpSpPr>
        <p:grpSpPr bwMode="auto">
          <a:xfrm>
            <a:off x="609600" y="679167"/>
            <a:ext cx="7848600" cy="5562600"/>
            <a:chOff x="992188" y="579438"/>
            <a:chExt cx="7527925" cy="5426075"/>
          </a:xfrm>
        </p:grpSpPr>
        <p:sp>
          <p:nvSpPr>
            <p:cNvPr id="3" name="Freeform 2">
              <a:extLst/>
            </p:cNvPr>
            <p:cNvSpPr>
              <a:spLocks/>
            </p:cNvSpPr>
            <p:nvPr/>
          </p:nvSpPr>
          <p:spPr bwMode="auto">
            <a:xfrm rot="-198406">
              <a:off x="1098550" y="582613"/>
              <a:ext cx="1814513" cy="1143000"/>
            </a:xfrm>
            <a:custGeom>
              <a:avLst/>
              <a:gdLst>
                <a:gd name="T0" fmla="*/ 2147483646 w 530"/>
                <a:gd name="T1" fmla="*/ 0 h 334"/>
                <a:gd name="T2" fmla="*/ 2147483646 w 530"/>
                <a:gd name="T3" fmla="*/ 2147483646 h 334"/>
                <a:gd name="T4" fmla="*/ 2147483646 w 530"/>
                <a:gd name="T5" fmla="*/ 2147483646 h 334"/>
                <a:gd name="T6" fmla="*/ 2147483646 w 530"/>
                <a:gd name="T7" fmla="*/ 2147483646 h 334"/>
                <a:gd name="T8" fmla="*/ 2147483646 w 530"/>
                <a:gd name="T9" fmla="*/ 2147483646 h 334"/>
                <a:gd name="T10" fmla="*/ 2147483646 w 530"/>
                <a:gd name="T11" fmla="*/ 2147483646 h 334"/>
                <a:gd name="T12" fmla="*/ 2147483646 w 530"/>
                <a:gd name="T13" fmla="*/ 2147483646 h 334"/>
                <a:gd name="T14" fmla="*/ 2147483646 w 530"/>
                <a:gd name="T15" fmla="*/ 2147483646 h 334"/>
                <a:gd name="T16" fmla="*/ 0 w 530"/>
                <a:gd name="T17" fmla="*/ 2147483646 h 334"/>
                <a:gd name="T18" fmla="*/ 2147483646 w 530"/>
                <a:gd name="T19" fmla="*/ 0 h 3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0"/>
                <a:gd name="T31" fmla="*/ 0 h 334"/>
                <a:gd name="T32" fmla="*/ 530 w 530"/>
                <a:gd name="T33" fmla="*/ 334 h 3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0" h="334">
                  <a:moveTo>
                    <a:pt x="22" y="0"/>
                  </a:moveTo>
                  <a:lnTo>
                    <a:pt x="354" y="14"/>
                  </a:lnTo>
                  <a:lnTo>
                    <a:pt x="530" y="28"/>
                  </a:lnTo>
                  <a:lnTo>
                    <a:pt x="520" y="190"/>
                  </a:lnTo>
                  <a:lnTo>
                    <a:pt x="506" y="190"/>
                  </a:lnTo>
                  <a:lnTo>
                    <a:pt x="506" y="206"/>
                  </a:lnTo>
                  <a:lnTo>
                    <a:pt x="486" y="206"/>
                  </a:lnTo>
                  <a:lnTo>
                    <a:pt x="470" y="334"/>
                  </a:lnTo>
                  <a:lnTo>
                    <a:pt x="0" y="30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3">
              <a:extLst/>
            </p:cNvPr>
            <p:cNvSpPr>
              <a:spLocks/>
            </p:cNvSpPr>
            <p:nvPr/>
          </p:nvSpPr>
          <p:spPr bwMode="auto">
            <a:xfrm rot="-198406">
              <a:off x="2722563" y="611188"/>
              <a:ext cx="882650" cy="1512887"/>
            </a:xfrm>
            <a:custGeom>
              <a:avLst/>
              <a:gdLst>
                <a:gd name="T0" fmla="*/ 2147483646 w 258"/>
                <a:gd name="T1" fmla="*/ 0 h 442"/>
                <a:gd name="T2" fmla="*/ 2147483646 w 258"/>
                <a:gd name="T3" fmla="*/ 2147483646 h 442"/>
                <a:gd name="T4" fmla="*/ 2147483646 w 258"/>
                <a:gd name="T5" fmla="*/ 2147483646 h 442"/>
                <a:gd name="T6" fmla="*/ 2147483646 w 258"/>
                <a:gd name="T7" fmla="*/ 2147483646 h 442"/>
                <a:gd name="T8" fmla="*/ 2147483646 w 258"/>
                <a:gd name="T9" fmla="*/ 2147483646 h 442"/>
                <a:gd name="T10" fmla="*/ 2147483646 w 258"/>
                <a:gd name="T11" fmla="*/ 2147483646 h 442"/>
                <a:gd name="T12" fmla="*/ 2147483646 w 258"/>
                <a:gd name="T13" fmla="*/ 2147483646 h 442"/>
                <a:gd name="T14" fmla="*/ 2147483646 w 258"/>
                <a:gd name="T15" fmla="*/ 2147483646 h 442"/>
                <a:gd name="T16" fmla="*/ 2147483646 w 258"/>
                <a:gd name="T17" fmla="*/ 2147483646 h 442"/>
                <a:gd name="T18" fmla="*/ 2147483646 w 258"/>
                <a:gd name="T19" fmla="*/ 2147483646 h 442"/>
                <a:gd name="T20" fmla="*/ 2147483646 w 258"/>
                <a:gd name="T21" fmla="*/ 2147483646 h 442"/>
                <a:gd name="T22" fmla="*/ 2147483646 w 258"/>
                <a:gd name="T23" fmla="*/ 2147483646 h 442"/>
                <a:gd name="T24" fmla="*/ 2147483646 w 258"/>
                <a:gd name="T25" fmla="*/ 2147483646 h 442"/>
                <a:gd name="T26" fmla="*/ 2147483646 w 258"/>
                <a:gd name="T27" fmla="*/ 2147483646 h 442"/>
                <a:gd name="T28" fmla="*/ 2147483646 w 258"/>
                <a:gd name="T29" fmla="*/ 2147483646 h 442"/>
                <a:gd name="T30" fmla="*/ 2147483646 w 258"/>
                <a:gd name="T31" fmla="*/ 2147483646 h 442"/>
                <a:gd name="T32" fmla="*/ 2147483646 w 258"/>
                <a:gd name="T33" fmla="*/ 2147483646 h 442"/>
                <a:gd name="T34" fmla="*/ 2147483646 w 258"/>
                <a:gd name="T35" fmla="*/ 2147483646 h 442"/>
                <a:gd name="T36" fmla="*/ 2147483646 w 258"/>
                <a:gd name="T37" fmla="*/ 2147483646 h 442"/>
                <a:gd name="T38" fmla="*/ 2147483646 w 258"/>
                <a:gd name="T39" fmla="*/ 2147483646 h 442"/>
                <a:gd name="T40" fmla="*/ 0 w 258"/>
                <a:gd name="T41" fmla="*/ 2147483646 h 442"/>
                <a:gd name="T42" fmla="*/ 2147483646 w 258"/>
                <a:gd name="T43" fmla="*/ 2147483646 h 442"/>
                <a:gd name="T44" fmla="*/ 2147483646 w 258"/>
                <a:gd name="T45" fmla="*/ 2147483646 h 442"/>
                <a:gd name="T46" fmla="*/ 2147483646 w 258"/>
                <a:gd name="T47" fmla="*/ 2147483646 h 442"/>
                <a:gd name="T48" fmla="*/ 2147483646 w 258"/>
                <a:gd name="T49" fmla="*/ 2147483646 h 442"/>
                <a:gd name="T50" fmla="*/ 2147483646 w 258"/>
                <a:gd name="T51" fmla="*/ 0 h 44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58"/>
                <a:gd name="T79" fmla="*/ 0 h 442"/>
                <a:gd name="T80" fmla="*/ 258 w 258"/>
                <a:gd name="T81" fmla="*/ 442 h 44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58" h="442">
                  <a:moveTo>
                    <a:pt x="60" y="0"/>
                  </a:moveTo>
                  <a:lnTo>
                    <a:pt x="128" y="4"/>
                  </a:lnTo>
                  <a:lnTo>
                    <a:pt x="176" y="8"/>
                  </a:lnTo>
                  <a:lnTo>
                    <a:pt x="190" y="10"/>
                  </a:lnTo>
                  <a:lnTo>
                    <a:pt x="196" y="12"/>
                  </a:lnTo>
                  <a:lnTo>
                    <a:pt x="194" y="16"/>
                  </a:lnTo>
                  <a:lnTo>
                    <a:pt x="192" y="24"/>
                  </a:lnTo>
                  <a:lnTo>
                    <a:pt x="186" y="32"/>
                  </a:lnTo>
                  <a:lnTo>
                    <a:pt x="226" y="68"/>
                  </a:lnTo>
                  <a:lnTo>
                    <a:pt x="244" y="60"/>
                  </a:lnTo>
                  <a:lnTo>
                    <a:pt x="258" y="82"/>
                  </a:lnTo>
                  <a:lnTo>
                    <a:pt x="226" y="180"/>
                  </a:lnTo>
                  <a:lnTo>
                    <a:pt x="240" y="218"/>
                  </a:lnTo>
                  <a:lnTo>
                    <a:pt x="238" y="240"/>
                  </a:lnTo>
                  <a:lnTo>
                    <a:pt x="232" y="272"/>
                  </a:lnTo>
                  <a:lnTo>
                    <a:pt x="244" y="278"/>
                  </a:lnTo>
                  <a:lnTo>
                    <a:pt x="236" y="442"/>
                  </a:lnTo>
                  <a:lnTo>
                    <a:pt x="126" y="434"/>
                  </a:lnTo>
                  <a:lnTo>
                    <a:pt x="130" y="368"/>
                  </a:lnTo>
                  <a:lnTo>
                    <a:pt x="132" y="318"/>
                  </a:lnTo>
                  <a:lnTo>
                    <a:pt x="0" y="306"/>
                  </a:lnTo>
                  <a:lnTo>
                    <a:pt x="16" y="178"/>
                  </a:lnTo>
                  <a:lnTo>
                    <a:pt x="36" y="178"/>
                  </a:lnTo>
                  <a:lnTo>
                    <a:pt x="36" y="162"/>
                  </a:lnTo>
                  <a:lnTo>
                    <a:pt x="50" y="16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4">
              <a:extLst/>
            </p:cNvPr>
            <p:cNvSpPr>
              <a:spLocks/>
            </p:cNvSpPr>
            <p:nvPr/>
          </p:nvSpPr>
          <p:spPr bwMode="auto">
            <a:xfrm rot="-198406">
              <a:off x="3343275" y="612775"/>
              <a:ext cx="985838" cy="944563"/>
            </a:xfrm>
            <a:custGeom>
              <a:avLst/>
              <a:gdLst>
                <a:gd name="T0" fmla="*/ 2147483646 w 288"/>
                <a:gd name="T1" fmla="*/ 0 h 276"/>
                <a:gd name="T2" fmla="*/ 2147483646 w 288"/>
                <a:gd name="T3" fmla="*/ 2147483646 h 276"/>
                <a:gd name="T4" fmla="*/ 2147483646 w 288"/>
                <a:gd name="T5" fmla="*/ 2147483646 h 276"/>
                <a:gd name="T6" fmla="*/ 2147483646 w 288"/>
                <a:gd name="T7" fmla="*/ 2147483646 h 276"/>
                <a:gd name="T8" fmla="*/ 2147483646 w 288"/>
                <a:gd name="T9" fmla="*/ 2147483646 h 276"/>
                <a:gd name="T10" fmla="*/ 2147483646 w 288"/>
                <a:gd name="T11" fmla="*/ 2147483646 h 276"/>
                <a:gd name="T12" fmla="*/ 2147483646 w 288"/>
                <a:gd name="T13" fmla="*/ 2147483646 h 276"/>
                <a:gd name="T14" fmla="*/ 2147483646 w 288"/>
                <a:gd name="T15" fmla="*/ 2147483646 h 276"/>
                <a:gd name="T16" fmla="*/ 2147483646 w 288"/>
                <a:gd name="T17" fmla="*/ 2147483646 h 276"/>
                <a:gd name="T18" fmla="*/ 2147483646 w 288"/>
                <a:gd name="T19" fmla="*/ 2147483646 h 276"/>
                <a:gd name="T20" fmla="*/ 2147483646 w 288"/>
                <a:gd name="T21" fmla="*/ 2147483646 h 276"/>
                <a:gd name="T22" fmla="*/ 2147483646 w 288"/>
                <a:gd name="T23" fmla="*/ 2147483646 h 276"/>
                <a:gd name="T24" fmla="*/ 2147483646 w 288"/>
                <a:gd name="T25" fmla="*/ 2147483646 h 276"/>
                <a:gd name="T26" fmla="*/ 2147483646 w 288"/>
                <a:gd name="T27" fmla="*/ 2147483646 h 276"/>
                <a:gd name="T28" fmla="*/ 2147483646 w 288"/>
                <a:gd name="T29" fmla="*/ 2147483646 h 276"/>
                <a:gd name="T30" fmla="*/ 2147483646 w 288"/>
                <a:gd name="T31" fmla="*/ 2147483646 h 276"/>
                <a:gd name="T32" fmla="*/ 2147483646 w 288"/>
                <a:gd name="T33" fmla="*/ 2147483646 h 276"/>
                <a:gd name="T34" fmla="*/ 2147483646 w 288"/>
                <a:gd name="T35" fmla="*/ 2147483646 h 276"/>
                <a:gd name="T36" fmla="*/ 2147483646 w 288"/>
                <a:gd name="T37" fmla="*/ 2147483646 h 276"/>
                <a:gd name="T38" fmla="*/ 2147483646 w 288"/>
                <a:gd name="T39" fmla="*/ 2147483646 h 276"/>
                <a:gd name="T40" fmla="*/ 2147483646 w 288"/>
                <a:gd name="T41" fmla="*/ 2147483646 h 276"/>
                <a:gd name="T42" fmla="*/ 0 w 288"/>
                <a:gd name="T43" fmla="*/ 2147483646 h 276"/>
                <a:gd name="T44" fmla="*/ 2147483646 w 288"/>
                <a:gd name="T45" fmla="*/ 0 h 2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8"/>
                <a:gd name="T70" fmla="*/ 0 h 276"/>
                <a:gd name="T71" fmla="*/ 288 w 288"/>
                <a:gd name="T72" fmla="*/ 276 h 2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8" h="276">
                  <a:moveTo>
                    <a:pt x="10" y="0"/>
                  </a:moveTo>
                  <a:lnTo>
                    <a:pt x="160" y="10"/>
                  </a:lnTo>
                  <a:lnTo>
                    <a:pt x="198" y="16"/>
                  </a:lnTo>
                  <a:lnTo>
                    <a:pt x="214" y="76"/>
                  </a:lnTo>
                  <a:lnTo>
                    <a:pt x="250" y="100"/>
                  </a:lnTo>
                  <a:lnTo>
                    <a:pt x="254" y="122"/>
                  </a:lnTo>
                  <a:lnTo>
                    <a:pt x="288" y="222"/>
                  </a:lnTo>
                  <a:lnTo>
                    <a:pt x="278" y="228"/>
                  </a:lnTo>
                  <a:lnTo>
                    <a:pt x="258" y="270"/>
                  </a:lnTo>
                  <a:lnTo>
                    <a:pt x="246" y="266"/>
                  </a:lnTo>
                  <a:lnTo>
                    <a:pt x="174" y="276"/>
                  </a:lnTo>
                  <a:lnTo>
                    <a:pt x="168" y="260"/>
                  </a:lnTo>
                  <a:lnTo>
                    <a:pt x="158" y="260"/>
                  </a:lnTo>
                  <a:lnTo>
                    <a:pt x="152" y="270"/>
                  </a:lnTo>
                  <a:lnTo>
                    <a:pt x="70" y="256"/>
                  </a:lnTo>
                  <a:lnTo>
                    <a:pt x="52" y="228"/>
                  </a:lnTo>
                  <a:lnTo>
                    <a:pt x="54" y="206"/>
                  </a:lnTo>
                  <a:lnTo>
                    <a:pt x="40" y="168"/>
                  </a:lnTo>
                  <a:lnTo>
                    <a:pt x="72" y="70"/>
                  </a:lnTo>
                  <a:lnTo>
                    <a:pt x="58" y="48"/>
                  </a:lnTo>
                  <a:lnTo>
                    <a:pt x="40" y="56"/>
                  </a:lnTo>
                  <a:lnTo>
                    <a:pt x="0" y="2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5">
              <a:extLst/>
            </p:cNvPr>
            <p:cNvSpPr>
              <a:spLocks/>
            </p:cNvSpPr>
            <p:nvPr/>
          </p:nvSpPr>
          <p:spPr bwMode="auto">
            <a:xfrm rot="-198406">
              <a:off x="2676525" y="5375275"/>
              <a:ext cx="1027113" cy="630238"/>
            </a:xfrm>
            <a:custGeom>
              <a:avLst/>
              <a:gdLst>
                <a:gd name="T0" fmla="*/ 2147483646 w 300"/>
                <a:gd name="T1" fmla="*/ 0 h 184"/>
                <a:gd name="T2" fmla="*/ 2147483646 w 300"/>
                <a:gd name="T3" fmla="*/ 2147483646 h 184"/>
                <a:gd name="T4" fmla="*/ 2147483646 w 300"/>
                <a:gd name="T5" fmla="*/ 2147483646 h 184"/>
                <a:gd name="T6" fmla="*/ 2147483646 w 300"/>
                <a:gd name="T7" fmla="*/ 2147483646 h 184"/>
                <a:gd name="T8" fmla="*/ 2147483646 w 300"/>
                <a:gd name="T9" fmla="*/ 2147483646 h 184"/>
                <a:gd name="T10" fmla="*/ 2147483646 w 300"/>
                <a:gd name="T11" fmla="*/ 2147483646 h 184"/>
                <a:gd name="T12" fmla="*/ 2147483646 w 300"/>
                <a:gd name="T13" fmla="*/ 2147483646 h 184"/>
                <a:gd name="T14" fmla="*/ 2147483646 w 300"/>
                <a:gd name="T15" fmla="*/ 2147483646 h 184"/>
                <a:gd name="T16" fmla="*/ 2147483646 w 300"/>
                <a:gd name="T17" fmla="*/ 2147483646 h 184"/>
                <a:gd name="T18" fmla="*/ 2147483646 w 300"/>
                <a:gd name="T19" fmla="*/ 2147483646 h 184"/>
                <a:gd name="T20" fmla="*/ 2147483646 w 300"/>
                <a:gd name="T21" fmla="*/ 2147483646 h 184"/>
                <a:gd name="T22" fmla="*/ 2147483646 w 300"/>
                <a:gd name="T23" fmla="*/ 2147483646 h 184"/>
                <a:gd name="T24" fmla="*/ 0 w 300"/>
                <a:gd name="T25" fmla="*/ 2147483646 h 184"/>
                <a:gd name="T26" fmla="*/ 2147483646 w 300"/>
                <a:gd name="T27" fmla="*/ 0 h 1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0"/>
                <a:gd name="T43" fmla="*/ 0 h 184"/>
                <a:gd name="T44" fmla="*/ 300 w 300"/>
                <a:gd name="T45" fmla="*/ 184 h 18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0" h="184">
                  <a:moveTo>
                    <a:pt x="14" y="0"/>
                  </a:moveTo>
                  <a:lnTo>
                    <a:pt x="98" y="6"/>
                  </a:lnTo>
                  <a:lnTo>
                    <a:pt x="106" y="22"/>
                  </a:lnTo>
                  <a:lnTo>
                    <a:pt x="234" y="28"/>
                  </a:lnTo>
                  <a:lnTo>
                    <a:pt x="246" y="28"/>
                  </a:lnTo>
                  <a:lnTo>
                    <a:pt x="244" y="80"/>
                  </a:lnTo>
                  <a:lnTo>
                    <a:pt x="266" y="96"/>
                  </a:lnTo>
                  <a:lnTo>
                    <a:pt x="264" y="120"/>
                  </a:lnTo>
                  <a:lnTo>
                    <a:pt x="300" y="184"/>
                  </a:lnTo>
                  <a:lnTo>
                    <a:pt x="174" y="180"/>
                  </a:lnTo>
                  <a:lnTo>
                    <a:pt x="74" y="168"/>
                  </a:lnTo>
                  <a:lnTo>
                    <a:pt x="8" y="168"/>
                  </a:lnTo>
                  <a:lnTo>
                    <a:pt x="0" y="15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9C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>
              <a:extLst/>
            </p:cNvPr>
            <p:cNvSpPr>
              <a:spLocks/>
            </p:cNvSpPr>
            <p:nvPr/>
          </p:nvSpPr>
          <p:spPr bwMode="auto">
            <a:xfrm rot="-198406">
              <a:off x="1673225" y="5110163"/>
              <a:ext cx="1041400" cy="863600"/>
            </a:xfrm>
            <a:custGeom>
              <a:avLst/>
              <a:gdLst>
                <a:gd name="T0" fmla="*/ 2147483646 w 304"/>
                <a:gd name="T1" fmla="*/ 2147483646 h 252"/>
                <a:gd name="T2" fmla="*/ 0 w 304"/>
                <a:gd name="T3" fmla="*/ 2147483646 h 252"/>
                <a:gd name="T4" fmla="*/ 2147483646 w 304"/>
                <a:gd name="T5" fmla="*/ 2147483646 h 252"/>
                <a:gd name="T6" fmla="*/ 2147483646 w 304"/>
                <a:gd name="T7" fmla="*/ 2147483646 h 252"/>
                <a:gd name="T8" fmla="*/ 2147483646 w 304"/>
                <a:gd name="T9" fmla="*/ 2147483646 h 252"/>
                <a:gd name="T10" fmla="*/ 2147483646 w 304"/>
                <a:gd name="T11" fmla="*/ 0 h 252"/>
                <a:gd name="T12" fmla="*/ 2147483646 w 304"/>
                <a:gd name="T13" fmla="*/ 2147483646 h 252"/>
                <a:gd name="T14" fmla="*/ 2147483646 w 304"/>
                <a:gd name="T15" fmla="*/ 2147483646 h 252"/>
                <a:gd name="T16" fmla="*/ 2147483646 w 304"/>
                <a:gd name="T17" fmla="*/ 2147483646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4"/>
                <a:gd name="T28" fmla="*/ 0 h 252"/>
                <a:gd name="T29" fmla="*/ 304 w 304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4" h="252">
                  <a:moveTo>
                    <a:pt x="290" y="252"/>
                  </a:moveTo>
                  <a:lnTo>
                    <a:pt x="0" y="230"/>
                  </a:lnTo>
                  <a:lnTo>
                    <a:pt x="32" y="158"/>
                  </a:lnTo>
                  <a:lnTo>
                    <a:pt x="120" y="68"/>
                  </a:lnTo>
                  <a:lnTo>
                    <a:pt x="128" y="14"/>
                  </a:lnTo>
                  <a:lnTo>
                    <a:pt x="148" y="0"/>
                  </a:lnTo>
                  <a:lnTo>
                    <a:pt x="300" y="10"/>
                  </a:lnTo>
                  <a:lnTo>
                    <a:pt x="304" y="9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99C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7">
              <a:extLst/>
            </p:cNvPr>
            <p:cNvSpPr>
              <a:spLocks/>
            </p:cNvSpPr>
            <p:nvPr/>
          </p:nvSpPr>
          <p:spPr bwMode="auto">
            <a:xfrm rot="-198406">
              <a:off x="992188" y="5049838"/>
              <a:ext cx="1184275" cy="882650"/>
            </a:xfrm>
            <a:custGeom>
              <a:avLst/>
              <a:gdLst>
                <a:gd name="T0" fmla="*/ 2147483646 w 346"/>
                <a:gd name="T1" fmla="*/ 2147483646 h 258"/>
                <a:gd name="T2" fmla="*/ 0 w 346"/>
                <a:gd name="T3" fmla="*/ 2147483646 h 258"/>
                <a:gd name="T4" fmla="*/ 2147483646 w 346"/>
                <a:gd name="T5" fmla="*/ 0 h 258"/>
                <a:gd name="T6" fmla="*/ 2147483646 w 346"/>
                <a:gd name="T7" fmla="*/ 2147483646 h 258"/>
                <a:gd name="T8" fmla="*/ 2147483646 w 346"/>
                <a:gd name="T9" fmla="*/ 2147483646 h 258"/>
                <a:gd name="T10" fmla="*/ 2147483646 w 346"/>
                <a:gd name="T11" fmla="*/ 2147483646 h 258"/>
                <a:gd name="T12" fmla="*/ 2147483646 w 346"/>
                <a:gd name="T13" fmla="*/ 2147483646 h 258"/>
                <a:gd name="T14" fmla="*/ 2147483646 w 346"/>
                <a:gd name="T15" fmla="*/ 2147483646 h 2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6"/>
                <a:gd name="T25" fmla="*/ 0 h 258"/>
                <a:gd name="T26" fmla="*/ 346 w 346"/>
                <a:gd name="T27" fmla="*/ 258 h 2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6" h="258">
                  <a:moveTo>
                    <a:pt x="198" y="258"/>
                  </a:moveTo>
                  <a:lnTo>
                    <a:pt x="0" y="244"/>
                  </a:lnTo>
                  <a:lnTo>
                    <a:pt x="18" y="0"/>
                  </a:lnTo>
                  <a:lnTo>
                    <a:pt x="346" y="28"/>
                  </a:lnTo>
                  <a:lnTo>
                    <a:pt x="326" y="42"/>
                  </a:lnTo>
                  <a:lnTo>
                    <a:pt x="318" y="96"/>
                  </a:lnTo>
                  <a:lnTo>
                    <a:pt x="230" y="186"/>
                  </a:lnTo>
                  <a:lnTo>
                    <a:pt x="198" y="258"/>
                  </a:lnTo>
                  <a:close/>
                </a:path>
              </a:pathLst>
            </a:custGeom>
            <a:solidFill>
              <a:srgbClr val="99C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8">
              <a:extLst/>
            </p:cNvPr>
            <p:cNvSpPr>
              <a:spLocks/>
            </p:cNvSpPr>
            <p:nvPr/>
          </p:nvSpPr>
          <p:spPr bwMode="auto">
            <a:xfrm rot="-198406">
              <a:off x="1022350" y="4737100"/>
              <a:ext cx="1246188" cy="403225"/>
            </a:xfrm>
            <a:custGeom>
              <a:avLst/>
              <a:gdLst>
                <a:gd name="T0" fmla="*/ 0 w 364"/>
                <a:gd name="T1" fmla="*/ 2147483646 h 118"/>
                <a:gd name="T2" fmla="*/ 2147483646 w 364"/>
                <a:gd name="T3" fmla="*/ 2147483646 h 118"/>
                <a:gd name="T4" fmla="*/ 2147483646 w 364"/>
                <a:gd name="T5" fmla="*/ 0 h 118"/>
                <a:gd name="T6" fmla="*/ 2147483646 w 364"/>
                <a:gd name="T7" fmla="*/ 2147483646 h 118"/>
                <a:gd name="T8" fmla="*/ 2147483646 w 364"/>
                <a:gd name="T9" fmla="*/ 2147483646 h 118"/>
                <a:gd name="T10" fmla="*/ 2147483646 w 364"/>
                <a:gd name="T11" fmla="*/ 2147483646 h 118"/>
                <a:gd name="T12" fmla="*/ 2147483646 w 364"/>
                <a:gd name="T13" fmla="*/ 2147483646 h 118"/>
                <a:gd name="T14" fmla="*/ 2147483646 w 364"/>
                <a:gd name="T15" fmla="*/ 2147483646 h 118"/>
                <a:gd name="T16" fmla="*/ 2147483646 w 364"/>
                <a:gd name="T17" fmla="*/ 2147483646 h 118"/>
                <a:gd name="T18" fmla="*/ 2147483646 w 364"/>
                <a:gd name="T19" fmla="*/ 2147483646 h 118"/>
                <a:gd name="T20" fmla="*/ 2147483646 w 364"/>
                <a:gd name="T21" fmla="*/ 2147483646 h 118"/>
                <a:gd name="T22" fmla="*/ 0 w 364"/>
                <a:gd name="T23" fmla="*/ 2147483646 h 1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4"/>
                <a:gd name="T37" fmla="*/ 0 h 118"/>
                <a:gd name="T38" fmla="*/ 364 w 364"/>
                <a:gd name="T39" fmla="*/ 118 h 1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4" h="118">
                  <a:moveTo>
                    <a:pt x="0" y="90"/>
                  </a:moveTo>
                  <a:lnTo>
                    <a:pt x="12" y="2"/>
                  </a:lnTo>
                  <a:lnTo>
                    <a:pt x="84" y="0"/>
                  </a:lnTo>
                  <a:lnTo>
                    <a:pt x="246" y="14"/>
                  </a:lnTo>
                  <a:lnTo>
                    <a:pt x="266" y="36"/>
                  </a:lnTo>
                  <a:lnTo>
                    <a:pt x="332" y="28"/>
                  </a:lnTo>
                  <a:lnTo>
                    <a:pt x="346" y="52"/>
                  </a:lnTo>
                  <a:lnTo>
                    <a:pt x="364" y="62"/>
                  </a:lnTo>
                  <a:lnTo>
                    <a:pt x="358" y="88"/>
                  </a:lnTo>
                  <a:lnTo>
                    <a:pt x="328" y="88"/>
                  </a:lnTo>
                  <a:lnTo>
                    <a:pt x="328" y="11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9C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9">
              <a:extLst/>
            </p:cNvPr>
            <p:cNvSpPr>
              <a:spLocks/>
            </p:cNvSpPr>
            <p:nvPr/>
          </p:nvSpPr>
          <p:spPr bwMode="auto">
            <a:xfrm rot="-198406">
              <a:off x="2143125" y="4665663"/>
              <a:ext cx="547688" cy="465137"/>
            </a:xfrm>
            <a:custGeom>
              <a:avLst/>
              <a:gdLst>
                <a:gd name="T0" fmla="*/ 2147483646 w 160"/>
                <a:gd name="T1" fmla="*/ 2147483646 h 136"/>
                <a:gd name="T2" fmla="*/ 2147483646 w 160"/>
                <a:gd name="T3" fmla="*/ 2147483646 h 136"/>
                <a:gd name="T4" fmla="*/ 2147483646 w 160"/>
                <a:gd name="T5" fmla="*/ 2147483646 h 136"/>
                <a:gd name="T6" fmla="*/ 2147483646 w 160"/>
                <a:gd name="T7" fmla="*/ 2147483646 h 136"/>
                <a:gd name="T8" fmla="*/ 2147483646 w 160"/>
                <a:gd name="T9" fmla="*/ 2147483646 h 136"/>
                <a:gd name="T10" fmla="*/ 2147483646 w 160"/>
                <a:gd name="T11" fmla="*/ 0 h 136"/>
                <a:gd name="T12" fmla="*/ 2147483646 w 160"/>
                <a:gd name="T13" fmla="*/ 2147483646 h 136"/>
                <a:gd name="T14" fmla="*/ 2147483646 w 160"/>
                <a:gd name="T15" fmla="*/ 2147483646 h 136"/>
                <a:gd name="T16" fmla="*/ 2147483646 w 160"/>
                <a:gd name="T17" fmla="*/ 2147483646 h 136"/>
                <a:gd name="T18" fmla="*/ 0 w 160"/>
                <a:gd name="T19" fmla="*/ 2147483646 h 136"/>
                <a:gd name="T20" fmla="*/ 0 w 160"/>
                <a:gd name="T21" fmla="*/ 2147483646 h 136"/>
                <a:gd name="T22" fmla="*/ 2147483646 w 160"/>
                <a:gd name="T23" fmla="*/ 2147483646 h 136"/>
                <a:gd name="T24" fmla="*/ 2147483646 w 160"/>
                <a:gd name="T25" fmla="*/ 2147483646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0"/>
                <a:gd name="T40" fmla="*/ 0 h 136"/>
                <a:gd name="T41" fmla="*/ 160 w 160"/>
                <a:gd name="T42" fmla="*/ 136 h 1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0" h="136">
                  <a:moveTo>
                    <a:pt x="36" y="70"/>
                  </a:moveTo>
                  <a:lnTo>
                    <a:pt x="64" y="42"/>
                  </a:lnTo>
                  <a:lnTo>
                    <a:pt x="84" y="28"/>
                  </a:lnTo>
                  <a:lnTo>
                    <a:pt x="110" y="16"/>
                  </a:lnTo>
                  <a:lnTo>
                    <a:pt x="108" y="4"/>
                  </a:lnTo>
                  <a:lnTo>
                    <a:pt x="128" y="0"/>
                  </a:lnTo>
                  <a:lnTo>
                    <a:pt x="140" y="58"/>
                  </a:lnTo>
                  <a:lnTo>
                    <a:pt x="160" y="68"/>
                  </a:lnTo>
                  <a:lnTo>
                    <a:pt x="152" y="136"/>
                  </a:lnTo>
                  <a:lnTo>
                    <a:pt x="0" y="126"/>
                  </a:lnTo>
                  <a:lnTo>
                    <a:pt x="0" y="96"/>
                  </a:lnTo>
                  <a:lnTo>
                    <a:pt x="30" y="96"/>
                  </a:lnTo>
                  <a:lnTo>
                    <a:pt x="36" y="70"/>
                  </a:lnTo>
                  <a:close/>
                </a:path>
              </a:pathLst>
            </a:custGeom>
            <a:solidFill>
              <a:srgbClr val="99C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0">
              <a:extLst/>
            </p:cNvPr>
            <p:cNvSpPr>
              <a:spLocks/>
            </p:cNvSpPr>
            <p:nvPr/>
          </p:nvSpPr>
          <p:spPr bwMode="auto">
            <a:xfrm rot="-198406">
              <a:off x="1047750" y="4362450"/>
              <a:ext cx="1368425" cy="582613"/>
            </a:xfrm>
            <a:custGeom>
              <a:avLst/>
              <a:gdLst>
                <a:gd name="T0" fmla="*/ 2147483646 w 400"/>
                <a:gd name="T1" fmla="*/ 0 h 170"/>
                <a:gd name="T2" fmla="*/ 2147483646 w 400"/>
                <a:gd name="T3" fmla="*/ 2147483646 h 170"/>
                <a:gd name="T4" fmla="*/ 2147483646 w 400"/>
                <a:gd name="T5" fmla="*/ 2147483646 h 170"/>
                <a:gd name="T6" fmla="*/ 2147483646 w 400"/>
                <a:gd name="T7" fmla="*/ 2147483646 h 170"/>
                <a:gd name="T8" fmla="*/ 2147483646 w 400"/>
                <a:gd name="T9" fmla="*/ 2147483646 h 170"/>
                <a:gd name="T10" fmla="*/ 2147483646 w 400"/>
                <a:gd name="T11" fmla="*/ 2147483646 h 170"/>
                <a:gd name="T12" fmla="*/ 2147483646 w 400"/>
                <a:gd name="T13" fmla="*/ 2147483646 h 170"/>
                <a:gd name="T14" fmla="*/ 2147483646 w 400"/>
                <a:gd name="T15" fmla="*/ 2147483646 h 170"/>
                <a:gd name="T16" fmla="*/ 2147483646 w 400"/>
                <a:gd name="T17" fmla="*/ 2147483646 h 170"/>
                <a:gd name="T18" fmla="*/ 2147483646 w 400"/>
                <a:gd name="T19" fmla="*/ 2147483646 h 170"/>
                <a:gd name="T20" fmla="*/ 2147483646 w 400"/>
                <a:gd name="T21" fmla="*/ 2147483646 h 170"/>
                <a:gd name="T22" fmla="*/ 2147483646 w 400"/>
                <a:gd name="T23" fmla="*/ 2147483646 h 170"/>
                <a:gd name="T24" fmla="*/ 2147483646 w 400"/>
                <a:gd name="T25" fmla="*/ 2147483646 h 170"/>
                <a:gd name="T26" fmla="*/ 2147483646 w 400"/>
                <a:gd name="T27" fmla="*/ 2147483646 h 170"/>
                <a:gd name="T28" fmla="*/ 0 w 400"/>
                <a:gd name="T29" fmla="*/ 2147483646 h 170"/>
                <a:gd name="T30" fmla="*/ 2147483646 w 400"/>
                <a:gd name="T31" fmla="*/ 0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0"/>
                <a:gd name="T49" fmla="*/ 0 h 170"/>
                <a:gd name="T50" fmla="*/ 400 w 400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0" h="170">
                  <a:moveTo>
                    <a:pt x="6" y="0"/>
                  </a:moveTo>
                  <a:lnTo>
                    <a:pt x="330" y="26"/>
                  </a:lnTo>
                  <a:lnTo>
                    <a:pt x="338" y="42"/>
                  </a:lnTo>
                  <a:lnTo>
                    <a:pt x="348" y="32"/>
                  </a:lnTo>
                  <a:lnTo>
                    <a:pt x="356" y="42"/>
                  </a:lnTo>
                  <a:lnTo>
                    <a:pt x="350" y="70"/>
                  </a:lnTo>
                  <a:lnTo>
                    <a:pt x="398" y="112"/>
                  </a:lnTo>
                  <a:lnTo>
                    <a:pt x="400" y="128"/>
                  </a:lnTo>
                  <a:lnTo>
                    <a:pt x="352" y="170"/>
                  </a:lnTo>
                  <a:lnTo>
                    <a:pt x="334" y="160"/>
                  </a:lnTo>
                  <a:lnTo>
                    <a:pt x="320" y="136"/>
                  </a:lnTo>
                  <a:lnTo>
                    <a:pt x="254" y="144"/>
                  </a:lnTo>
                  <a:lnTo>
                    <a:pt x="234" y="122"/>
                  </a:lnTo>
                  <a:lnTo>
                    <a:pt x="80" y="108"/>
                  </a:lnTo>
                  <a:lnTo>
                    <a:pt x="0" y="11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AD4B8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1">
              <a:extLst/>
            </p:cNvPr>
            <p:cNvSpPr>
              <a:spLocks/>
            </p:cNvSpPr>
            <p:nvPr/>
          </p:nvSpPr>
          <p:spPr bwMode="auto">
            <a:xfrm rot="-198406">
              <a:off x="2024063" y="4164013"/>
              <a:ext cx="615950" cy="601662"/>
            </a:xfrm>
            <a:custGeom>
              <a:avLst/>
              <a:gdLst>
                <a:gd name="T0" fmla="*/ 0 w 180"/>
                <a:gd name="T1" fmla="*/ 0 h 176"/>
                <a:gd name="T2" fmla="*/ 2147483646 w 180"/>
                <a:gd name="T3" fmla="*/ 2147483646 h 176"/>
                <a:gd name="T4" fmla="*/ 2147483646 w 180"/>
                <a:gd name="T5" fmla="*/ 2147483646 h 176"/>
                <a:gd name="T6" fmla="*/ 2147483646 w 180"/>
                <a:gd name="T7" fmla="*/ 2147483646 h 176"/>
                <a:gd name="T8" fmla="*/ 2147483646 w 180"/>
                <a:gd name="T9" fmla="*/ 2147483646 h 176"/>
                <a:gd name="T10" fmla="*/ 2147483646 w 180"/>
                <a:gd name="T11" fmla="*/ 2147483646 h 176"/>
                <a:gd name="T12" fmla="*/ 2147483646 w 180"/>
                <a:gd name="T13" fmla="*/ 2147483646 h 176"/>
                <a:gd name="T14" fmla="*/ 2147483646 w 180"/>
                <a:gd name="T15" fmla="*/ 2147483646 h 176"/>
                <a:gd name="T16" fmla="*/ 2147483646 w 180"/>
                <a:gd name="T17" fmla="*/ 2147483646 h 176"/>
                <a:gd name="T18" fmla="*/ 2147483646 w 180"/>
                <a:gd name="T19" fmla="*/ 2147483646 h 176"/>
                <a:gd name="T20" fmla="*/ 2147483646 w 180"/>
                <a:gd name="T21" fmla="*/ 2147483646 h 176"/>
                <a:gd name="T22" fmla="*/ 2147483646 w 180"/>
                <a:gd name="T23" fmla="*/ 2147483646 h 176"/>
                <a:gd name="T24" fmla="*/ 2147483646 w 180"/>
                <a:gd name="T25" fmla="*/ 2147483646 h 176"/>
                <a:gd name="T26" fmla="*/ 2147483646 w 180"/>
                <a:gd name="T27" fmla="*/ 2147483646 h 176"/>
                <a:gd name="T28" fmla="*/ 2147483646 w 180"/>
                <a:gd name="T29" fmla="*/ 2147483646 h 176"/>
                <a:gd name="T30" fmla="*/ 2147483646 w 180"/>
                <a:gd name="T31" fmla="*/ 2147483646 h 176"/>
                <a:gd name="T32" fmla="*/ 2147483646 w 180"/>
                <a:gd name="T33" fmla="*/ 2147483646 h 176"/>
                <a:gd name="T34" fmla="*/ 2147483646 w 180"/>
                <a:gd name="T35" fmla="*/ 2147483646 h 176"/>
                <a:gd name="T36" fmla="*/ 2147483646 w 180"/>
                <a:gd name="T37" fmla="*/ 2147483646 h 176"/>
                <a:gd name="T38" fmla="*/ 0 w 180"/>
                <a:gd name="T39" fmla="*/ 0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0"/>
                <a:gd name="T61" fmla="*/ 0 h 176"/>
                <a:gd name="T62" fmla="*/ 180 w 180"/>
                <a:gd name="T63" fmla="*/ 176 h 17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0" h="176">
                  <a:moveTo>
                    <a:pt x="0" y="0"/>
                  </a:moveTo>
                  <a:lnTo>
                    <a:pt x="152" y="12"/>
                  </a:lnTo>
                  <a:lnTo>
                    <a:pt x="150" y="32"/>
                  </a:lnTo>
                  <a:lnTo>
                    <a:pt x="168" y="82"/>
                  </a:lnTo>
                  <a:lnTo>
                    <a:pt x="164" y="110"/>
                  </a:lnTo>
                  <a:lnTo>
                    <a:pt x="180" y="118"/>
                  </a:lnTo>
                  <a:lnTo>
                    <a:pt x="172" y="134"/>
                  </a:lnTo>
                  <a:lnTo>
                    <a:pt x="156" y="148"/>
                  </a:lnTo>
                  <a:lnTo>
                    <a:pt x="136" y="152"/>
                  </a:lnTo>
                  <a:lnTo>
                    <a:pt x="138" y="164"/>
                  </a:lnTo>
                  <a:lnTo>
                    <a:pt x="112" y="176"/>
                  </a:lnTo>
                  <a:lnTo>
                    <a:pt x="110" y="160"/>
                  </a:lnTo>
                  <a:lnTo>
                    <a:pt x="62" y="118"/>
                  </a:lnTo>
                  <a:lnTo>
                    <a:pt x="68" y="90"/>
                  </a:lnTo>
                  <a:lnTo>
                    <a:pt x="60" y="80"/>
                  </a:lnTo>
                  <a:lnTo>
                    <a:pt x="50" y="90"/>
                  </a:lnTo>
                  <a:lnTo>
                    <a:pt x="42" y="74"/>
                  </a:lnTo>
                  <a:lnTo>
                    <a:pt x="56" y="48"/>
                  </a:lnTo>
                  <a:lnTo>
                    <a:pt x="1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D4B8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2">
              <a:extLst/>
            </p:cNvPr>
            <p:cNvSpPr>
              <a:spLocks/>
            </p:cNvSpPr>
            <p:nvPr/>
          </p:nvSpPr>
          <p:spPr bwMode="auto">
            <a:xfrm rot="-198406">
              <a:off x="2582863" y="4411663"/>
              <a:ext cx="615950" cy="1000125"/>
            </a:xfrm>
            <a:custGeom>
              <a:avLst/>
              <a:gdLst>
                <a:gd name="T0" fmla="*/ 2147483646 w 180"/>
                <a:gd name="T1" fmla="*/ 0 h 292"/>
                <a:gd name="T2" fmla="*/ 2147483646 w 180"/>
                <a:gd name="T3" fmla="*/ 2147483646 h 292"/>
                <a:gd name="T4" fmla="*/ 2147483646 w 180"/>
                <a:gd name="T5" fmla="*/ 2147483646 h 292"/>
                <a:gd name="T6" fmla="*/ 2147483646 w 180"/>
                <a:gd name="T7" fmla="*/ 2147483646 h 292"/>
                <a:gd name="T8" fmla="*/ 2147483646 w 180"/>
                <a:gd name="T9" fmla="*/ 2147483646 h 292"/>
                <a:gd name="T10" fmla="*/ 2147483646 w 180"/>
                <a:gd name="T11" fmla="*/ 2147483646 h 292"/>
                <a:gd name="T12" fmla="*/ 2147483646 w 180"/>
                <a:gd name="T13" fmla="*/ 2147483646 h 292"/>
                <a:gd name="T14" fmla="*/ 2147483646 w 180"/>
                <a:gd name="T15" fmla="*/ 2147483646 h 292"/>
                <a:gd name="T16" fmla="*/ 2147483646 w 180"/>
                <a:gd name="T17" fmla="*/ 2147483646 h 292"/>
                <a:gd name="T18" fmla="*/ 2147483646 w 180"/>
                <a:gd name="T19" fmla="*/ 2147483646 h 292"/>
                <a:gd name="T20" fmla="*/ 2147483646 w 180"/>
                <a:gd name="T21" fmla="*/ 2147483646 h 292"/>
                <a:gd name="T22" fmla="*/ 0 w 180"/>
                <a:gd name="T23" fmla="*/ 2147483646 h 292"/>
                <a:gd name="T24" fmla="*/ 2147483646 w 180"/>
                <a:gd name="T25" fmla="*/ 2147483646 h 292"/>
                <a:gd name="T26" fmla="*/ 2147483646 w 180"/>
                <a:gd name="T27" fmla="*/ 2147483646 h 292"/>
                <a:gd name="T28" fmla="*/ 2147483646 w 180"/>
                <a:gd name="T29" fmla="*/ 2147483646 h 292"/>
                <a:gd name="T30" fmla="*/ 2147483646 w 180"/>
                <a:gd name="T31" fmla="*/ 0 h 29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0"/>
                <a:gd name="T49" fmla="*/ 0 h 292"/>
                <a:gd name="T50" fmla="*/ 180 w 180"/>
                <a:gd name="T51" fmla="*/ 292 h 29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0" h="292">
                  <a:moveTo>
                    <a:pt x="12" y="0"/>
                  </a:moveTo>
                  <a:lnTo>
                    <a:pt x="180" y="12"/>
                  </a:lnTo>
                  <a:lnTo>
                    <a:pt x="176" y="90"/>
                  </a:lnTo>
                  <a:lnTo>
                    <a:pt x="156" y="82"/>
                  </a:lnTo>
                  <a:lnTo>
                    <a:pt x="132" y="92"/>
                  </a:lnTo>
                  <a:lnTo>
                    <a:pt x="120" y="254"/>
                  </a:lnTo>
                  <a:lnTo>
                    <a:pt x="112" y="292"/>
                  </a:lnTo>
                  <a:lnTo>
                    <a:pt x="28" y="286"/>
                  </a:lnTo>
                  <a:lnTo>
                    <a:pt x="24" y="202"/>
                  </a:lnTo>
                  <a:lnTo>
                    <a:pt x="32" y="134"/>
                  </a:lnTo>
                  <a:lnTo>
                    <a:pt x="12" y="124"/>
                  </a:lnTo>
                  <a:lnTo>
                    <a:pt x="0" y="66"/>
                  </a:lnTo>
                  <a:lnTo>
                    <a:pt x="16" y="52"/>
                  </a:lnTo>
                  <a:lnTo>
                    <a:pt x="24" y="36"/>
                  </a:lnTo>
                  <a:lnTo>
                    <a:pt x="8" y="2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9C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3">
              <a:extLst/>
            </p:cNvPr>
            <p:cNvSpPr>
              <a:spLocks/>
            </p:cNvSpPr>
            <p:nvPr/>
          </p:nvSpPr>
          <p:spPr bwMode="auto">
            <a:xfrm rot="-198406">
              <a:off x="1036638" y="3752850"/>
              <a:ext cx="1643062" cy="690563"/>
            </a:xfrm>
            <a:custGeom>
              <a:avLst/>
              <a:gdLst>
                <a:gd name="T0" fmla="*/ 2147483646 w 480"/>
                <a:gd name="T1" fmla="*/ 2147483646 h 202"/>
                <a:gd name="T2" fmla="*/ 2147483646 w 480"/>
                <a:gd name="T3" fmla="*/ 2147483646 h 202"/>
                <a:gd name="T4" fmla="*/ 2147483646 w 480"/>
                <a:gd name="T5" fmla="*/ 0 h 202"/>
                <a:gd name="T6" fmla="*/ 2147483646 w 480"/>
                <a:gd name="T7" fmla="*/ 2147483646 h 202"/>
                <a:gd name="T8" fmla="*/ 2147483646 w 480"/>
                <a:gd name="T9" fmla="*/ 2147483646 h 202"/>
                <a:gd name="T10" fmla="*/ 2147483646 w 480"/>
                <a:gd name="T11" fmla="*/ 2147483646 h 202"/>
                <a:gd name="T12" fmla="*/ 2147483646 w 480"/>
                <a:gd name="T13" fmla="*/ 2147483646 h 202"/>
                <a:gd name="T14" fmla="*/ 2147483646 w 480"/>
                <a:gd name="T15" fmla="*/ 2147483646 h 202"/>
                <a:gd name="T16" fmla="*/ 2147483646 w 480"/>
                <a:gd name="T17" fmla="*/ 2147483646 h 202"/>
                <a:gd name="T18" fmla="*/ 2147483646 w 480"/>
                <a:gd name="T19" fmla="*/ 2147483646 h 202"/>
                <a:gd name="T20" fmla="*/ 2147483646 w 480"/>
                <a:gd name="T21" fmla="*/ 2147483646 h 202"/>
                <a:gd name="T22" fmla="*/ 0 w 480"/>
                <a:gd name="T23" fmla="*/ 2147483646 h 202"/>
                <a:gd name="T24" fmla="*/ 2147483646 w 480"/>
                <a:gd name="T25" fmla="*/ 2147483646 h 2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0"/>
                <a:gd name="T40" fmla="*/ 0 h 202"/>
                <a:gd name="T41" fmla="*/ 480 w 480"/>
                <a:gd name="T42" fmla="*/ 202 h 2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0" h="202">
                  <a:moveTo>
                    <a:pt x="12" y="34"/>
                  </a:moveTo>
                  <a:lnTo>
                    <a:pt x="210" y="56"/>
                  </a:lnTo>
                  <a:lnTo>
                    <a:pt x="218" y="0"/>
                  </a:lnTo>
                  <a:lnTo>
                    <a:pt x="480" y="20"/>
                  </a:lnTo>
                  <a:lnTo>
                    <a:pt x="472" y="154"/>
                  </a:lnTo>
                  <a:lnTo>
                    <a:pt x="432" y="160"/>
                  </a:lnTo>
                  <a:lnTo>
                    <a:pt x="434" y="140"/>
                  </a:lnTo>
                  <a:lnTo>
                    <a:pt x="282" y="128"/>
                  </a:lnTo>
                  <a:lnTo>
                    <a:pt x="292" y="160"/>
                  </a:lnTo>
                  <a:lnTo>
                    <a:pt x="338" y="176"/>
                  </a:lnTo>
                  <a:lnTo>
                    <a:pt x="324" y="202"/>
                  </a:lnTo>
                  <a:lnTo>
                    <a:pt x="0" y="176"/>
                  </a:lnTo>
                  <a:lnTo>
                    <a:pt x="12" y="34"/>
                  </a:lnTo>
                  <a:close/>
                </a:path>
              </a:pathLst>
            </a:custGeom>
            <a:solidFill>
              <a:srgbClr val="CAD4B8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4">
              <a:extLst/>
            </p:cNvPr>
            <p:cNvSpPr>
              <a:spLocks/>
            </p:cNvSpPr>
            <p:nvPr/>
          </p:nvSpPr>
          <p:spPr bwMode="auto">
            <a:xfrm rot="-198406">
              <a:off x="1744663" y="3086100"/>
              <a:ext cx="930275" cy="712788"/>
            </a:xfrm>
            <a:custGeom>
              <a:avLst/>
              <a:gdLst>
                <a:gd name="T0" fmla="*/ 0 w 272"/>
                <a:gd name="T1" fmla="*/ 2147483646 h 208"/>
                <a:gd name="T2" fmla="*/ 2147483646 w 272"/>
                <a:gd name="T3" fmla="*/ 2147483646 h 208"/>
                <a:gd name="T4" fmla="*/ 2147483646 w 272"/>
                <a:gd name="T5" fmla="*/ 2147483646 h 208"/>
                <a:gd name="T6" fmla="*/ 2147483646 w 272"/>
                <a:gd name="T7" fmla="*/ 2147483646 h 208"/>
                <a:gd name="T8" fmla="*/ 2147483646 w 272"/>
                <a:gd name="T9" fmla="*/ 2147483646 h 208"/>
                <a:gd name="T10" fmla="*/ 2147483646 w 272"/>
                <a:gd name="T11" fmla="*/ 2147483646 h 208"/>
                <a:gd name="T12" fmla="*/ 2147483646 w 272"/>
                <a:gd name="T13" fmla="*/ 2147483646 h 208"/>
                <a:gd name="T14" fmla="*/ 2147483646 w 272"/>
                <a:gd name="T15" fmla="*/ 0 h 208"/>
                <a:gd name="T16" fmla="*/ 2147483646 w 272"/>
                <a:gd name="T17" fmla="*/ 2147483646 h 208"/>
                <a:gd name="T18" fmla="*/ 0 w 272"/>
                <a:gd name="T19" fmla="*/ 2147483646 h 2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2"/>
                <a:gd name="T31" fmla="*/ 0 h 208"/>
                <a:gd name="T32" fmla="*/ 272 w 272"/>
                <a:gd name="T33" fmla="*/ 208 h 2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2" h="208">
                  <a:moveTo>
                    <a:pt x="0" y="188"/>
                  </a:moveTo>
                  <a:lnTo>
                    <a:pt x="4" y="116"/>
                  </a:lnTo>
                  <a:lnTo>
                    <a:pt x="90" y="82"/>
                  </a:lnTo>
                  <a:lnTo>
                    <a:pt x="86" y="70"/>
                  </a:lnTo>
                  <a:lnTo>
                    <a:pt x="168" y="36"/>
                  </a:lnTo>
                  <a:lnTo>
                    <a:pt x="174" y="50"/>
                  </a:lnTo>
                  <a:lnTo>
                    <a:pt x="194" y="54"/>
                  </a:lnTo>
                  <a:lnTo>
                    <a:pt x="272" y="0"/>
                  </a:lnTo>
                  <a:lnTo>
                    <a:pt x="262" y="20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AD4B8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5">
              <a:extLst/>
            </p:cNvPr>
            <p:cNvSpPr>
              <a:spLocks/>
            </p:cNvSpPr>
            <p:nvPr/>
          </p:nvSpPr>
          <p:spPr bwMode="auto">
            <a:xfrm rot="-198406">
              <a:off x="1033463" y="2741613"/>
              <a:ext cx="1765300" cy="1196975"/>
            </a:xfrm>
            <a:custGeom>
              <a:avLst/>
              <a:gdLst>
                <a:gd name="T0" fmla="*/ 0 w 516"/>
                <a:gd name="T1" fmla="*/ 2147483646 h 350"/>
                <a:gd name="T2" fmla="*/ 2147483646 w 516"/>
                <a:gd name="T3" fmla="*/ 0 h 350"/>
                <a:gd name="T4" fmla="*/ 2147483646 w 516"/>
                <a:gd name="T5" fmla="*/ 2147483646 h 350"/>
                <a:gd name="T6" fmla="*/ 2147483646 w 516"/>
                <a:gd name="T7" fmla="*/ 2147483646 h 350"/>
                <a:gd name="T8" fmla="*/ 2147483646 w 516"/>
                <a:gd name="T9" fmla="*/ 2147483646 h 350"/>
                <a:gd name="T10" fmla="*/ 2147483646 w 516"/>
                <a:gd name="T11" fmla="*/ 2147483646 h 350"/>
                <a:gd name="T12" fmla="*/ 2147483646 w 516"/>
                <a:gd name="T13" fmla="*/ 2147483646 h 350"/>
                <a:gd name="T14" fmla="*/ 2147483646 w 516"/>
                <a:gd name="T15" fmla="*/ 2147483646 h 350"/>
                <a:gd name="T16" fmla="*/ 2147483646 w 516"/>
                <a:gd name="T17" fmla="*/ 2147483646 h 350"/>
                <a:gd name="T18" fmla="*/ 2147483646 w 516"/>
                <a:gd name="T19" fmla="*/ 2147483646 h 350"/>
                <a:gd name="T20" fmla="*/ 2147483646 w 516"/>
                <a:gd name="T21" fmla="*/ 2147483646 h 350"/>
                <a:gd name="T22" fmla="*/ 2147483646 w 516"/>
                <a:gd name="T23" fmla="*/ 2147483646 h 350"/>
                <a:gd name="T24" fmla="*/ 2147483646 w 516"/>
                <a:gd name="T25" fmla="*/ 2147483646 h 350"/>
                <a:gd name="T26" fmla="*/ 2147483646 w 516"/>
                <a:gd name="T27" fmla="*/ 2147483646 h 350"/>
                <a:gd name="T28" fmla="*/ 2147483646 w 516"/>
                <a:gd name="T29" fmla="*/ 2147483646 h 350"/>
                <a:gd name="T30" fmla="*/ 0 w 516"/>
                <a:gd name="T31" fmla="*/ 2147483646 h 3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6"/>
                <a:gd name="T49" fmla="*/ 0 h 350"/>
                <a:gd name="T50" fmla="*/ 516 w 516"/>
                <a:gd name="T51" fmla="*/ 350 h 3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6" h="350">
                  <a:moveTo>
                    <a:pt x="0" y="328"/>
                  </a:moveTo>
                  <a:lnTo>
                    <a:pt x="26" y="0"/>
                  </a:lnTo>
                  <a:lnTo>
                    <a:pt x="506" y="42"/>
                  </a:lnTo>
                  <a:lnTo>
                    <a:pt x="496" y="60"/>
                  </a:lnTo>
                  <a:lnTo>
                    <a:pt x="514" y="70"/>
                  </a:lnTo>
                  <a:lnTo>
                    <a:pt x="516" y="82"/>
                  </a:lnTo>
                  <a:lnTo>
                    <a:pt x="478" y="106"/>
                  </a:lnTo>
                  <a:lnTo>
                    <a:pt x="400" y="160"/>
                  </a:lnTo>
                  <a:lnTo>
                    <a:pt x="380" y="156"/>
                  </a:lnTo>
                  <a:lnTo>
                    <a:pt x="374" y="142"/>
                  </a:lnTo>
                  <a:lnTo>
                    <a:pt x="292" y="176"/>
                  </a:lnTo>
                  <a:lnTo>
                    <a:pt x="296" y="188"/>
                  </a:lnTo>
                  <a:lnTo>
                    <a:pt x="210" y="222"/>
                  </a:lnTo>
                  <a:lnTo>
                    <a:pt x="206" y="294"/>
                  </a:lnTo>
                  <a:lnTo>
                    <a:pt x="198" y="35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9966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6">
              <a:extLst/>
            </p:cNvPr>
            <p:cNvSpPr>
              <a:spLocks/>
            </p:cNvSpPr>
            <p:nvPr/>
          </p:nvSpPr>
          <p:spPr bwMode="auto">
            <a:xfrm rot="-198406">
              <a:off x="1068388" y="1911350"/>
              <a:ext cx="2155825" cy="985838"/>
            </a:xfrm>
            <a:custGeom>
              <a:avLst/>
              <a:gdLst>
                <a:gd name="T0" fmla="*/ 2147483646 w 630"/>
                <a:gd name="T1" fmla="*/ 2147483646 h 288"/>
                <a:gd name="T2" fmla="*/ 2147483646 w 630"/>
                <a:gd name="T3" fmla="*/ 2147483646 h 288"/>
                <a:gd name="T4" fmla="*/ 2147483646 w 630"/>
                <a:gd name="T5" fmla="*/ 2147483646 h 288"/>
                <a:gd name="T6" fmla="*/ 2147483646 w 630"/>
                <a:gd name="T7" fmla="*/ 2147483646 h 288"/>
                <a:gd name="T8" fmla="*/ 2147483646 w 630"/>
                <a:gd name="T9" fmla="*/ 2147483646 h 288"/>
                <a:gd name="T10" fmla="*/ 2147483646 w 630"/>
                <a:gd name="T11" fmla="*/ 2147483646 h 288"/>
                <a:gd name="T12" fmla="*/ 2147483646 w 630"/>
                <a:gd name="T13" fmla="*/ 2147483646 h 288"/>
                <a:gd name="T14" fmla="*/ 2147483646 w 630"/>
                <a:gd name="T15" fmla="*/ 2147483646 h 288"/>
                <a:gd name="T16" fmla="*/ 2147483646 w 630"/>
                <a:gd name="T17" fmla="*/ 0 h 288"/>
                <a:gd name="T18" fmla="*/ 2147483646 w 630"/>
                <a:gd name="T19" fmla="*/ 2147483646 h 288"/>
                <a:gd name="T20" fmla="*/ 2147483646 w 630"/>
                <a:gd name="T21" fmla="*/ 2147483646 h 288"/>
                <a:gd name="T22" fmla="*/ 2147483646 w 630"/>
                <a:gd name="T23" fmla="*/ 2147483646 h 288"/>
                <a:gd name="T24" fmla="*/ 2147483646 w 630"/>
                <a:gd name="T25" fmla="*/ 2147483646 h 288"/>
                <a:gd name="T26" fmla="*/ 2147483646 w 630"/>
                <a:gd name="T27" fmla="*/ 2147483646 h 288"/>
                <a:gd name="T28" fmla="*/ 0 w 630"/>
                <a:gd name="T29" fmla="*/ 2147483646 h 288"/>
                <a:gd name="T30" fmla="*/ 0 w 630"/>
                <a:gd name="T31" fmla="*/ 2147483646 h 288"/>
                <a:gd name="T32" fmla="*/ 2147483646 w 630"/>
                <a:gd name="T33" fmla="*/ 2147483646 h 2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0"/>
                <a:gd name="T52" fmla="*/ 0 h 288"/>
                <a:gd name="T53" fmla="*/ 630 w 630"/>
                <a:gd name="T54" fmla="*/ 288 h 2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0" h="288">
                  <a:moveTo>
                    <a:pt x="12" y="130"/>
                  </a:moveTo>
                  <a:lnTo>
                    <a:pt x="152" y="142"/>
                  </a:lnTo>
                  <a:lnTo>
                    <a:pt x="156" y="124"/>
                  </a:lnTo>
                  <a:lnTo>
                    <a:pt x="338" y="136"/>
                  </a:lnTo>
                  <a:lnTo>
                    <a:pt x="342" y="90"/>
                  </a:lnTo>
                  <a:lnTo>
                    <a:pt x="494" y="102"/>
                  </a:lnTo>
                  <a:lnTo>
                    <a:pt x="498" y="62"/>
                  </a:lnTo>
                  <a:lnTo>
                    <a:pt x="532" y="64"/>
                  </a:lnTo>
                  <a:lnTo>
                    <a:pt x="536" y="0"/>
                  </a:lnTo>
                  <a:lnTo>
                    <a:pt x="630" y="6"/>
                  </a:lnTo>
                  <a:lnTo>
                    <a:pt x="626" y="72"/>
                  </a:lnTo>
                  <a:lnTo>
                    <a:pt x="590" y="72"/>
                  </a:lnTo>
                  <a:lnTo>
                    <a:pt x="574" y="288"/>
                  </a:lnTo>
                  <a:lnTo>
                    <a:pt x="480" y="280"/>
                  </a:lnTo>
                  <a:lnTo>
                    <a:pt x="0" y="238"/>
                  </a:lnTo>
                  <a:lnTo>
                    <a:pt x="0" y="186"/>
                  </a:lnTo>
                  <a:lnTo>
                    <a:pt x="12" y="130"/>
                  </a:lnTo>
                  <a:close/>
                </a:path>
              </a:pathLst>
            </a:custGeom>
            <a:solidFill>
              <a:srgbClr val="FF66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7">
              <a:extLst/>
            </p:cNvPr>
            <p:cNvSpPr>
              <a:spLocks/>
            </p:cNvSpPr>
            <p:nvPr/>
          </p:nvSpPr>
          <p:spPr bwMode="auto">
            <a:xfrm rot="-198406">
              <a:off x="1085850" y="1603375"/>
              <a:ext cx="2124075" cy="793750"/>
            </a:xfrm>
            <a:custGeom>
              <a:avLst/>
              <a:gdLst>
                <a:gd name="T0" fmla="*/ 2147483646 w 620"/>
                <a:gd name="T1" fmla="*/ 0 h 232"/>
                <a:gd name="T2" fmla="*/ 2147483646 w 620"/>
                <a:gd name="T3" fmla="*/ 2147483646 h 232"/>
                <a:gd name="T4" fmla="*/ 2147483646 w 620"/>
                <a:gd name="T5" fmla="*/ 2147483646 h 232"/>
                <a:gd name="T6" fmla="*/ 2147483646 w 620"/>
                <a:gd name="T7" fmla="*/ 2147483646 h 232"/>
                <a:gd name="T8" fmla="*/ 2147483646 w 620"/>
                <a:gd name="T9" fmla="*/ 2147483646 h 232"/>
                <a:gd name="T10" fmla="*/ 2147483646 w 620"/>
                <a:gd name="T11" fmla="*/ 2147483646 h 232"/>
                <a:gd name="T12" fmla="*/ 2147483646 w 620"/>
                <a:gd name="T13" fmla="*/ 2147483646 h 232"/>
                <a:gd name="T14" fmla="*/ 2147483646 w 620"/>
                <a:gd name="T15" fmla="*/ 2147483646 h 232"/>
                <a:gd name="T16" fmla="*/ 2147483646 w 620"/>
                <a:gd name="T17" fmla="*/ 2147483646 h 232"/>
                <a:gd name="T18" fmla="*/ 2147483646 w 620"/>
                <a:gd name="T19" fmla="*/ 2147483646 h 232"/>
                <a:gd name="T20" fmla="*/ 2147483646 w 620"/>
                <a:gd name="T21" fmla="*/ 2147483646 h 232"/>
                <a:gd name="T22" fmla="*/ 2147483646 w 620"/>
                <a:gd name="T23" fmla="*/ 2147483646 h 232"/>
                <a:gd name="T24" fmla="*/ 2147483646 w 620"/>
                <a:gd name="T25" fmla="*/ 2147483646 h 232"/>
                <a:gd name="T26" fmla="*/ 2147483646 w 620"/>
                <a:gd name="T27" fmla="*/ 2147483646 h 232"/>
                <a:gd name="T28" fmla="*/ 2147483646 w 620"/>
                <a:gd name="T29" fmla="*/ 2147483646 h 232"/>
                <a:gd name="T30" fmla="*/ 0 w 620"/>
                <a:gd name="T31" fmla="*/ 2147483646 h 232"/>
                <a:gd name="T32" fmla="*/ 2147483646 w 620"/>
                <a:gd name="T33" fmla="*/ 0 h 2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0"/>
                <a:gd name="T52" fmla="*/ 0 h 232"/>
                <a:gd name="T53" fmla="*/ 620 w 620"/>
                <a:gd name="T54" fmla="*/ 232 h 2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0" h="232">
                  <a:moveTo>
                    <a:pt x="18" y="0"/>
                  </a:moveTo>
                  <a:lnTo>
                    <a:pt x="488" y="34"/>
                  </a:lnTo>
                  <a:lnTo>
                    <a:pt x="620" y="46"/>
                  </a:lnTo>
                  <a:lnTo>
                    <a:pt x="618" y="96"/>
                  </a:lnTo>
                  <a:lnTo>
                    <a:pt x="524" y="90"/>
                  </a:lnTo>
                  <a:lnTo>
                    <a:pt x="520" y="154"/>
                  </a:lnTo>
                  <a:lnTo>
                    <a:pt x="486" y="152"/>
                  </a:lnTo>
                  <a:lnTo>
                    <a:pt x="486" y="172"/>
                  </a:lnTo>
                  <a:lnTo>
                    <a:pt x="484" y="186"/>
                  </a:lnTo>
                  <a:lnTo>
                    <a:pt x="484" y="190"/>
                  </a:lnTo>
                  <a:lnTo>
                    <a:pt x="482" y="192"/>
                  </a:lnTo>
                  <a:lnTo>
                    <a:pt x="330" y="180"/>
                  </a:lnTo>
                  <a:lnTo>
                    <a:pt x="326" y="226"/>
                  </a:lnTo>
                  <a:lnTo>
                    <a:pt x="144" y="214"/>
                  </a:lnTo>
                  <a:lnTo>
                    <a:pt x="140" y="232"/>
                  </a:lnTo>
                  <a:lnTo>
                    <a:pt x="0" y="22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8">
              <a:extLst/>
            </p:cNvPr>
            <p:cNvSpPr>
              <a:spLocks/>
            </p:cNvSpPr>
            <p:nvPr/>
          </p:nvSpPr>
          <p:spPr bwMode="auto">
            <a:xfrm rot="-198406">
              <a:off x="3548063" y="1362075"/>
              <a:ext cx="1054100" cy="1054100"/>
            </a:xfrm>
            <a:custGeom>
              <a:avLst/>
              <a:gdLst>
                <a:gd name="T0" fmla="*/ 2147483646 w 308"/>
                <a:gd name="T1" fmla="*/ 2147483646 h 308"/>
                <a:gd name="T2" fmla="*/ 2147483646 w 308"/>
                <a:gd name="T3" fmla="*/ 2147483646 h 308"/>
                <a:gd name="T4" fmla="*/ 2147483646 w 308"/>
                <a:gd name="T5" fmla="*/ 2147483646 h 308"/>
                <a:gd name="T6" fmla="*/ 2147483646 w 308"/>
                <a:gd name="T7" fmla="*/ 2147483646 h 308"/>
                <a:gd name="T8" fmla="*/ 2147483646 w 308"/>
                <a:gd name="T9" fmla="*/ 2147483646 h 308"/>
                <a:gd name="T10" fmla="*/ 2147483646 w 308"/>
                <a:gd name="T11" fmla="*/ 2147483646 h 308"/>
                <a:gd name="T12" fmla="*/ 2147483646 w 308"/>
                <a:gd name="T13" fmla="*/ 2147483646 h 308"/>
                <a:gd name="T14" fmla="*/ 2147483646 w 308"/>
                <a:gd name="T15" fmla="*/ 2147483646 h 308"/>
                <a:gd name="T16" fmla="*/ 2147483646 w 308"/>
                <a:gd name="T17" fmla="*/ 2147483646 h 308"/>
                <a:gd name="T18" fmla="*/ 2147483646 w 308"/>
                <a:gd name="T19" fmla="*/ 0 h 308"/>
                <a:gd name="T20" fmla="*/ 2147483646 w 308"/>
                <a:gd name="T21" fmla="*/ 2147483646 h 308"/>
                <a:gd name="T22" fmla="*/ 2147483646 w 308"/>
                <a:gd name="T23" fmla="*/ 2147483646 h 308"/>
                <a:gd name="T24" fmla="*/ 2147483646 w 308"/>
                <a:gd name="T25" fmla="*/ 2147483646 h 308"/>
                <a:gd name="T26" fmla="*/ 2147483646 w 308"/>
                <a:gd name="T27" fmla="*/ 2147483646 h 308"/>
                <a:gd name="T28" fmla="*/ 2147483646 w 308"/>
                <a:gd name="T29" fmla="*/ 2147483646 h 308"/>
                <a:gd name="T30" fmla="*/ 2147483646 w 308"/>
                <a:gd name="T31" fmla="*/ 2147483646 h 308"/>
                <a:gd name="T32" fmla="*/ 2147483646 w 308"/>
                <a:gd name="T33" fmla="*/ 2147483646 h 308"/>
                <a:gd name="T34" fmla="*/ 2147483646 w 308"/>
                <a:gd name="T35" fmla="*/ 2147483646 h 308"/>
                <a:gd name="T36" fmla="*/ 2147483646 w 308"/>
                <a:gd name="T37" fmla="*/ 2147483646 h 308"/>
                <a:gd name="T38" fmla="*/ 2147483646 w 308"/>
                <a:gd name="T39" fmla="*/ 2147483646 h 308"/>
                <a:gd name="T40" fmla="*/ 2147483646 w 308"/>
                <a:gd name="T41" fmla="*/ 2147483646 h 308"/>
                <a:gd name="T42" fmla="*/ 2147483646 w 308"/>
                <a:gd name="T43" fmla="*/ 2147483646 h 308"/>
                <a:gd name="T44" fmla="*/ 2147483646 w 308"/>
                <a:gd name="T45" fmla="*/ 2147483646 h 308"/>
                <a:gd name="T46" fmla="*/ 2147483646 w 308"/>
                <a:gd name="T47" fmla="*/ 2147483646 h 308"/>
                <a:gd name="T48" fmla="*/ 2147483646 w 308"/>
                <a:gd name="T49" fmla="*/ 2147483646 h 308"/>
                <a:gd name="T50" fmla="*/ 2147483646 w 308"/>
                <a:gd name="T51" fmla="*/ 2147483646 h 308"/>
                <a:gd name="T52" fmla="*/ 2147483646 w 308"/>
                <a:gd name="T53" fmla="*/ 2147483646 h 308"/>
                <a:gd name="T54" fmla="*/ 2147483646 w 308"/>
                <a:gd name="T55" fmla="*/ 2147483646 h 308"/>
                <a:gd name="T56" fmla="*/ 2147483646 w 308"/>
                <a:gd name="T57" fmla="*/ 2147483646 h 308"/>
                <a:gd name="T58" fmla="*/ 0 w 308"/>
                <a:gd name="T59" fmla="*/ 2147483646 h 308"/>
                <a:gd name="T60" fmla="*/ 2147483646 w 308"/>
                <a:gd name="T61" fmla="*/ 2147483646 h 30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8"/>
                <a:gd name="T94" fmla="*/ 0 h 308"/>
                <a:gd name="T95" fmla="*/ 308 w 308"/>
                <a:gd name="T96" fmla="*/ 308 h 30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8" h="308">
                  <a:moveTo>
                    <a:pt x="6" y="6"/>
                  </a:moveTo>
                  <a:lnTo>
                    <a:pt x="24" y="34"/>
                  </a:lnTo>
                  <a:lnTo>
                    <a:pt x="106" y="48"/>
                  </a:lnTo>
                  <a:lnTo>
                    <a:pt x="112" y="38"/>
                  </a:lnTo>
                  <a:lnTo>
                    <a:pt x="122" y="38"/>
                  </a:lnTo>
                  <a:lnTo>
                    <a:pt x="128" y="54"/>
                  </a:lnTo>
                  <a:lnTo>
                    <a:pt x="200" y="44"/>
                  </a:lnTo>
                  <a:lnTo>
                    <a:pt x="212" y="48"/>
                  </a:lnTo>
                  <a:lnTo>
                    <a:pt x="232" y="6"/>
                  </a:lnTo>
                  <a:lnTo>
                    <a:pt x="242" y="0"/>
                  </a:lnTo>
                  <a:lnTo>
                    <a:pt x="260" y="10"/>
                  </a:lnTo>
                  <a:lnTo>
                    <a:pt x="260" y="26"/>
                  </a:lnTo>
                  <a:lnTo>
                    <a:pt x="302" y="94"/>
                  </a:lnTo>
                  <a:lnTo>
                    <a:pt x="296" y="108"/>
                  </a:lnTo>
                  <a:lnTo>
                    <a:pt x="296" y="136"/>
                  </a:lnTo>
                  <a:lnTo>
                    <a:pt x="308" y="152"/>
                  </a:lnTo>
                  <a:lnTo>
                    <a:pt x="288" y="196"/>
                  </a:lnTo>
                  <a:lnTo>
                    <a:pt x="288" y="214"/>
                  </a:lnTo>
                  <a:lnTo>
                    <a:pt x="280" y="248"/>
                  </a:lnTo>
                  <a:lnTo>
                    <a:pt x="268" y="266"/>
                  </a:lnTo>
                  <a:lnTo>
                    <a:pt x="238" y="260"/>
                  </a:lnTo>
                  <a:lnTo>
                    <a:pt x="210" y="308"/>
                  </a:lnTo>
                  <a:lnTo>
                    <a:pt x="180" y="308"/>
                  </a:lnTo>
                  <a:lnTo>
                    <a:pt x="152" y="248"/>
                  </a:lnTo>
                  <a:lnTo>
                    <a:pt x="120" y="234"/>
                  </a:lnTo>
                  <a:lnTo>
                    <a:pt x="112" y="220"/>
                  </a:lnTo>
                  <a:lnTo>
                    <a:pt x="60" y="218"/>
                  </a:lnTo>
                  <a:lnTo>
                    <a:pt x="4" y="208"/>
                  </a:lnTo>
                  <a:lnTo>
                    <a:pt x="12" y="44"/>
                  </a:lnTo>
                  <a:lnTo>
                    <a:pt x="0" y="38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57">
              <a:extLst/>
            </p:cNvPr>
            <p:cNvSpPr>
              <a:spLocks/>
            </p:cNvSpPr>
            <p:nvPr/>
          </p:nvSpPr>
          <p:spPr bwMode="auto">
            <a:xfrm rot="-198406">
              <a:off x="3779838" y="2106613"/>
              <a:ext cx="657225" cy="746125"/>
            </a:xfrm>
            <a:custGeom>
              <a:avLst/>
              <a:gdLst>
                <a:gd name="T0" fmla="*/ 2147483646 w 192"/>
                <a:gd name="T1" fmla="*/ 0 h 218"/>
                <a:gd name="T2" fmla="*/ 2147483646 w 192"/>
                <a:gd name="T3" fmla="*/ 2147483646 h 218"/>
                <a:gd name="T4" fmla="*/ 2147483646 w 192"/>
                <a:gd name="T5" fmla="*/ 2147483646 h 218"/>
                <a:gd name="T6" fmla="*/ 2147483646 w 192"/>
                <a:gd name="T7" fmla="*/ 2147483646 h 218"/>
                <a:gd name="T8" fmla="*/ 2147483646 w 192"/>
                <a:gd name="T9" fmla="*/ 2147483646 h 218"/>
                <a:gd name="T10" fmla="*/ 2147483646 w 192"/>
                <a:gd name="T11" fmla="*/ 2147483646 h 218"/>
                <a:gd name="T12" fmla="*/ 2147483646 w 192"/>
                <a:gd name="T13" fmla="*/ 2147483646 h 218"/>
                <a:gd name="T14" fmla="*/ 2147483646 w 192"/>
                <a:gd name="T15" fmla="*/ 2147483646 h 218"/>
                <a:gd name="T16" fmla="*/ 2147483646 w 192"/>
                <a:gd name="T17" fmla="*/ 2147483646 h 218"/>
                <a:gd name="T18" fmla="*/ 2147483646 w 192"/>
                <a:gd name="T19" fmla="*/ 2147483646 h 218"/>
                <a:gd name="T20" fmla="*/ 2147483646 w 192"/>
                <a:gd name="T21" fmla="*/ 2147483646 h 218"/>
                <a:gd name="T22" fmla="*/ 2147483646 w 192"/>
                <a:gd name="T23" fmla="*/ 2147483646 h 218"/>
                <a:gd name="T24" fmla="*/ 2147483646 w 192"/>
                <a:gd name="T25" fmla="*/ 2147483646 h 218"/>
                <a:gd name="T26" fmla="*/ 2147483646 w 192"/>
                <a:gd name="T27" fmla="*/ 2147483646 h 218"/>
                <a:gd name="T28" fmla="*/ 2147483646 w 192"/>
                <a:gd name="T29" fmla="*/ 2147483646 h 218"/>
                <a:gd name="T30" fmla="*/ 2147483646 w 192"/>
                <a:gd name="T31" fmla="*/ 2147483646 h 218"/>
                <a:gd name="T32" fmla="*/ 2147483646 w 192"/>
                <a:gd name="T33" fmla="*/ 2147483646 h 218"/>
                <a:gd name="T34" fmla="*/ 2147483646 w 192"/>
                <a:gd name="T35" fmla="*/ 2147483646 h 218"/>
                <a:gd name="T36" fmla="*/ 2147483646 w 192"/>
                <a:gd name="T37" fmla="*/ 2147483646 h 218"/>
                <a:gd name="T38" fmla="*/ 2147483646 w 192"/>
                <a:gd name="T39" fmla="*/ 2147483646 h 218"/>
                <a:gd name="T40" fmla="*/ 2147483646 w 192"/>
                <a:gd name="T41" fmla="*/ 2147483646 h 218"/>
                <a:gd name="T42" fmla="*/ 2147483646 w 192"/>
                <a:gd name="T43" fmla="*/ 2147483646 h 218"/>
                <a:gd name="T44" fmla="*/ 2147483646 w 192"/>
                <a:gd name="T45" fmla="*/ 2147483646 h 218"/>
                <a:gd name="T46" fmla="*/ 2147483646 w 192"/>
                <a:gd name="T47" fmla="*/ 2147483646 h 218"/>
                <a:gd name="T48" fmla="*/ 2147483646 w 192"/>
                <a:gd name="T49" fmla="*/ 2147483646 h 218"/>
                <a:gd name="T50" fmla="*/ 0 w 192"/>
                <a:gd name="T51" fmla="*/ 2147483646 h 218"/>
                <a:gd name="T52" fmla="*/ 2147483646 w 192"/>
                <a:gd name="T53" fmla="*/ 0 h 2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2"/>
                <a:gd name="T82" fmla="*/ 0 h 218"/>
                <a:gd name="T83" fmla="*/ 192 w 192"/>
                <a:gd name="T84" fmla="*/ 218 h 2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2" h="218">
                  <a:moveTo>
                    <a:pt x="2" y="0"/>
                  </a:moveTo>
                  <a:lnTo>
                    <a:pt x="54" y="2"/>
                  </a:lnTo>
                  <a:lnTo>
                    <a:pt x="62" y="16"/>
                  </a:lnTo>
                  <a:lnTo>
                    <a:pt x="94" y="30"/>
                  </a:lnTo>
                  <a:lnTo>
                    <a:pt x="122" y="90"/>
                  </a:lnTo>
                  <a:lnTo>
                    <a:pt x="152" y="90"/>
                  </a:lnTo>
                  <a:lnTo>
                    <a:pt x="158" y="106"/>
                  </a:lnTo>
                  <a:lnTo>
                    <a:pt x="178" y="114"/>
                  </a:lnTo>
                  <a:lnTo>
                    <a:pt x="192" y="114"/>
                  </a:lnTo>
                  <a:lnTo>
                    <a:pt x="186" y="130"/>
                  </a:lnTo>
                  <a:lnTo>
                    <a:pt x="170" y="132"/>
                  </a:lnTo>
                  <a:lnTo>
                    <a:pt x="176" y="144"/>
                  </a:lnTo>
                  <a:lnTo>
                    <a:pt x="162" y="164"/>
                  </a:lnTo>
                  <a:lnTo>
                    <a:pt x="130" y="182"/>
                  </a:lnTo>
                  <a:lnTo>
                    <a:pt x="138" y="196"/>
                  </a:lnTo>
                  <a:lnTo>
                    <a:pt x="110" y="212"/>
                  </a:lnTo>
                  <a:lnTo>
                    <a:pt x="88" y="202"/>
                  </a:lnTo>
                  <a:lnTo>
                    <a:pt x="72" y="218"/>
                  </a:lnTo>
                  <a:lnTo>
                    <a:pt x="54" y="208"/>
                  </a:lnTo>
                  <a:lnTo>
                    <a:pt x="54" y="184"/>
                  </a:lnTo>
                  <a:lnTo>
                    <a:pt x="44" y="176"/>
                  </a:lnTo>
                  <a:lnTo>
                    <a:pt x="46" y="144"/>
                  </a:lnTo>
                  <a:lnTo>
                    <a:pt x="78" y="112"/>
                  </a:lnTo>
                  <a:lnTo>
                    <a:pt x="40" y="78"/>
                  </a:lnTo>
                  <a:lnTo>
                    <a:pt x="26" y="50"/>
                  </a:lnTo>
                  <a:lnTo>
                    <a:pt x="0" y="3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66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58">
              <a:extLst/>
            </p:cNvPr>
            <p:cNvSpPr>
              <a:spLocks/>
            </p:cNvSpPr>
            <p:nvPr/>
          </p:nvSpPr>
          <p:spPr bwMode="auto">
            <a:xfrm rot="-198406">
              <a:off x="3040063" y="2078038"/>
              <a:ext cx="1006475" cy="800100"/>
            </a:xfrm>
            <a:custGeom>
              <a:avLst/>
              <a:gdLst>
                <a:gd name="T0" fmla="*/ 2147483646 w 294"/>
                <a:gd name="T1" fmla="*/ 0 h 234"/>
                <a:gd name="T2" fmla="*/ 2147483646 w 294"/>
                <a:gd name="T3" fmla="*/ 0 h 234"/>
                <a:gd name="T4" fmla="*/ 2147483646 w 294"/>
                <a:gd name="T5" fmla="*/ 2147483646 h 234"/>
                <a:gd name="T6" fmla="*/ 2147483646 w 294"/>
                <a:gd name="T7" fmla="*/ 2147483646 h 234"/>
                <a:gd name="T8" fmla="*/ 2147483646 w 294"/>
                <a:gd name="T9" fmla="*/ 2147483646 h 234"/>
                <a:gd name="T10" fmla="*/ 2147483646 w 294"/>
                <a:gd name="T11" fmla="*/ 2147483646 h 234"/>
                <a:gd name="T12" fmla="*/ 2147483646 w 294"/>
                <a:gd name="T13" fmla="*/ 2147483646 h 234"/>
                <a:gd name="T14" fmla="*/ 2147483646 w 294"/>
                <a:gd name="T15" fmla="*/ 2147483646 h 234"/>
                <a:gd name="T16" fmla="*/ 2147483646 w 294"/>
                <a:gd name="T17" fmla="*/ 2147483646 h 234"/>
                <a:gd name="T18" fmla="*/ 2147483646 w 294"/>
                <a:gd name="T19" fmla="*/ 2147483646 h 234"/>
                <a:gd name="T20" fmla="*/ 2147483646 w 294"/>
                <a:gd name="T21" fmla="*/ 2147483646 h 234"/>
                <a:gd name="T22" fmla="*/ 2147483646 w 294"/>
                <a:gd name="T23" fmla="*/ 2147483646 h 234"/>
                <a:gd name="T24" fmla="*/ 2147483646 w 294"/>
                <a:gd name="T25" fmla="*/ 2147483646 h 234"/>
                <a:gd name="T26" fmla="*/ 2147483646 w 294"/>
                <a:gd name="T27" fmla="*/ 2147483646 h 234"/>
                <a:gd name="T28" fmla="*/ 0 w 294"/>
                <a:gd name="T29" fmla="*/ 2147483646 h 234"/>
                <a:gd name="T30" fmla="*/ 2147483646 w 294"/>
                <a:gd name="T31" fmla="*/ 0 h 23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4"/>
                <a:gd name="T49" fmla="*/ 0 h 234"/>
                <a:gd name="T50" fmla="*/ 294 w 294"/>
                <a:gd name="T51" fmla="*/ 234 h 23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4" h="234">
                  <a:moveTo>
                    <a:pt x="16" y="0"/>
                  </a:moveTo>
                  <a:lnTo>
                    <a:pt x="52" y="0"/>
                  </a:lnTo>
                  <a:lnTo>
                    <a:pt x="162" y="8"/>
                  </a:lnTo>
                  <a:lnTo>
                    <a:pt x="218" y="18"/>
                  </a:lnTo>
                  <a:lnTo>
                    <a:pt x="216" y="52"/>
                  </a:lnTo>
                  <a:lnTo>
                    <a:pt x="242" y="68"/>
                  </a:lnTo>
                  <a:lnTo>
                    <a:pt x="256" y="96"/>
                  </a:lnTo>
                  <a:lnTo>
                    <a:pt x="294" y="130"/>
                  </a:lnTo>
                  <a:lnTo>
                    <a:pt x="262" y="162"/>
                  </a:lnTo>
                  <a:lnTo>
                    <a:pt x="260" y="194"/>
                  </a:lnTo>
                  <a:lnTo>
                    <a:pt x="270" y="202"/>
                  </a:lnTo>
                  <a:lnTo>
                    <a:pt x="270" y="226"/>
                  </a:lnTo>
                  <a:lnTo>
                    <a:pt x="258" y="234"/>
                  </a:lnTo>
                  <a:lnTo>
                    <a:pt x="206" y="232"/>
                  </a:lnTo>
                  <a:lnTo>
                    <a:pt x="0" y="2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66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61">
              <a:extLst/>
            </p:cNvPr>
            <p:cNvSpPr>
              <a:spLocks/>
            </p:cNvSpPr>
            <p:nvPr/>
          </p:nvSpPr>
          <p:spPr bwMode="auto">
            <a:xfrm rot="-198406">
              <a:off x="2717800" y="2806700"/>
              <a:ext cx="1062038" cy="561975"/>
            </a:xfrm>
            <a:custGeom>
              <a:avLst/>
              <a:gdLst>
                <a:gd name="T0" fmla="*/ 2147483646 w 310"/>
                <a:gd name="T1" fmla="*/ 0 h 164"/>
                <a:gd name="T2" fmla="*/ 2147483646 w 310"/>
                <a:gd name="T3" fmla="*/ 2147483646 h 164"/>
                <a:gd name="T4" fmla="*/ 2147483646 w 310"/>
                <a:gd name="T5" fmla="*/ 2147483646 h 164"/>
                <a:gd name="T6" fmla="*/ 2147483646 w 310"/>
                <a:gd name="T7" fmla="*/ 2147483646 h 164"/>
                <a:gd name="T8" fmla="*/ 2147483646 w 310"/>
                <a:gd name="T9" fmla="*/ 2147483646 h 164"/>
                <a:gd name="T10" fmla="*/ 2147483646 w 310"/>
                <a:gd name="T11" fmla="*/ 2147483646 h 164"/>
                <a:gd name="T12" fmla="*/ 2147483646 w 310"/>
                <a:gd name="T13" fmla="*/ 2147483646 h 164"/>
                <a:gd name="T14" fmla="*/ 2147483646 w 310"/>
                <a:gd name="T15" fmla="*/ 2147483646 h 164"/>
                <a:gd name="T16" fmla="*/ 2147483646 w 310"/>
                <a:gd name="T17" fmla="*/ 2147483646 h 164"/>
                <a:gd name="T18" fmla="*/ 2147483646 w 310"/>
                <a:gd name="T19" fmla="*/ 2147483646 h 164"/>
                <a:gd name="T20" fmla="*/ 2147483646 w 310"/>
                <a:gd name="T21" fmla="*/ 2147483646 h 164"/>
                <a:gd name="T22" fmla="*/ 2147483646 w 310"/>
                <a:gd name="T23" fmla="*/ 2147483646 h 164"/>
                <a:gd name="T24" fmla="*/ 2147483646 w 310"/>
                <a:gd name="T25" fmla="*/ 2147483646 h 164"/>
                <a:gd name="T26" fmla="*/ 2147483646 w 310"/>
                <a:gd name="T27" fmla="*/ 2147483646 h 164"/>
                <a:gd name="T28" fmla="*/ 2147483646 w 310"/>
                <a:gd name="T29" fmla="*/ 2147483646 h 164"/>
                <a:gd name="T30" fmla="*/ 2147483646 w 310"/>
                <a:gd name="T31" fmla="*/ 2147483646 h 164"/>
                <a:gd name="T32" fmla="*/ 2147483646 w 310"/>
                <a:gd name="T33" fmla="*/ 2147483646 h 164"/>
                <a:gd name="T34" fmla="*/ 2147483646 w 310"/>
                <a:gd name="T35" fmla="*/ 2147483646 h 164"/>
                <a:gd name="T36" fmla="*/ 0 w 310"/>
                <a:gd name="T37" fmla="*/ 2147483646 h 164"/>
                <a:gd name="T38" fmla="*/ 2147483646 w 310"/>
                <a:gd name="T39" fmla="*/ 0 h 1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0"/>
                <a:gd name="T61" fmla="*/ 0 h 164"/>
                <a:gd name="T62" fmla="*/ 310 w 310"/>
                <a:gd name="T63" fmla="*/ 164 h 1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0" h="164">
                  <a:moveTo>
                    <a:pt x="10" y="0"/>
                  </a:moveTo>
                  <a:lnTo>
                    <a:pt x="104" y="8"/>
                  </a:lnTo>
                  <a:lnTo>
                    <a:pt x="310" y="24"/>
                  </a:lnTo>
                  <a:lnTo>
                    <a:pt x="296" y="40"/>
                  </a:lnTo>
                  <a:lnTo>
                    <a:pt x="286" y="94"/>
                  </a:lnTo>
                  <a:lnTo>
                    <a:pt x="266" y="96"/>
                  </a:lnTo>
                  <a:lnTo>
                    <a:pt x="260" y="136"/>
                  </a:lnTo>
                  <a:lnTo>
                    <a:pt x="250" y="152"/>
                  </a:lnTo>
                  <a:lnTo>
                    <a:pt x="216" y="130"/>
                  </a:lnTo>
                  <a:lnTo>
                    <a:pt x="184" y="164"/>
                  </a:lnTo>
                  <a:lnTo>
                    <a:pt x="178" y="148"/>
                  </a:lnTo>
                  <a:lnTo>
                    <a:pt x="168" y="156"/>
                  </a:lnTo>
                  <a:lnTo>
                    <a:pt x="134" y="132"/>
                  </a:lnTo>
                  <a:lnTo>
                    <a:pt x="134" y="104"/>
                  </a:lnTo>
                  <a:lnTo>
                    <a:pt x="50" y="96"/>
                  </a:lnTo>
                  <a:lnTo>
                    <a:pt x="22" y="66"/>
                  </a:lnTo>
                  <a:lnTo>
                    <a:pt x="20" y="40"/>
                  </a:lnTo>
                  <a:lnTo>
                    <a:pt x="18" y="28"/>
                  </a:lnTo>
                  <a:lnTo>
                    <a:pt x="0" y="1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66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62">
              <a:extLst/>
            </p:cNvPr>
            <p:cNvSpPr>
              <a:spLocks/>
            </p:cNvSpPr>
            <p:nvPr/>
          </p:nvSpPr>
          <p:spPr bwMode="auto">
            <a:xfrm rot="-198406">
              <a:off x="2492375" y="2947988"/>
              <a:ext cx="1444625" cy="1484312"/>
            </a:xfrm>
            <a:custGeom>
              <a:avLst/>
              <a:gdLst>
                <a:gd name="T0" fmla="*/ 2147483646 w 422"/>
                <a:gd name="T1" fmla="*/ 2147483646 h 434"/>
                <a:gd name="T2" fmla="*/ 2147483646 w 422"/>
                <a:gd name="T3" fmla="*/ 0 h 434"/>
                <a:gd name="T4" fmla="*/ 2147483646 w 422"/>
                <a:gd name="T5" fmla="*/ 2147483646 h 434"/>
                <a:gd name="T6" fmla="*/ 2147483646 w 422"/>
                <a:gd name="T7" fmla="*/ 2147483646 h 434"/>
                <a:gd name="T8" fmla="*/ 2147483646 w 422"/>
                <a:gd name="T9" fmla="*/ 2147483646 h 434"/>
                <a:gd name="T10" fmla="*/ 2147483646 w 422"/>
                <a:gd name="T11" fmla="*/ 2147483646 h 434"/>
                <a:gd name="T12" fmla="*/ 2147483646 w 422"/>
                <a:gd name="T13" fmla="*/ 2147483646 h 434"/>
                <a:gd name="T14" fmla="*/ 2147483646 w 422"/>
                <a:gd name="T15" fmla="*/ 2147483646 h 434"/>
                <a:gd name="T16" fmla="*/ 2147483646 w 422"/>
                <a:gd name="T17" fmla="*/ 2147483646 h 434"/>
                <a:gd name="T18" fmla="*/ 2147483646 w 422"/>
                <a:gd name="T19" fmla="*/ 2147483646 h 434"/>
                <a:gd name="T20" fmla="*/ 2147483646 w 422"/>
                <a:gd name="T21" fmla="*/ 2147483646 h 434"/>
                <a:gd name="T22" fmla="*/ 2147483646 w 422"/>
                <a:gd name="T23" fmla="*/ 2147483646 h 434"/>
                <a:gd name="T24" fmla="*/ 2147483646 w 422"/>
                <a:gd name="T25" fmla="*/ 2147483646 h 434"/>
                <a:gd name="T26" fmla="*/ 2147483646 w 422"/>
                <a:gd name="T27" fmla="*/ 2147483646 h 434"/>
                <a:gd name="T28" fmla="*/ 2147483646 w 422"/>
                <a:gd name="T29" fmla="*/ 2147483646 h 434"/>
                <a:gd name="T30" fmla="*/ 2147483646 w 422"/>
                <a:gd name="T31" fmla="*/ 2147483646 h 434"/>
                <a:gd name="T32" fmla="*/ 2147483646 w 422"/>
                <a:gd name="T33" fmla="*/ 2147483646 h 434"/>
                <a:gd name="T34" fmla="*/ 2147483646 w 422"/>
                <a:gd name="T35" fmla="*/ 2147483646 h 434"/>
                <a:gd name="T36" fmla="*/ 2147483646 w 422"/>
                <a:gd name="T37" fmla="*/ 2147483646 h 434"/>
                <a:gd name="T38" fmla="*/ 2147483646 w 422"/>
                <a:gd name="T39" fmla="*/ 2147483646 h 434"/>
                <a:gd name="T40" fmla="*/ 2147483646 w 422"/>
                <a:gd name="T41" fmla="*/ 2147483646 h 434"/>
                <a:gd name="T42" fmla="*/ 2147483646 w 422"/>
                <a:gd name="T43" fmla="*/ 2147483646 h 434"/>
                <a:gd name="T44" fmla="*/ 2147483646 w 422"/>
                <a:gd name="T45" fmla="*/ 2147483646 h 434"/>
                <a:gd name="T46" fmla="*/ 0 w 422"/>
                <a:gd name="T47" fmla="*/ 2147483646 h 434"/>
                <a:gd name="T48" fmla="*/ 2147483646 w 422"/>
                <a:gd name="T49" fmla="*/ 2147483646 h 434"/>
                <a:gd name="T50" fmla="*/ 2147483646 w 422"/>
                <a:gd name="T51" fmla="*/ 2147483646 h 434"/>
                <a:gd name="T52" fmla="*/ 2147483646 w 422"/>
                <a:gd name="T53" fmla="*/ 2147483646 h 4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22"/>
                <a:gd name="T82" fmla="*/ 0 h 434"/>
                <a:gd name="T83" fmla="*/ 422 w 422"/>
                <a:gd name="T84" fmla="*/ 434 h 43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22" h="434">
                  <a:moveTo>
                    <a:pt x="58" y="24"/>
                  </a:moveTo>
                  <a:lnTo>
                    <a:pt x="96" y="0"/>
                  </a:lnTo>
                  <a:lnTo>
                    <a:pt x="98" y="26"/>
                  </a:lnTo>
                  <a:lnTo>
                    <a:pt x="126" y="56"/>
                  </a:lnTo>
                  <a:lnTo>
                    <a:pt x="210" y="64"/>
                  </a:lnTo>
                  <a:lnTo>
                    <a:pt x="210" y="92"/>
                  </a:lnTo>
                  <a:lnTo>
                    <a:pt x="244" y="116"/>
                  </a:lnTo>
                  <a:lnTo>
                    <a:pt x="254" y="108"/>
                  </a:lnTo>
                  <a:lnTo>
                    <a:pt x="260" y="124"/>
                  </a:lnTo>
                  <a:lnTo>
                    <a:pt x="292" y="90"/>
                  </a:lnTo>
                  <a:lnTo>
                    <a:pt x="326" y="112"/>
                  </a:lnTo>
                  <a:lnTo>
                    <a:pt x="372" y="154"/>
                  </a:lnTo>
                  <a:lnTo>
                    <a:pt x="406" y="152"/>
                  </a:lnTo>
                  <a:lnTo>
                    <a:pt x="406" y="176"/>
                  </a:lnTo>
                  <a:lnTo>
                    <a:pt x="366" y="174"/>
                  </a:lnTo>
                  <a:lnTo>
                    <a:pt x="370" y="256"/>
                  </a:lnTo>
                  <a:lnTo>
                    <a:pt x="394" y="272"/>
                  </a:lnTo>
                  <a:lnTo>
                    <a:pt x="390" y="316"/>
                  </a:lnTo>
                  <a:lnTo>
                    <a:pt x="422" y="330"/>
                  </a:lnTo>
                  <a:lnTo>
                    <a:pt x="418" y="346"/>
                  </a:lnTo>
                  <a:lnTo>
                    <a:pt x="194" y="332"/>
                  </a:lnTo>
                  <a:lnTo>
                    <a:pt x="186" y="434"/>
                  </a:lnTo>
                  <a:lnTo>
                    <a:pt x="18" y="422"/>
                  </a:lnTo>
                  <a:lnTo>
                    <a:pt x="0" y="372"/>
                  </a:lnTo>
                  <a:lnTo>
                    <a:pt x="40" y="366"/>
                  </a:lnTo>
                  <a:lnTo>
                    <a:pt x="48" y="232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CAD4B8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71">
              <a:extLst/>
            </p:cNvPr>
            <p:cNvSpPr>
              <a:spLocks noChangeArrowheads="1"/>
            </p:cNvSpPr>
            <p:nvPr/>
          </p:nvSpPr>
          <p:spPr bwMode="auto">
            <a:xfrm>
              <a:off x="2838450" y="5635625"/>
              <a:ext cx="533400" cy="1524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Archuleta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25" name="Rectangle 82">
              <a:extLst/>
            </p:cNvPr>
            <p:cNvSpPr>
              <a:spLocks noChangeArrowheads="1"/>
            </p:cNvSpPr>
            <p:nvPr/>
          </p:nvSpPr>
          <p:spPr bwMode="auto">
            <a:xfrm>
              <a:off x="2147888" y="3440113"/>
              <a:ext cx="295275" cy="152400"/>
            </a:xfrm>
            <a:prstGeom prst="rect">
              <a:avLst/>
            </a:prstGeom>
            <a:solidFill>
              <a:srgbClr val="CAD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Delta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26" name="Rectangle 84">
              <a:extLst/>
            </p:cNvPr>
            <p:cNvSpPr>
              <a:spLocks noChangeArrowheads="1"/>
            </p:cNvSpPr>
            <p:nvPr/>
          </p:nvSpPr>
          <p:spPr bwMode="auto">
            <a:xfrm>
              <a:off x="1373188" y="4849813"/>
              <a:ext cx="436562" cy="1524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Dolores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27" name="Rectangle 86">
              <a:extLst/>
            </p:cNvPr>
            <p:cNvSpPr>
              <a:spLocks noChangeArrowheads="1"/>
            </p:cNvSpPr>
            <p:nvPr/>
          </p:nvSpPr>
          <p:spPr bwMode="auto">
            <a:xfrm>
              <a:off x="3340100" y="2565400"/>
              <a:ext cx="32226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Eagle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28" name="Rectangle 90">
              <a:extLst/>
            </p:cNvPr>
            <p:cNvSpPr>
              <a:spLocks noChangeArrowheads="1"/>
            </p:cNvSpPr>
            <p:nvPr/>
          </p:nvSpPr>
          <p:spPr bwMode="auto">
            <a:xfrm>
              <a:off x="2054225" y="2479675"/>
              <a:ext cx="442913" cy="152400"/>
            </a:xfrm>
            <a:prstGeom prst="rect">
              <a:avLst/>
            </a:pr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Garfield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29" name="Rectangle 92">
              <a:extLst/>
            </p:cNvPr>
            <p:cNvSpPr>
              <a:spLocks noChangeArrowheads="1"/>
            </p:cNvSpPr>
            <p:nvPr/>
          </p:nvSpPr>
          <p:spPr bwMode="auto">
            <a:xfrm>
              <a:off x="3943350" y="1755775"/>
              <a:ext cx="3508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Grand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0" name="Rectangle 93">
              <a:extLst/>
            </p:cNvPr>
            <p:cNvSpPr>
              <a:spLocks noChangeArrowheads="1"/>
            </p:cNvSpPr>
            <p:nvPr/>
          </p:nvSpPr>
          <p:spPr bwMode="auto">
            <a:xfrm>
              <a:off x="2898775" y="3848100"/>
              <a:ext cx="539750" cy="152400"/>
            </a:xfrm>
            <a:prstGeom prst="rect">
              <a:avLst/>
            </a:prstGeom>
            <a:solidFill>
              <a:srgbClr val="CAD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Gunnison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1" name="Rectangle 94">
              <a:extLst/>
            </p:cNvPr>
            <p:cNvSpPr>
              <a:spLocks noChangeArrowheads="1"/>
            </p:cNvSpPr>
            <p:nvPr/>
          </p:nvSpPr>
          <p:spPr bwMode="auto">
            <a:xfrm>
              <a:off x="2665413" y="4491038"/>
              <a:ext cx="492125" cy="1524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Hinsdale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2" name="Rectangle 96">
              <a:extLst/>
            </p:cNvPr>
            <p:cNvSpPr>
              <a:spLocks noChangeArrowheads="1"/>
            </p:cNvSpPr>
            <p:nvPr/>
          </p:nvSpPr>
          <p:spPr bwMode="auto">
            <a:xfrm>
              <a:off x="3660775" y="1116013"/>
              <a:ext cx="463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Jackson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3" name="Rectangle 101">
              <a:extLst/>
            </p:cNvPr>
            <p:cNvSpPr>
              <a:spLocks noChangeArrowheads="1"/>
            </p:cNvSpPr>
            <p:nvPr/>
          </p:nvSpPr>
          <p:spPr bwMode="auto">
            <a:xfrm>
              <a:off x="2060575" y="5522913"/>
              <a:ext cx="461963" cy="1524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La Plata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4" name="Rectangle 106">
              <a:extLst/>
            </p:cNvPr>
            <p:cNvSpPr>
              <a:spLocks noChangeArrowheads="1"/>
            </p:cNvSpPr>
            <p:nvPr/>
          </p:nvSpPr>
          <p:spPr bwMode="auto">
            <a:xfrm>
              <a:off x="1316038" y="3390900"/>
              <a:ext cx="309562" cy="152400"/>
            </a:xfrm>
            <a:prstGeom prst="rect">
              <a:avLst/>
            </a:prstGeom>
            <a:solidFill>
              <a:srgbClr val="99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Mesa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5" name="Rectangle 107">
              <a:extLst/>
            </p:cNvPr>
            <p:cNvSpPr>
              <a:spLocks noChangeArrowheads="1"/>
            </p:cNvSpPr>
            <p:nvPr/>
          </p:nvSpPr>
          <p:spPr bwMode="auto">
            <a:xfrm>
              <a:off x="1738313" y="1182688"/>
              <a:ext cx="350837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Moffat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6" name="Rectangle 108">
              <a:extLst/>
            </p:cNvPr>
            <p:cNvSpPr>
              <a:spLocks noChangeArrowheads="1"/>
            </p:cNvSpPr>
            <p:nvPr/>
          </p:nvSpPr>
          <p:spPr bwMode="auto">
            <a:xfrm>
              <a:off x="1082675" y="5519738"/>
              <a:ext cx="660400" cy="1524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Montezuma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7" name="Rectangle 109">
              <a:extLst/>
            </p:cNvPr>
            <p:cNvSpPr>
              <a:spLocks noChangeArrowheads="1"/>
            </p:cNvSpPr>
            <p:nvPr/>
          </p:nvSpPr>
          <p:spPr bwMode="auto">
            <a:xfrm>
              <a:off x="1260475" y="4067175"/>
              <a:ext cx="527050" cy="152400"/>
            </a:xfrm>
            <a:prstGeom prst="rect">
              <a:avLst/>
            </a:prstGeom>
            <a:solidFill>
              <a:srgbClr val="CAD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Montrose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8" name="Rectangle 112">
              <a:extLst/>
            </p:cNvPr>
            <p:cNvSpPr>
              <a:spLocks noChangeArrowheads="1"/>
            </p:cNvSpPr>
            <p:nvPr/>
          </p:nvSpPr>
          <p:spPr bwMode="auto">
            <a:xfrm>
              <a:off x="2174875" y="4198938"/>
              <a:ext cx="344488" cy="152400"/>
            </a:xfrm>
            <a:prstGeom prst="rect">
              <a:avLst/>
            </a:prstGeom>
            <a:solidFill>
              <a:srgbClr val="CAD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Ouray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39" name="Rectangle 115">
              <a:extLst/>
            </p:cNvPr>
            <p:cNvSpPr>
              <a:spLocks noChangeArrowheads="1"/>
            </p:cNvSpPr>
            <p:nvPr/>
          </p:nvSpPr>
          <p:spPr bwMode="auto">
            <a:xfrm>
              <a:off x="3203575" y="2943225"/>
              <a:ext cx="309563" cy="152400"/>
            </a:xfrm>
            <a:prstGeom prst="rect">
              <a:avLst/>
            </a:pr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Pitkin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40" name="Rectangle 118">
              <a:extLst/>
            </p:cNvPr>
            <p:cNvSpPr>
              <a:spLocks noChangeArrowheads="1"/>
            </p:cNvSpPr>
            <p:nvPr/>
          </p:nvSpPr>
          <p:spPr bwMode="auto">
            <a:xfrm>
              <a:off x="1501775" y="1943100"/>
              <a:ext cx="6111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Rio Blanco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41" name="Rectangle 120">
              <a:extLst/>
            </p:cNvPr>
            <p:cNvSpPr>
              <a:spLocks noChangeArrowheads="1"/>
            </p:cNvSpPr>
            <p:nvPr/>
          </p:nvSpPr>
          <p:spPr bwMode="auto">
            <a:xfrm>
              <a:off x="3001963" y="1339850"/>
              <a:ext cx="301625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Routt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42" name="Rectangle 122">
              <a:extLst/>
            </p:cNvPr>
            <p:cNvSpPr>
              <a:spLocks noChangeArrowheads="1"/>
            </p:cNvSpPr>
            <p:nvPr/>
          </p:nvSpPr>
          <p:spPr bwMode="auto">
            <a:xfrm>
              <a:off x="2346325" y="4830763"/>
              <a:ext cx="223838" cy="1524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San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43" name="Rectangle 123">
              <a:extLst/>
            </p:cNvPr>
            <p:cNvSpPr>
              <a:spLocks noChangeArrowheads="1"/>
            </p:cNvSpPr>
            <p:nvPr/>
          </p:nvSpPr>
          <p:spPr bwMode="auto">
            <a:xfrm>
              <a:off x="1335088" y="4541838"/>
              <a:ext cx="631825" cy="152400"/>
            </a:xfrm>
            <a:prstGeom prst="rect">
              <a:avLst/>
            </a:prstGeom>
            <a:solidFill>
              <a:srgbClr val="CAD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San Miguel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44" name="Rectangle 125">
              <a:extLst/>
            </p:cNvPr>
            <p:cNvSpPr>
              <a:spLocks noChangeArrowheads="1"/>
            </p:cNvSpPr>
            <p:nvPr/>
          </p:nvSpPr>
          <p:spPr bwMode="auto">
            <a:xfrm>
              <a:off x="3943350" y="2555875"/>
              <a:ext cx="4302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Summit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45" name="Rectangle 132">
              <a:extLst/>
            </p:cNvPr>
            <p:cNvSpPr>
              <a:spLocks noChangeArrowheads="1"/>
            </p:cNvSpPr>
            <p:nvPr/>
          </p:nvSpPr>
          <p:spPr bwMode="auto">
            <a:xfrm>
              <a:off x="2328863" y="4932363"/>
              <a:ext cx="273050" cy="152400"/>
            </a:xfrm>
            <a:prstGeom prst="rect">
              <a:avLst/>
            </a:prstGeom>
            <a:solidFill>
              <a:srgbClr val="7FAFE5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Juan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  <p:sp>
          <p:nvSpPr>
            <p:cNvPr id="46" name="Freeform 5">
              <a:extLst/>
            </p:cNvPr>
            <p:cNvSpPr>
              <a:spLocks/>
            </p:cNvSpPr>
            <p:nvPr/>
          </p:nvSpPr>
          <p:spPr bwMode="auto">
            <a:xfrm rot="-198406">
              <a:off x="4025900" y="622300"/>
              <a:ext cx="1273175" cy="1027113"/>
            </a:xfrm>
            <a:custGeom>
              <a:avLst/>
              <a:gdLst>
                <a:gd name="T0" fmla="*/ 2147483646 w 10000"/>
                <a:gd name="T1" fmla="*/ 2147483646 h 9934"/>
                <a:gd name="T2" fmla="*/ 2147483646 w 10000"/>
                <a:gd name="T3" fmla="*/ 2147483646 h 9934"/>
                <a:gd name="T4" fmla="*/ 2147483646 w 10000"/>
                <a:gd name="T5" fmla="*/ 2147483646 h 9934"/>
                <a:gd name="T6" fmla="*/ 2147483646 w 10000"/>
                <a:gd name="T7" fmla="*/ 2147483646 h 9934"/>
                <a:gd name="T8" fmla="*/ 2147483646 w 10000"/>
                <a:gd name="T9" fmla="*/ 2147483646 h 9934"/>
                <a:gd name="T10" fmla="*/ 2147483646 w 10000"/>
                <a:gd name="T11" fmla="*/ 2147483646 h 9934"/>
                <a:gd name="T12" fmla="*/ 2147483646 w 10000"/>
                <a:gd name="T13" fmla="*/ 2147483646 h 9934"/>
                <a:gd name="T14" fmla="*/ 2147483646 w 10000"/>
                <a:gd name="T15" fmla="*/ 2147483646 h 9934"/>
                <a:gd name="T16" fmla="*/ 2147483646 w 10000"/>
                <a:gd name="T17" fmla="*/ 2147483646 h 9934"/>
                <a:gd name="T18" fmla="*/ 0 w 10000"/>
                <a:gd name="T19" fmla="*/ 0 h 9934"/>
                <a:gd name="T20" fmla="*/ 2147483646 w 10000"/>
                <a:gd name="T21" fmla="*/ 2147483646 h 9934"/>
                <a:gd name="T22" fmla="*/ 2147483646 w 10000"/>
                <a:gd name="T23" fmla="*/ 2147483646 h 99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000" h="9934">
                  <a:moveTo>
                    <a:pt x="4032" y="9934"/>
                  </a:moveTo>
                  <a:lnTo>
                    <a:pt x="2903" y="7682"/>
                  </a:lnTo>
                  <a:lnTo>
                    <a:pt x="2903" y="7152"/>
                  </a:lnTo>
                  <a:lnTo>
                    <a:pt x="2419" y="6821"/>
                  </a:lnTo>
                  <a:lnTo>
                    <a:pt x="1452" y="3245"/>
                  </a:lnTo>
                  <a:cubicBezTo>
                    <a:pt x="1434" y="3090"/>
                    <a:pt x="1416" y="2936"/>
                    <a:pt x="1398" y="2781"/>
                  </a:cubicBezTo>
                  <a:lnTo>
                    <a:pt x="914" y="2450"/>
                  </a:lnTo>
                  <a:lnTo>
                    <a:pt x="591" y="2185"/>
                  </a:lnTo>
                  <a:lnTo>
                    <a:pt x="430" y="1987"/>
                  </a:lnTo>
                  <a:lnTo>
                    <a:pt x="0" y="0"/>
                  </a:lnTo>
                  <a:lnTo>
                    <a:pt x="7312" y="331"/>
                  </a:lnTo>
                  <a:lnTo>
                    <a:pt x="10000" y="397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6">
              <a:extLst/>
            </p:cNvPr>
            <p:cNvSpPr>
              <a:spLocks/>
            </p:cNvSpPr>
            <p:nvPr/>
          </p:nvSpPr>
          <p:spPr bwMode="auto">
            <a:xfrm rot="-198406">
              <a:off x="5272088" y="587375"/>
              <a:ext cx="1382712" cy="74613"/>
            </a:xfrm>
            <a:custGeom>
              <a:avLst/>
              <a:gdLst>
                <a:gd name="T0" fmla="*/ 0 w 9805"/>
                <a:gd name="T1" fmla="*/ 0 h 866"/>
                <a:gd name="T2" fmla="*/ 2147483646 w 9805"/>
                <a:gd name="T3" fmla="*/ 2147483646 h 866"/>
                <a:gd name="T4" fmla="*/ 2147483646 w 9805"/>
                <a:gd name="T5" fmla="*/ 2147483646 h 8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05" h="866">
                  <a:moveTo>
                    <a:pt x="0" y="0"/>
                  </a:moveTo>
                  <a:lnTo>
                    <a:pt x="6164" y="708"/>
                  </a:lnTo>
                  <a:lnTo>
                    <a:pt x="9805" y="866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7">
              <a:extLst/>
            </p:cNvPr>
            <p:cNvSpPr>
              <a:spLocks/>
            </p:cNvSpPr>
            <p:nvPr/>
          </p:nvSpPr>
          <p:spPr bwMode="auto">
            <a:xfrm rot="-198406">
              <a:off x="6656388" y="588963"/>
              <a:ext cx="917575" cy="33337"/>
            </a:xfrm>
            <a:custGeom>
              <a:avLst/>
              <a:gdLst>
                <a:gd name="T0" fmla="*/ 0 w 10000"/>
                <a:gd name="T1" fmla="*/ 2147483646 h 936"/>
                <a:gd name="T2" fmla="*/ 2147483646 w 10000"/>
                <a:gd name="T3" fmla="*/ 0 h 936"/>
                <a:gd name="T4" fmla="*/ 2147483646 w 10000"/>
                <a:gd name="T5" fmla="*/ 2147483646 h 9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00" h="936">
                  <a:moveTo>
                    <a:pt x="0" y="187"/>
                  </a:moveTo>
                  <a:lnTo>
                    <a:pt x="2239" y="0"/>
                  </a:lnTo>
                  <a:lnTo>
                    <a:pt x="10000" y="936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8">
              <a:extLst/>
            </p:cNvPr>
            <p:cNvSpPr>
              <a:spLocks/>
            </p:cNvSpPr>
            <p:nvPr/>
          </p:nvSpPr>
          <p:spPr bwMode="auto">
            <a:xfrm rot="-198406">
              <a:off x="7583488" y="579438"/>
              <a:ext cx="574675" cy="336550"/>
            </a:xfrm>
            <a:custGeom>
              <a:avLst/>
              <a:gdLst>
                <a:gd name="T0" fmla="*/ 0 w 9767"/>
                <a:gd name="T1" fmla="*/ 0 h 10000"/>
                <a:gd name="T2" fmla="*/ 2147483646 w 9767"/>
                <a:gd name="T3" fmla="*/ 2147483646 h 10000"/>
                <a:gd name="T4" fmla="*/ 2147483646 w 9767"/>
                <a:gd name="T5" fmla="*/ 2147483646 h 100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67" h="10000">
                  <a:moveTo>
                    <a:pt x="0" y="0"/>
                  </a:moveTo>
                  <a:lnTo>
                    <a:pt x="9767" y="408"/>
                  </a:lnTo>
                  <a:cubicBezTo>
                    <a:pt x="9728" y="3605"/>
                    <a:pt x="9690" y="6803"/>
                    <a:pt x="9651" y="10000"/>
                  </a:cubicBez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9">
              <a:extLst/>
            </p:cNvPr>
            <p:cNvSpPr>
              <a:spLocks/>
            </p:cNvSpPr>
            <p:nvPr/>
          </p:nvSpPr>
          <p:spPr bwMode="auto">
            <a:xfrm rot="-198406">
              <a:off x="8166100" y="898525"/>
              <a:ext cx="20638" cy="417513"/>
            </a:xfrm>
            <a:custGeom>
              <a:avLst/>
              <a:gdLst>
                <a:gd name="T0" fmla="*/ 2147483646 w 345"/>
                <a:gd name="T1" fmla="*/ 0 h 9839"/>
                <a:gd name="T2" fmla="*/ 2147483646 w 345"/>
                <a:gd name="T3" fmla="*/ 2147483646 h 9839"/>
                <a:gd name="T4" fmla="*/ 0 w 345"/>
                <a:gd name="T5" fmla="*/ 2147483646 h 98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5" h="9839">
                  <a:moveTo>
                    <a:pt x="115" y="0"/>
                  </a:moveTo>
                  <a:cubicBezTo>
                    <a:pt x="192" y="753"/>
                    <a:pt x="268" y="1505"/>
                    <a:pt x="345" y="2258"/>
                  </a:cubicBezTo>
                  <a:lnTo>
                    <a:pt x="0" y="9839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1">
              <a:extLst/>
            </p:cNvPr>
            <p:cNvSpPr>
              <a:spLocks/>
            </p:cNvSpPr>
            <p:nvPr/>
          </p:nvSpPr>
          <p:spPr bwMode="auto">
            <a:xfrm rot="-198406">
              <a:off x="8210550" y="1314450"/>
              <a:ext cx="14288" cy="1135063"/>
            </a:xfrm>
            <a:custGeom>
              <a:avLst/>
              <a:gdLst>
                <a:gd name="T0" fmla="*/ 0 w 228"/>
                <a:gd name="T1" fmla="*/ 0 h 9822"/>
                <a:gd name="T2" fmla="*/ 0 w 228"/>
                <a:gd name="T3" fmla="*/ 2147483646 h 9822"/>
                <a:gd name="T4" fmla="*/ 2147483646 w 228"/>
                <a:gd name="T5" fmla="*/ 2147483646 h 9822"/>
                <a:gd name="T6" fmla="*/ 2147483646 w 228"/>
                <a:gd name="T7" fmla="*/ 2147483646 h 98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8" h="9822">
                  <a:moveTo>
                    <a:pt x="0" y="0"/>
                  </a:moveTo>
                  <a:lnTo>
                    <a:pt x="0" y="1005"/>
                  </a:lnTo>
                  <a:lnTo>
                    <a:pt x="228" y="4852"/>
                  </a:lnTo>
                  <a:cubicBezTo>
                    <a:pt x="190" y="6509"/>
                    <a:pt x="153" y="8165"/>
                    <a:pt x="115" y="9822"/>
                  </a:cubicBez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3">
              <a:extLst/>
            </p:cNvPr>
            <p:cNvSpPr>
              <a:spLocks/>
            </p:cNvSpPr>
            <p:nvPr/>
          </p:nvSpPr>
          <p:spPr bwMode="auto">
            <a:xfrm rot="-198406">
              <a:off x="8262938" y="2447925"/>
              <a:ext cx="6350" cy="712788"/>
            </a:xfrm>
            <a:custGeom>
              <a:avLst/>
              <a:gdLst>
                <a:gd name="T0" fmla="*/ 2147483646 w 60"/>
                <a:gd name="T1" fmla="*/ 0 h 10000"/>
                <a:gd name="T2" fmla="*/ 0 w 60"/>
                <a:gd name="T3" fmla="*/ 2147483646 h 10000"/>
                <a:gd name="T4" fmla="*/ 0 w 60"/>
                <a:gd name="T5" fmla="*/ 2147483646 h 100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10000">
                  <a:moveTo>
                    <a:pt x="60" y="0"/>
                  </a:moveTo>
                  <a:cubicBezTo>
                    <a:pt x="40" y="2788"/>
                    <a:pt x="20" y="5577"/>
                    <a:pt x="0" y="8365"/>
                  </a:cubicBezTo>
                  <a:lnTo>
                    <a:pt x="0" y="10000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4">
              <a:extLst/>
            </p:cNvPr>
            <p:cNvSpPr>
              <a:spLocks/>
            </p:cNvSpPr>
            <p:nvPr/>
          </p:nvSpPr>
          <p:spPr bwMode="auto">
            <a:xfrm rot="-198406">
              <a:off x="8286750" y="3160713"/>
              <a:ext cx="12700" cy="568325"/>
            </a:xfrm>
            <a:custGeom>
              <a:avLst/>
              <a:gdLst>
                <a:gd name="T0" fmla="*/ 2147483646 w 117"/>
                <a:gd name="T1" fmla="*/ 0 h 10000"/>
                <a:gd name="T2" fmla="*/ 2147483646 w 117"/>
                <a:gd name="T3" fmla="*/ 2147483646 h 10000"/>
                <a:gd name="T4" fmla="*/ 0 w 117"/>
                <a:gd name="T5" fmla="*/ 2147483646 h 100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10000">
                  <a:moveTo>
                    <a:pt x="117" y="0"/>
                  </a:moveTo>
                  <a:cubicBezTo>
                    <a:pt x="98" y="2691"/>
                    <a:pt x="78" y="5381"/>
                    <a:pt x="58" y="8072"/>
                  </a:cubicBezTo>
                  <a:cubicBezTo>
                    <a:pt x="39" y="8715"/>
                    <a:pt x="19" y="9357"/>
                    <a:pt x="0" y="10000"/>
                  </a:cubicBez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5">
              <a:extLst/>
            </p:cNvPr>
            <p:cNvSpPr>
              <a:spLocks/>
            </p:cNvSpPr>
            <p:nvPr/>
          </p:nvSpPr>
          <p:spPr bwMode="auto">
            <a:xfrm rot="-198406">
              <a:off x="8315325" y="3727450"/>
              <a:ext cx="0" cy="465138"/>
            </a:xfrm>
            <a:custGeom>
              <a:avLst/>
              <a:gdLst>
                <a:gd name="T0" fmla="*/ 0 h 10000"/>
                <a:gd name="T1" fmla="*/ 2147483646 h 10000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10000">
                  <a:moveTo>
                    <a:pt x="0" y="0"/>
                  </a:moveTo>
                  <a:lnTo>
                    <a:pt x="0" y="10000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6">
              <a:extLst/>
            </p:cNvPr>
            <p:cNvSpPr>
              <a:spLocks/>
            </p:cNvSpPr>
            <p:nvPr/>
          </p:nvSpPr>
          <p:spPr bwMode="auto">
            <a:xfrm rot="-198406">
              <a:off x="8331200" y="4194175"/>
              <a:ext cx="20638" cy="812800"/>
            </a:xfrm>
            <a:custGeom>
              <a:avLst/>
              <a:gdLst>
                <a:gd name="T0" fmla="*/ 2147483646 w 281"/>
                <a:gd name="T1" fmla="*/ 0 h 10000"/>
                <a:gd name="T2" fmla="*/ 2147483646 w 281"/>
                <a:gd name="T3" fmla="*/ 2147483646 h 10000"/>
                <a:gd name="T4" fmla="*/ 0 w 281"/>
                <a:gd name="T5" fmla="*/ 2147483646 h 100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1" h="10000">
                  <a:moveTo>
                    <a:pt x="281" y="0"/>
                  </a:moveTo>
                  <a:cubicBezTo>
                    <a:pt x="218" y="2885"/>
                    <a:pt x="157" y="5770"/>
                    <a:pt x="94" y="8655"/>
                  </a:cubicBezTo>
                  <a:cubicBezTo>
                    <a:pt x="63" y="9103"/>
                    <a:pt x="31" y="9552"/>
                    <a:pt x="0" y="10000"/>
                  </a:cubicBez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18">
              <a:extLst/>
            </p:cNvPr>
            <p:cNvSpPr>
              <a:spLocks/>
            </p:cNvSpPr>
            <p:nvPr/>
          </p:nvSpPr>
          <p:spPr bwMode="auto">
            <a:xfrm rot="-198406">
              <a:off x="7280275" y="5038725"/>
              <a:ext cx="1109663" cy="882650"/>
            </a:xfrm>
            <a:custGeom>
              <a:avLst/>
              <a:gdLst>
                <a:gd name="T0" fmla="*/ 2147483646 w 10000"/>
                <a:gd name="T1" fmla="*/ 0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0 w 10000"/>
                <a:gd name="T13" fmla="*/ 2147483646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0" h="10000">
                  <a:moveTo>
                    <a:pt x="9938" y="0"/>
                  </a:moveTo>
                  <a:cubicBezTo>
                    <a:pt x="9959" y="1318"/>
                    <a:pt x="9979" y="2635"/>
                    <a:pt x="10000" y="3953"/>
                  </a:cubicBezTo>
                  <a:cubicBezTo>
                    <a:pt x="9938" y="5891"/>
                    <a:pt x="9877" y="7829"/>
                    <a:pt x="9815" y="9767"/>
                  </a:cubicBezTo>
                  <a:lnTo>
                    <a:pt x="9198" y="10000"/>
                  </a:lnTo>
                  <a:lnTo>
                    <a:pt x="2222" y="9845"/>
                  </a:lnTo>
                  <a:lnTo>
                    <a:pt x="864" y="9612"/>
                  </a:lnTo>
                  <a:lnTo>
                    <a:pt x="0" y="9380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19">
              <a:extLst/>
            </p:cNvPr>
            <p:cNvSpPr>
              <a:spLocks/>
            </p:cNvSpPr>
            <p:nvPr/>
          </p:nvSpPr>
          <p:spPr bwMode="auto">
            <a:xfrm rot="-198406">
              <a:off x="5030788" y="5908675"/>
              <a:ext cx="2273300" cy="88900"/>
            </a:xfrm>
            <a:custGeom>
              <a:avLst/>
              <a:gdLst>
                <a:gd name="T0" fmla="*/ 2147483646 w 9722"/>
                <a:gd name="T1" fmla="*/ 2147483646 h 1043"/>
                <a:gd name="T2" fmla="*/ 2147483646 w 9722"/>
                <a:gd name="T3" fmla="*/ 2147483646 h 1043"/>
                <a:gd name="T4" fmla="*/ 2147483646 w 9722"/>
                <a:gd name="T5" fmla="*/ 2147483646 h 1043"/>
                <a:gd name="T6" fmla="*/ 0 w 9722"/>
                <a:gd name="T7" fmla="*/ 0 h 10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722" h="1043">
                  <a:moveTo>
                    <a:pt x="9722" y="641"/>
                  </a:moveTo>
                  <a:lnTo>
                    <a:pt x="9371" y="1043"/>
                  </a:lnTo>
                  <a:lnTo>
                    <a:pt x="5506" y="722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0">
              <a:extLst/>
            </p:cNvPr>
            <p:cNvSpPr>
              <a:spLocks/>
            </p:cNvSpPr>
            <p:nvPr/>
          </p:nvSpPr>
          <p:spPr bwMode="auto">
            <a:xfrm rot="-198406">
              <a:off x="4516438" y="5961063"/>
              <a:ext cx="512762" cy="26987"/>
            </a:xfrm>
            <a:custGeom>
              <a:avLst/>
              <a:gdLst>
                <a:gd name="T0" fmla="*/ 2147483646 w 8427"/>
                <a:gd name="T1" fmla="*/ 2147483646 h 689"/>
                <a:gd name="T2" fmla="*/ 0 w 8427"/>
                <a:gd name="T3" fmla="*/ 0 h 6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27" h="689">
                  <a:moveTo>
                    <a:pt x="8427" y="689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2">
              <a:extLst/>
            </p:cNvPr>
            <p:cNvSpPr>
              <a:spLocks/>
            </p:cNvSpPr>
            <p:nvPr/>
          </p:nvSpPr>
          <p:spPr bwMode="auto">
            <a:xfrm rot="-198406">
              <a:off x="3516313" y="5421313"/>
              <a:ext cx="985837" cy="584200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0 w 10000"/>
                <a:gd name="T11" fmla="*/ 2147483646 h 10000"/>
                <a:gd name="T12" fmla="*/ 2147483646 w 10000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0" h="10000">
                  <a:moveTo>
                    <a:pt x="10000" y="10000"/>
                  </a:moveTo>
                  <a:lnTo>
                    <a:pt x="6875" y="9765"/>
                  </a:lnTo>
                  <a:lnTo>
                    <a:pt x="1944" y="9176"/>
                  </a:lnTo>
                  <a:lnTo>
                    <a:pt x="695" y="5412"/>
                  </a:lnTo>
                  <a:cubicBezTo>
                    <a:pt x="718" y="4941"/>
                    <a:pt x="741" y="4471"/>
                    <a:pt x="764" y="4000"/>
                  </a:cubicBezTo>
                  <a:lnTo>
                    <a:pt x="0" y="3059"/>
                  </a:lnTo>
                  <a:cubicBezTo>
                    <a:pt x="23" y="2039"/>
                    <a:pt x="46" y="1020"/>
                    <a:pt x="69" y="0"/>
                  </a:cubicBezTo>
                </a:path>
              </a:pathLst>
            </a:custGeom>
            <a:solidFill>
              <a:srgbClr val="FFFF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86">
              <a:extLst/>
            </p:cNvPr>
            <p:cNvSpPr>
              <a:spLocks noChangeArrowheads="1"/>
            </p:cNvSpPr>
            <p:nvPr/>
          </p:nvSpPr>
          <p:spPr bwMode="auto">
            <a:xfrm>
              <a:off x="4637088" y="2101850"/>
              <a:ext cx="3432175" cy="1077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Geographic Target Area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Western Colorado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Accountable Health Communities Model</a:t>
              </a:r>
              <a:endParaRPr lang="en-US" altLang="en-US" sz="1400" b="1" dirty="0">
                <a:latin typeface="Arial" panose="020B0604020202020204" pitchFamily="34" charset="0"/>
              </a:endParaRPr>
            </a:p>
          </p:txBody>
        </p:sp>
        <p:sp>
          <p:nvSpPr>
            <p:cNvPr id="61" name="Rectangle 1">
              <a:extLst/>
            </p:cNvPr>
            <p:cNvSpPr>
              <a:spLocks noChangeArrowheads="1"/>
            </p:cNvSpPr>
            <p:nvPr/>
          </p:nvSpPr>
          <p:spPr bwMode="auto">
            <a:xfrm>
              <a:off x="3994150" y="4413250"/>
              <a:ext cx="319088" cy="168275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2" name="Rectangle 65">
              <a:extLst/>
            </p:cNvPr>
            <p:cNvSpPr>
              <a:spLocks noChangeArrowheads="1"/>
            </p:cNvSpPr>
            <p:nvPr/>
          </p:nvSpPr>
          <p:spPr bwMode="auto">
            <a:xfrm>
              <a:off x="3994150" y="4689475"/>
              <a:ext cx="319088" cy="169863"/>
            </a:xfrm>
            <a:prstGeom prst="rect">
              <a:avLst/>
            </a:prstGeom>
            <a:solidFill>
              <a:srgbClr val="FF66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3" name="Rectangle 66">
              <a:extLst/>
            </p:cNvPr>
            <p:cNvSpPr>
              <a:spLocks noChangeArrowheads="1"/>
            </p:cNvSpPr>
            <p:nvPr/>
          </p:nvSpPr>
          <p:spPr bwMode="auto">
            <a:xfrm>
              <a:off x="3994150" y="4967288"/>
              <a:ext cx="319088" cy="168275"/>
            </a:xfrm>
            <a:prstGeom prst="rect">
              <a:avLst/>
            </a:prstGeom>
            <a:solidFill>
              <a:srgbClr val="99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4" name="Rectangle 67">
              <a:extLst/>
            </p:cNvPr>
            <p:cNvSpPr>
              <a:spLocks noChangeArrowheads="1"/>
            </p:cNvSpPr>
            <p:nvPr/>
          </p:nvSpPr>
          <p:spPr bwMode="auto">
            <a:xfrm>
              <a:off x="3994150" y="5245100"/>
              <a:ext cx="319088" cy="168275"/>
            </a:xfrm>
            <a:prstGeom prst="rect">
              <a:avLst/>
            </a:prstGeom>
            <a:solidFill>
              <a:srgbClr val="CAD4B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5" name="Rectangle 68">
              <a:extLst/>
            </p:cNvPr>
            <p:cNvSpPr>
              <a:spLocks noChangeArrowheads="1"/>
            </p:cNvSpPr>
            <p:nvPr/>
          </p:nvSpPr>
          <p:spPr bwMode="auto">
            <a:xfrm>
              <a:off x="3994150" y="5521325"/>
              <a:ext cx="319088" cy="169863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6" name="TextBox 2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4294188" y="4346575"/>
              <a:ext cx="42259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</a:rPr>
                <a:t>Northwest Colorado Community Health Partnership</a:t>
              </a:r>
            </a:p>
          </p:txBody>
        </p:sp>
        <p:sp>
          <p:nvSpPr>
            <p:cNvPr id="67" name="TextBox 70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4294188" y="4622800"/>
              <a:ext cx="42259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</a:rPr>
                <a:t>West Mountain Regional Health Alliance</a:t>
              </a:r>
            </a:p>
          </p:txBody>
        </p:sp>
        <p:sp>
          <p:nvSpPr>
            <p:cNvPr id="68" name="TextBox 71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4294188" y="4919663"/>
              <a:ext cx="42259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</a:rPr>
                <a:t>Mesa County Public Health</a:t>
              </a:r>
            </a:p>
          </p:txBody>
        </p:sp>
        <p:sp>
          <p:nvSpPr>
            <p:cNvPr id="69" name="TextBox 72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4294188" y="5180013"/>
              <a:ext cx="271938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</a:rPr>
                <a:t>Tri-County Health Network</a:t>
              </a:r>
            </a:p>
          </p:txBody>
        </p:sp>
        <p:sp>
          <p:nvSpPr>
            <p:cNvPr id="70" name="TextBox 73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4294188" y="5456238"/>
              <a:ext cx="40798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</a:rPr>
                <a:t>Southwest Area Health Education Center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</a:rPr>
                <a:t>San Juan Basin Health Department</a:t>
              </a:r>
            </a:p>
          </p:txBody>
        </p:sp>
        <p:sp>
          <p:nvSpPr>
            <p:cNvPr id="71" name="TextBox 74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3908425" y="4100513"/>
              <a:ext cx="9779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u="sng">
                  <a:latin typeface="Calibri" panose="020F0502020204030204" pitchFamily="34" charset="0"/>
                </a:rPr>
                <a:t>COLOR KEY:</a:t>
              </a:r>
            </a:p>
          </p:txBody>
        </p:sp>
      </p:grpSp>
      <p:sp>
        <p:nvSpPr>
          <p:cNvPr id="72" name="Oval 71"/>
          <p:cNvSpPr/>
          <p:nvPr/>
        </p:nvSpPr>
        <p:spPr>
          <a:xfrm>
            <a:off x="323799" y="4389737"/>
            <a:ext cx="3432517" cy="228927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Community Convening</a:t>
            </a:r>
          </a:p>
          <a:p>
            <a:r>
              <a:rPr lang="en-US" dirty="0">
                <a:solidFill>
                  <a:srgbClr val="0070C0"/>
                </a:solidFill>
              </a:rPr>
              <a:t>Advisory group(s)</a:t>
            </a:r>
          </a:p>
          <a:p>
            <a:r>
              <a:rPr lang="en-US" dirty="0"/>
              <a:t>Clinical and community organizations</a:t>
            </a:r>
          </a:p>
          <a:p>
            <a:r>
              <a:rPr lang="en-US" dirty="0"/>
              <a:t>Understanding gaps in community resources</a:t>
            </a:r>
          </a:p>
          <a:p>
            <a:r>
              <a:rPr lang="en-US" dirty="0"/>
              <a:t>Developing plan to address priority gaps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1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Clinical workflow</a:t>
            </a:r>
          </a:p>
          <a:p>
            <a:r>
              <a:rPr lang="en-US" dirty="0">
                <a:solidFill>
                  <a:srgbClr val="7030A0"/>
                </a:solidFill>
              </a:rPr>
              <a:t>Screen</a:t>
            </a:r>
            <a:r>
              <a:rPr lang="en-US" dirty="0"/>
              <a:t> for unmet basic human needs</a:t>
            </a:r>
          </a:p>
          <a:p>
            <a:r>
              <a:rPr lang="en-US" dirty="0"/>
              <a:t>Multiple clinical settings</a:t>
            </a:r>
          </a:p>
          <a:p>
            <a:r>
              <a:rPr lang="en-US" dirty="0">
                <a:solidFill>
                  <a:srgbClr val="7030A0"/>
                </a:solidFill>
              </a:rPr>
              <a:t>Connect</a:t>
            </a:r>
            <a:r>
              <a:rPr lang="en-US" dirty="0"/>
              <a:t> patients to community resources</a:t>
            </a:r>
          </a:p>
          <a:p>
            <a:r>
              <a:rPr lang="en-US" dirty="0"/>
              <a:t>If ≥2 ER visits in 12 months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navigation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147C7F-3E73-42F7-8353-280049E74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8" y="6105778"/>
            <a:ext cx="1072423" cy="70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8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social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Housing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Utilities</a:t>
            </a:r>
          </a:p>
          <a:p>
            <a:r>
              <a:rPr lang="en-US" dirty="0"/>
              <a:t>Food</a:t>
            </a:r>
          </a:p>
          <a:p>
            <a:r>
              <a:rPr lang="en-US" dirty="0"/>
              <a:t>Interpersonal violence</a:t>
            </a:r>
          </a:p>
          <a:p>
            <a:r>
              <a:rPr lang="en-US" dirty="0"/>
              <a:t>Social isolation</a:t>
            </a:r>
          </a:p>
          <a:p>
            <a:endParaRPr lang="en-US" dirty="0"/>
          </a:p>
        </p:txBody>
      </p:sp>
      <p:pic>
        <p:nvPicPr>
          <p:cNvPr id="4" name="Picture 2" descr="211 Logo Cle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098" y="1887294"/>
            <a:ext cx="2375103" cy="92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8299" y="3098038"/>
            <a:ext cx="3314700" cy="1381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321499-723C-4D50-A923-3C2828DCD9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8" y="6105778"/>
            <a:ext cx="1072423" cy="70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8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896385" y="3107245"/>
            <a:ext cx="26582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Scale up screening and navigation intervention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Refine gap assessments, prioritize needs, create improvement plan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6980" y="2219324"/>
            <a:ext cx="3019015" cy="685800"/>
            <a:chOff x="2477" y="0"/>
            <a:chExt cx="3019015" cy="685800"/>
          </a:xfrm>
          <a:solidFill>
            <a:srgbClr val="99063A"/>
          </a:solidFill>
        </p:grpSpPr>
        <p:sp>
          <p:nvSpPr>
            <p:cNvPr id="5" name="Arrow: Chevron 4"/>
            <p:cNvSpPr/>
            <p:nvPr/>
          </p:nvSpPr>
          <p:spPr>
            <a:xfrm>
              <a:off x="2477" y="0"/>
              <a:ext cx="3019015" cy="685800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Arrow: Chevron 4"/>
            <p:cNvSpPr txBox="1"/>
            <p:nvPr/>
          </p:nvSpPr>
          <p:spPr>
            <a:xfrm>
              <a:off x="345377" y="0"/>
              <a:ext cx="2333215" cy="6858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4021" tIns="54674" rIns="54674" bIns="54674" numCol="1" spcCol="1270" anchor="ctr" anchorCtr="0">
              <a:noAutofit/>
            </a:bodyPr>
            <a:lstStyle/>
            <a:p>
              <a:pPr marL="0" lvl="0" indent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100" b="1" kern="1200" dirty="0"/>
                <a:t>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109714" y="2219323"/>
            <a:ext cx="3019015" cy="642937"/>
            <a:chOff x="2719592" y="0"/>
            <a:chExt cx="3019015" cy="685800"/>
          </a:xfrm>
          <a:solidFill>
            <a:srgbClr val="236D94"/>
          </a:solidFill>
        </p:grpSpPr>
        <p:sp>
          <p:nvSpPr>
            <p:cNvPr id="8" name="Arrow: Chevron 7"/>
            <p:cNvSpPr/>
            <p:nvPr/>
          </p:nvSpPr>
          <p:spPr>
            <a:xfrm>
              <a:off x="2719592" y="0"/>
              <a:ext cx="3019015" cy="685800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Arrow: Chevron 4"/>
            <p:cNvSpPr txBox="1"/>
            <p:nvPr/>
          </p:nvSpPr>
          <p:spPr>
            <a:xfrm>
              <a:off x="3062492" y="0"/>
              <a:ext cx="2333215" cy="6858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4021" tIns="54674" rIns="54674" bIns="54674" numCol="1" spcCol="1270" anchor="ctr" anchorCtr="0">
              <a:noAutofit/>
            </a:bodyPr>
            <a:lstStyle/>
            <a:p>
              <a:pPr marL="0" lvl="0" indent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100" b="1" kern="1200" dirty="0"/>
                <a:t> 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96385" y="2219324"/>
            <a:ext cx="3019015" cy="685800"/>
            <a:chOff x="5436706" y="0"/>
            <a:chExt cx="3019015" cy="685800"/>
          </a:xfrm>
          <a:solidFill>
            <a:srgbClr val="509CB2"/>
          </a:solidFill>
        </p:grpSpPr>
        <p:sp>
          <p:nvSpPr>
            <p:cNvPr id="11" name="Arrow: Chevron 10"/>
            <p:cNvSpPr/>
            <p:nvPr/>
          </p:nvSpPr>
          <p:spPr>
            <a:xfrm>
              <a:off x="5436706" y="0"/>
              <a:ext cx="3019015" cy="685800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Arrow: Chevron 4"/>
            <p:cNvSpPr txBox="1"/>
            <p:nvPr/>
          </p:nvSpPr>
          <p:spPr>
            <a:xfrm>
              <a:off x="5779606" y="0"/>
              <a:ext cx="2333215" cy="6858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4021" tIns="54674" rIns="54674" bIns="54674" numCol="1" spcCol="1270" anchor="ctr" anchorCtr="0">
              <a:noAutofit/>
            </a:bodyPr>
            <a:lstStyle/>
            <a:p>
              <a:pPr marL="0" lvl="0" indent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100" b="1" kern="1200" dirty="0"/>
                <a:t> 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29880" y="2356125"/>
            <a:ext cx="264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May – September 2017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73130" y="2356125"/>
            <a:ext cx="242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October – March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9451" y="2377558"/>
            <a:ext cx="2331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April 2018, ongoing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2905124"/>
            <a:ext cx="2667000" cy="2265966"/>
          </a:xfrm>
          <a:prstGeom prst="rect">
            <a:avLst/>
          </a:prstGeom>
          <a:noFill/>
          <a:ln>
            <a:solidFill>
              <a:srgbClr val="990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26147" y="2862260"/>
            <a:ext cx="2846537" cy="2308830"/>
          </a:xfrm>
          <a:prstGeom prst="rect">
            <a:avLst/>
          </a:prstGeom>
          <a:noFill/>
          <a:ln>
            <a:solidFill>
              <a:srgbClr val="236D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43600" y="2905124"/>
            <a:ext cx="2628900" cy="2265966"/>
          </a:xfrm>
          <a:prstGeom prst="rect">
            <a:avLst/>
          </a:prstGeom>
          <a:noFill/>
          <a:ln>
            <a:solidFill>
              <a:srgbClr val="509C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7766" y="3681184"/>
            <a:ext cx="2658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Develop Policies and Procedures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54514" y="3195052"/>
            <a:ext cx="27094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Preparation for screening and navigation pilot: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211 and navigation services landscape scan</a:t>
            </a:r>
          </a:p>
          <a:p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109103F-F0AF-42E0-888C-6A77E25E91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8" y="6105778"/>
            <a:ext cx="1072423" cy="70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9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2172-5E2F-476D-B718-C724D3272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AHCM Regional Advisory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91F88-59C6-436A-9C12-32303B32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quarterly meeting is </a:t>
            </a:r>
            <a:r>
              <a:rPr lang="en-US" dirty="0">
                <a:solidFill>
                  <a:schemeClr val="accent1"/>
                </a:solidFill>
              </a:rPr>
              <a:t>May 8</a:t>
            </a:r>
            <a:r>
              <a:rPr lang="en-US" baseline="30000" dirty="0">
                <a:solidFill>
                  <a:schemeClr val="accent1"/>
                </a:solidFill>
              </a:rPr>
              <a:t>th</a:t>
            </a:r>
            <a:r>
              <a:rPr lang="en-US" dirty="0"/>
              <a:t> in the LPEA Board Room from </a:t>
            </a:r>
            <a:r>
              <a:rPr lang="en-US" dirty="0">
                <a:solidFill>
                  <a:schemeClr val="accent1"/>
                </a:solidFill>
              </a:rPr>
              <a:t>9-11:45am</a:t>
            </a:r>
          </a:p>
          <a:p>
            <a:r>
              <a:rPr lang="en-US" dirty="0"/>
              <a:t>22 counties across the Western Slope will participate – linked by Zoom</a:t>
            </a:r>
          </a:p>
          <a:p>
            <a:r>
              <a:rPr lang="en-US" dirty="0"/>
              <a:t>Next Southwestern Colorado advisory board meeting: June 13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  <a:p>
            <a:pPr lvl="1"/>
            <a:r>
              <a:rPr lang="en-US" dirty="0"/>
              <a:t>AHEC’s Health Sector Partnership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28CC16-9643-4297-9699-6BC721DD0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8" y="6105778"/>
            <a:ext cx="1072423" cy="70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5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18749"/>
            <a:ext cx="84582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B0350E-1325-40A9-BF68-F89A14D1D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8" y="6105778"/>
            <a:ext cx="1072423" cy="70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28219"/>
      </p:ext>
    </p:extLst>
  </p:cSld>
  <p:clrMapOvr>
    <a:masterClrMapping/>
  </p:clrMapOvr>
</p:sld>
</file>

<file path=ppt/theme/theme1.xml><?xml version="1.0" encoding="utf-8"?>
<a:theme xmlns:a="http://schemas.openxmlformats.org/drawingml/2006/main" name="Burgundy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Burgundy Theme</Template>
  <TotalTime>129</TotalTime>
  <Words>521</Words>
  <Application>Microsoft Office PowerPoint</Application>
  <PresentationFormat>On-screen Show (4:3)</PresentationFormat>
  <Paragraphs>98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Times</vt:lpstr>
      <vt:lpstr>Varela Round</vt:lpstr>
      <vt:lpstr>Wingdings</vt:lpstr>
      <vt:lpstr>Burgundy Theme</vt:lpstr>
      <vt:lpstr>Accountable Health Communities Model</vt:lpstr>
      <vt:lpstr>Funding overview</vt:lpstr>
      <vt:lpstr>PowerPoint Presentation</vt:lpstr>
      <vt:lpstr>Two interventions</vt:lpstr>
      <vt:lpstr>Core social issues</vt:lpstr>
      <vt:lpstr>Timeline</vt:lpstr>
      <vt:lpstr>AHCM Regional Advisory Board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Accountable Health Communities Model</dc:title>
  <dc:creator>Laura Warner</dc:creator>
  <cp:lastModifiedBy>Kathy Sherer</cp:lastModifiedBy>
  <cp:revision>16</cp:revision>
  <dcterms:created xsi:type="dcterms:W3CDTF">2017-10-02T22:46:16Z</dcterms:created>
  <dcterms:modified xsi:type="dcterms:W3CDTF">2018-05-02T14:58:54Z</dcterms:modified>
</cp:coreProperties>
</file>