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64" r:id="rId8"/>
    <p:sldId id="262" r:id="rId9"/>
    <p:sldId id="265" r:id="rId10"/>
  </p:sldIdLst>
  <p:sldSz cx="9144000" cy="6858000" type="screen4x3"/>
  <p:notesSz cx="6858000" cy="923925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2988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2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EE3"/>
    <a:srgbClr val="5F5A9D"/>
    <a:srgbClr val="E0E0E0"/>
    <a:srgbClr val="4ABDBC"/>
    <a:srgbClr val="8ADAD2"/>
    <a:srgbClr val="9FE1DB"/>
    <a:srgbClr val="B6E8E3"/>
    <a:srgbClr val="CDEFEC"/>
    <a:srgbClr val="DFF5F3"/>
    <a:srgbClr val="ED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 autoAdjust="0"/>
    <p:restoredTop sz="87825" autoAdjust="0"/>
  </p:normalViewPr>
  <p:slideViewPr>
    <p:cSldViewPr snapToGrid="0" snapToObjects="1">
      <p:cViewPr>
        <p:scale>
          <a:sx n="42" d="100"/>
          <a:sy n="42" d="100"/>
        </p:scale>
        <p:origin x="1094" y="-86"/>
      </p:cViewPr>
      <p:guideLst>
        <p:guide orient="horz" pos="1570"/>
        <p:guide pos="2988"/>
        <p:guide orient="horz" pos="1094"/>
        <p:guide pos="2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2" d="100"/>
          <a:sy n="112" d="100"/>
        </p:scale>
        <p:origin x="3784" y="200"/>
      </p:cViewPr>
      <p:guideLst>
        <p:guide orient="horz" pos="291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DF3F3-C9EF-4FF2-AECD-53149CA211B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B96E4E-D146-430D-AF77-9F3742140F9B}">
      <dgm:prSet phldrT="[Text]"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</a:rPr>
            <a:t>Collaboration</a:t>
          </a:r>
        </a:p>
      </dgm:t>
    </dgm:pt>
    <dgm:pt modelId="{434A75D9-64B4-4F8F-9632-EC3292213AAB}" type="parTrans" cxnId="{767A6648-4BCB-46BA-AE9E-82E4FFDE61E9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4CDA6D8F-1403-4838-AA97-D4CF78EFF3F1}" type="sibTrans" cxnId="{767A6648-4BCB-46BA-AE9E-82E4FFDE61E9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A71A33F5-E5BC-44D8-843D-866D61497D7C}">
      <dgm:prSet phldrT="[Text]"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</a:rPr>
            <a:t>Social Capital</a:t>
          </a:r>
        </a:p>
      </dgm:t>
    </dgm:pt>
    <dgm:pt modelId="{E1A2B799-5701-45DA-9270-37BF23C68D86}" type="parTrans" cxnId="{3614CF1D-59A4-401A-8C4F-C7F42FB95EDA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6641BC57-743E-4A74-8518-629B81BB2444}" type="sibTrans" cxnId="{3614CF1D-59A4-401A-8C4F-C7F42FB95EDA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D20D4084-8BF6-4CA9-81AC-6B64F5F11F48}" type="pres">
      <dgm:prSet presAssocID="{C1ADF3F3-C9EF-4FF2-AECD-53149CA211B7}" presName="compositeShape" presStyleCnt="0">
        <dgm:presLayoutVars>
          <dgm:chMax val="2"/>
          <dgm:dir/>
          <dgm:resizeHandles val="exact"/>
        </dgm:presLayoutVars>
      </dgm:prSet>
      <dgm:spPr/>
    </dgm:pt>
    <dgm:pt modelId="{65C959B9-0F80-45C0-8CC9-3308CD3FAC91}" type="pres">
      <dgm:prSet presAssocID="{C1ADF3F3-C9EF-4FF2-AECD-53149CA211B7}" presName="divider" presStyleLbl="fgShp" presStyleIdx="0" presStyleCnt="1"/>
      <dgm:spPr/>
    </dgm:pt>
    <dgm:pt modelId="{7A78F060-3B34-4935-BC95-AF1AC4AF1026}" type="pres">
      <dgm:prSet presAssocID="{07B96E4E-D146-430D-AF77-9F3742140F9B}" presName="downArrow" presStyleLbl="node1" presStyleIdx="0" presStyleCnt="2"/>
      <dgm:spPr/>
    </dgm:pt>
    <dgm:pt modelId="{D3AFDEDE-E878-4AFB-A4BB-1727F9A2EE7D}" type="pres">
      <dgm:prSet presAssocID="{07B96E4E-D146-430D-AF77-9F3742140F9B}" presName="downArrowText" presStyleLbl="revTx" presStyleIdx="0" presStyleCnt="2" custScaleX="173964">
        <dgm:presLayoutVars>
          <dgm:bulletEnabled val="1"/>
        </dgm:presLayoutVars>
      </dgm:prSet>
      <dgm:spPr/>
    </dgm:pt>
    <dgm:pt modelId="{966C0386-E8E9-4328-9686-C9C3B91227DB}" type="pres">
      <dgm:prSet presAssocID="{A71A33F5-E5BC-44D8-843D-866D61497D7C}" presName="upArrow" presStyleLbl="node1" presStyleIdx="1" presStyleCnt="2"/>
      <dgm:spPr/>
    </dgm:pt>
    <dgm:pt modelId="{47F692F1-A086-41FF-A20D-953DCBB4213A}" type="pres">
      <dgm:prSet presAssocID="{A71A33F5-E5BC-44D8-843D-866D61497D7C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179D5311-C75C-4CE8-824A-E766B82EEE11}" type="presOf" srcId="{A71A33F5-E5BC-44D8-843D-866D61497D7C}" destId="{47F692F1-A086-41FF-A20D-953DCBB4213A}" srcOrd="0" destOrd="0" presId="urn:microsoft.com/office/officeart/2005/8/layout/arrow3"/>
    <dgm:cxn modelId="{3614CF1D-59A4-401A-8C4F-C7F42FB95EDA}" srcId="{C1ADF3F3-C9EF-4FF2-AECD-53149CA211B7}" destId="{A71A33F5-E5BC-44D8-843D-866D61497D7C}" srcOrd="1" destOrd="0" parTransId="{E1A2B799-5701-45DA-9270-37BF23C68D86}" sibTransId="{6641BC57-743E-4A74-8518-629B81BB2444}"/>
    <dgm:cxn modelId="{767A6648-4BCB-46BA-AE9E-82E4FFDE61E9}" srcId="{C1ADF3F3-C9EF-4FF2-AECD-53149CA211B7}" destId="{07B96E4E-D146-430D-AF77-9F3742140F9B}" srcOrd="0" destOrd="0" parTransId="{434A75D9-64B4-4F8F-9632-EC3292213AAB}" sibTransId="{4CDA6D8F-1403-4838-AA97-D4CF78EFF3F1}"/>
    <dgm:cxn modelId="{8A504A80-BA25-40C4-BA1E-584D12B6A56D}" type="presOf" srcId="{07B96E4E-D146-430D-AF77-9F3742140F9B}" destId="{D3AFDEDE-E878-4AFB-A4BB-1727F9A2EE7D}" srcOrd="0" destOrd="0" presId="urn:microsoft.com/office/officeart/2005/8/layout/arrow3"/>
    <dgm:cxn modelId="{101A49E5-73D0-4831-B4F8-A1FE6CA6D590}" type="presOf" srcId="{C1ADF3F3-C9EF-4FF2-AECD-53149CA211B7}" destId="{D20D4084-8BF6-4CA9-81AC-6B64F5F11F48}" srcOrd="0" destOrd="0" presId="urn:microsoft.com/office/officeart/2005/8/layout/arrow3"/>
    <dgm:cxn modelId="{1113A0C3-9B4E-4F07-B6D1-7947450AB3BD}" type="presParOf" srcId="{D20D4084-8BF6-4CA9-81AC-6B64F5F11F48}" destId="{65C959B9-0F80-45C0-8CC9-3308CD3FAC91}" srcOrd="0" destOrd="0" presId="urn:microsoft.com/office/officeart/2005/8/layout/arrow3"/>
    <dgm:cxn modelId="{8EF772B0-565F-4118-A10E-2291895DFBA8}" type="presParOf" srcId="{D20D4084-8BF6-4CA9-81AC-6B64F5F11F48}" destId="{7A78F060-3B34-4935-BC95-AF1AC4AF1026}" srcOrd="1" destOrd="0" presId="urn:microsoft.com/office/officeart/2005/8/layout/arrow3"/>
    <dgm:cxn modelId="{104CDB8E-5564-4D6B-AC6F-C41522144557}" type="presParOf" srcId="{D20D4084-8BF6-4CA9-81AC-6B64F5F11F48}" destId="{D3AFDEDE-E878-4AFB-A4BB-1727F9A2EE7D}" srcOrd="2" destOrd="0" presId="urn:microsoft.com/office/officeart/2005/8/layout/arrow3"/>
    <dgm:cxn modelId="{36ACE932-AC85-451D-848C-FB958CBAE744}" type="presParOf" srcId="{D20D4084-8BF6-4CA9-81AC-6B64F5F11F48}" destId="{966C0386-E8E9-4328-9686-C9C3B91227DB}" srcOrd="3" destOrd="0" presId="urn:microsoft.com/office/officeart/2005/8/layout/arrow3"/>
    <dgm:cxn modelId="{B64CD8F3-BFA9-4F42-9E53-4D4CCE3DC346}" type="presParOf" srcId="{D20D4084-8BF6-4CA9-81AC-6B64F5F11F48}" destId="{47F692F1-A086-41FF-A20D-953DCBB4213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959B9-0F80-45C0-8CC9-3308CD3FAC91}">
      <dsp:nvSpPr>
        <dsp:cNvPr id="0" name=""/>
        <dsp:cNvSpPr/>
      </dsp:nvSpPr>
      <dsp:spPr>
        <a:xfrm rot="21300000">
          <a:off x="16863" y="1452519"/>
          <a:ext cx="5461529" cy="625427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8F060-3B34-4935-BC95-AF1AC4AF1026}">
      <dsp:nvSpPr>
        <dsp:cNvPr id="0" name=""/>
        <dsp:cNvSpPr/>
      </dsp:nvSpPr>
      <dsp:spPr>
        <a:xfrm>
          <a:off x="659430" y="176523"/>
          <a:ext cx="1648576" cy="141218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FDEDE-E878-4AFB-A4BB-1727F9A2EE7D}">
      <dsp:nvSpPr>
        <dsp:cNvPr id="0" name=""/>
        <dsp:cNvSpPr/>
      </dsp:nvSpPr>
      <dsp:spPr>
        <a:xfrm>
          <a:off x="2262163" y="0"/>
          <a:ext cx="3059125" cy="1482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Collaboration</a:t>
          </a:r>
        </a:p>
      </dsp:txBody>
      <dsp:txXfrm>
        <a:off x="2262163" y="0"/>
        <a:ext cx="3059125" cy="1482795"/>
      </dsp:txXfrm>
    </dsp:sp>
    <dsp:sp modelId="{966C0386-E8E9-4328-9686-C9C3B91227DB}">
      <dsp:nvSpPr>
        <dsp:cNvPr id="0" name=""/>
        <dsp:cNvSpPr/>
      </dsp:nvSpPr>
      <dsp:spPr>
        <a:xfrm>
          <a:off x="3187248" y="1941756"/>
          <a:ext cx="1648576" cy="141218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692F1-A086-41FF-A20D-953DCBB4213A}">
      <dsp:nvSpPr>
        <dsp:cNvPr id="0" name=""/>
        <dsp:cNvSpPr/>
      </dsp:nvSpPr>
      <dsp:spPr>
        <a:xfrm>
          <a:off x="824288" y="2047670"/>
          <a:ext cx="1758481" cy="1482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Social Capital</a:t>
          </a:r>
        </a:p>
      </dsp:txBody>
      <dsp:txXfrm>
        <a:off x="824288" y="2047670"/>
        <a:ext cx="1758481" cy="1482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3567"/>
          </a:xfrm>
          <a:prstGeom prst="rect">
            <a:avLst/>
          </a:prstGeom>
        </p:spPr>
        <p:txBody>
          <a:bodyPr vert="horz" lIns="92395" tIns="46198" rIns="92395" bIns="461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5686"/>
            <a:ext cx="2971800" cy="463566"/>
          </a:xfrm>
          <a:prstGeom prst="rect">
            <a:avLst/>
          </a:prstGeom>
        </p:spPr>
        <p:txBody>
          <a:bodyPr vert="horz" lIns="92395" tIns="46198" rIns="92395" bIns="461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775686"/>
            <a:ext cx="2971800" cy="463566"/>
          </a:xfrm>
          <a:prstGeom prst="rect">
            <a:avLst/>
          </a:prstGeom>
        </p:spPr>
        <p:txBody>
          <a:bodyPr vert="horz" lIns="92395" tIns="46198" rIns="92395" bIns="46198" rtlCol="0" anchor="b"/>
          <a:lstStyle>
            <a:lvl1pPr algn="r">
              <a:defRPr sz="1200"/>
            </a:lvl1pPr>
          </a:lstStyle>
          <a:p>
            <a:fld id="{092E6626-612B-455B-9FD1-DD7A1306BE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63567"/>
          </a:xfrm>
          <a:prstGeom prst="rect">
            <a:avLst/>
          </a:prstGeom>
        </p:spPr>
        <p:txBody>
          <a:bodyPr vert="horz" lIns="92395" tIns="46198" rIns="92395" bIns="46198" rtlCol="0"/>
          <a:lstStyle>
            <a:lvl1pPr algn="r">
              <a:defRPr sz="1200"/>
            </a:lvl1pPr>
          </a:lstStyle>
          <a:p>
            <a:fld id="{236AF209-B9D8-5A44-A745-F19C0FB259FD}" type="datetimeFigureOut">
              <a:rPr lang="en-US" smtClean="0"/>
              <a:t>5/2/2018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1962"/>
          </a:xfrm>
          <a:prstGeom prst="rect">
            <a:avLst/>
          </a:prstGeom>
        </p:spPr>
        <p:txBody>
          <a:bodyPr vert="horz" lIns="92395" tIns="46198" rIns="92395" bIns="461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1962"/>
          </a:xfrm>
          <a:prstGeom prst="rect">
            <a:avLst/>
          </a:prstGeom>
        </p:spPr>
        <p:txBody>
          <a:bodyPr vert="horz" lIns="92395" tIns="46198" rIns="92395" bIns="46198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5" tIns="46198" rIns="92395" bIns="461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2395" tIns="46198" rIns="92395" bIns="461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5684"/>
            <a:ext cx="2971800" cy="461962"/>
          </a:xfrm>
          <a:prstGeom prst="rect">
            <a:avLst/>
          </a:prstGeom>
        </p:spPr>
        <p:txBody>
          <a:bodyPr vert="horz" lIns="92395" tIns="46198" rIns="92395" bIns="461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5684"/>
            <a:ext cx="2971800" cy="461962"/>
          </a:xfrm>
          <a:prstGeom prst="rect">
            <a:avLst/>
          </a:prstGeom>
        </p:spPr>
        <p:txBody>
          <a:bodyPr vert="horz" lIns="92395" tIns="46198" rIns="92395" bIns="46198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215516" y="0"/>
            <a:ext cx="892848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652028" y="3747673"/>
            <a:ext cx="6116216" cy="92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5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028" y="589086"/>
            <a:ext cx="7772400" cy="2221708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2028" y="2858972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spc="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 text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670583" y="3488270"/>
            <a:ext cx="25202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1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1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rgbClr val="BCB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5" y="1828800"/>
            <a:ext cx="7919046" cy="4023360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8783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2 Columns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5" y="1828798"/>
            <a:ext cx="3834781" cy="4023361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11700" y="1828798"/>
            <a:ext cx="3834781" cy="4023361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Round Photo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627435" y="1828798"/>
            <a:ext cx="3834781" cy="4023361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0"/>
            <a:ext cx="892848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88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4" y="1828800"/>
            <a:ext cx="7919047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87676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Flowchart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35" name="Straight Connector 34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4" y="1828800"/>
            <a:ext cx="7919047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939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35" name="Straight Connector 34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09387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Layout: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4" y="1828800"/>
            <a:ext cx="7919047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8"/>
            <a:ext cx="8091115" cy="405495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Arrow Chart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35" name="Straight Connector 34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0"/>
            <a:ext cx="892848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1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0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1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1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38" r:id="rId3"/>
    <p:sldLayoutId id="2147483736" r:id="rId4"/>
    <p:sldLayoutId id="2147483737" r:id="rId5"/>
    <p:sldLayoutId id="2147483739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12" r:id="rId17"/>
    <p:sldLayoutId id="2147483781" r:id="rId18"/>
    <p:sldLayoutId id="2147483782" r:id="rId19"/>
    <p:sldLayoutId id="2147483751" r:id="rId20"/>
    <p:sldLayoutId id="2147483796" r:id="rId21"/>
    <p:sldLayoutId id="2147483797" r:id="rId22"/>
    <p:sldLayoutId id="2147483722" r:id="rId23"/>
    <p:sldLayoutId id="2147483763" r:id="rId24"/>
    <p:sldLayoutId id="2147483791" r:id="rId25"/>
    <p:sldLayoutId id="2147483750" r:id="rId26"/>
    <p:sldLayoutId id="2147483798" r:id="rId27"/>
    <p:sldLayoutId id="2147483799" r:id="rId28"/>
    <p:sldLayoutId id="2147483786" r:id="rId29"/>
    <p:sldLayoutId id="2147483787" r:id="rId30"/>
    <p:sldLayoutId id="2147483733" r:id="rId31"/>
    <p:sldLayoutId id="2147483800" r:id="rId32"/>
    <p:sldLayoutId id="2147483801" r:id="rId33"/>
    <p:sldLayoutId id="2147483802" r:id="rId34"/>
    <p:sldLayoutId id="2147483764" r:id="rId35"/>
    <p:sldLayoutId id="2147483762" r:id="rId36"/>
    <p:sldLayoutId id="2147483790" r:id="rId37"/>
    <p:sldLayoutId id="2147483792" r:id="rId38"/>
    <p:sldLayoutId id="2147483793" r:id="rId39"/>
    <p:sldLayoutId id="2147483794" r:id="rId40"/>
    <p:sldLayoutId id="2147483795" r:id="rId41"/>
    <p:sldLayoutId id="2147483767" r:id="rId42"/>
    <p:sldLayoutId id="2147483803" r:id="rId43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4B40B5-F72F-4157-8159-C73650331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028" y="501180"/>
            <a:ext cx="7772400" cy="1791619"/>
          </a:xfrm>
        </p:spPr>
        <p:txBody>
          <a:bodyPr>
            <a:noAutofit/>
          </a:bodyPr>
          <a:lstStyle/>
          <a:p>
            <a:r>
              <a:rPr lang="en-US" sz="3600" dirty="0"/>
              <a:t>What Can We Learn About Collaboration in “Most-Improved” Communities?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AB3BB57-7405-4F82-B856-35ECBCCC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028" y="4468799"/>
            <a:ext cx="7772400" cy="1141426"/>
          </a:xfrm>
        </p:spPr>
        <p:txBody>
          <a:bodyPr>
            <a:noAutofit/>
          </a:bodyPr>
          <a:lstStyle/>
          <a:p>
            <a:r>
              <a:rPr lang="en-US" sz="1800" dirty="0"/>
              <a:t>Douglas McCarthy</a:t>
            </a:r>
          </a:p>
          <a:p>
            <a:r>
              <a:rPr lang="en-US" sz="1800" dirty="0"/>
              <a:t>Senior Research Director, The Commonwealth Fund</a:t>
            </a:r>
          </a:p>
          <a:p>
            <a:r>
              <a:rPr lang="en-US" sz="1800" dirty="0"/>
              <a:t>Community Health Action Coalition: April 13, 2018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1CB1F-95C9-4F57-8267-47C310B46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7339"/>
            <a:ext cx="9144000" cy="15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6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888725-5461-4285-A3DA-74FC97FE93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Citizens Health Action Coalition, April 13, 2018</a:t>
            </a:r>
          </a:p>
        </p:txBody>
      </p:sp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A614562-8AE3-4771-B8DE-57FC44E42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09" y="4614978"/>
            <a:ext cx="9144000" cy="2243022"/>
          </a:xfrm>
          <a:prstGeom prst="rect">
            <a:avLst/>
          </a:prstGeom>
        </p:spPr>
      </p:pic>
      <p:pic>
        <p:nvPicPr>
          <p:cNvPr id="11" name="Picture 10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2AED3085-1CE3-44AD-BD03-C0B744DAF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25"/>
            <a:ext cx="9144000" cy="4568062"/>
          </a:xfrm>
          <a:prstGeom prst="rect">
            <a:avLst/>
          </a:prstGeom>
        </p:spPr>
      </p:pic>
      <p:pic>
        <p:nvPicPr>
          <p:cNvPr id="13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FDA0A22-5CA9-4E0E-8553-F6ECCD370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09" y="-19050"/>
            <a:ext cx="7280043" cy="50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34C30D-6A08-4FAF-80CE-F846C3DDE6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CHAC, April 13, 2018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D3B49-787A-4192-B6AF-7957F6CC3E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600" b="1" dirty="0"/>
              <a:t>Local governments act as catalysts for change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600" b="1" dirty="0"/>
              <a:t>Health care and other community organizations cooperate to achieve common goals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600" b="1" dirty="0"/>
              <a:t>Data often guides action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600" b="1" dirty="0"/>
              <a:t>Local health system improvement benefits from Medicaid expansion and other investments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FA9476-67B9-47A8-B538-5605F840E7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Common Performance Drivers</a:t>
            </a:r>
          </a:p>
        </p:txBody>
      </p:sp>
    </p:spTree>
    <p:extLst>
      <p:ext uri="{BB962C8B-B14F-4D97-AF65-F5344CB8AC3E}">
        <p14:creationId xmlns:p14="http://schemas.microsoft.com/office/powerpoint/2010/main" val="50565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46A8B424-575F-42B6-9D25-616E7E9E8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4" y="105702"/>
            <a:ext cx="7867651" cy="6180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75CD7A-26DF-4973-86F7-1AC95A74E489}"/>
              </a:ext>
            </a:extLst>
          </p:cNvPr>
          <p:cNvSpPr txBox="1"/>
          <p:nvPr/>
        </p:nvSpPr>
        <p:spPr>
          <a:xfrm>
            <a:off x="94058" y="6382966"/>
            <a:ext cx="618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https://www.rethinkhealth.org/tools/stewardship-guide/</a:t>
            </a:r>
          </a:p>
        </p:txBody>
      </p:sp>
    </p:spTree>
    <p:extLst>
      <p:ext uri="{BB962C8B-B14F-4D97-AF65-F5344CB8AC3E}">
        <p14:creationId xmlns:p14="http://schemas.microsoft.com/office/powerpoint/2010/main" val="120589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6D3F50-605F-4C85-AC0C-E992587340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CHAC, April 13, 2018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24EACDB-9326-4D14-9E8D-5354A0508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630486"/>
              </p:ext>
            </p:extLst>
          </p:nvPr>
        </p:nvGraphicFramePr>
        <p:xfrm>
          <a:off x="1734219" y="1704976"/>
          <a:ext cx="5495256" cy="353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4781745-90F4-45FB-9F59-00B09F671124}"/>
              </a:ext>
            </a:extLst>
          </p:cNvPr>
          <p:cNvSpPr txBox="1"/>
          <p:nvPr/>
        </p:nvSpPr>
        <p:spPr>
          <a:xfrm>
            <a:off x="2444480" y="794715"/>
            <a:ext cx="1664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“Patient 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Urgency”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166D8A-6708-46F1-A05B-3BB9FBD47AA9}"/>
              </a:ext>
            </a:extLst>
          </p:cNvPr>
          <p:cNvSpPr txBox="1"/>
          <p:nvPr/>
        </p:nvSpPr>
        <p:spPr>
          <a:xfrm>
            <a:off x="4655149" y="5112271"/>
            <a:ext cx="2319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Perseverance</a:t>
            </a:r>
          </a:p>
        </p:txBody>
      </p:sp>
    </p:spTree>
    <p:extLst>
      <p:ext uri="{BB962C8B-B14F-4D97-AF65-F5344CB8AC3E}">
        <p14:creationId xmlns:p14="http://schemas.microsoft.com/office/powerpoint/2010/main" val="220955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3F9F-D4C5-4B9F-82AA-A5EDC11C2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5" y="3672408"/>
            <a:ext cx="7772400" cy="1310198"/>
          </a:xfrm>
        </p:spPr>
        <p:txBody>
          <a:bodyPr>
            <a:normAutofit/>
          </a:bodyPr>
          <a:lstStyle/>
          <a:p>
            <a:r>
              <a:rPr lang="en-US" sz="3200" dirty="0"/>
              <a:t>www.commonwealthfund.org</a:t>
            </a:r>
            <a:br>
              <a:rPr lang="en-US" sz="3200" dirty="0"/>
            </a:br>
            <a:r>
              <a:rPr lang="en-US" sz="3200" dirty="0"/>
              <a:t>dm@cmwf.org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38FBE-2BD9-4408-A5F1-7DCEDA99B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435" y="2280083"/>
            <a:ext cx="7772399" cy="1234641"/>
          </a:xfrm>
        </p:spPr>
        <p:txBody>
          <a:bodyPr>
            <a:normAutofit/>
          </a:bodyPr>
          <a:lstStyle/>
          <a:p>
            <a:r>
              <a:rPr lang="en-US" sz="3200" b="1" dirty="0"/>
              <a:t>“All Health Care is Local, Revisited: </a:t>
            </a:r>
          </a:p>
          <a:p>
            <a:r>
              <a:rPr lang="en-US" sz="3200" b="1" dirty="0"/>
              <a:t>What Does it Take to Improve?”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9E6A0-E39F-41EB-AED0-77A735F07C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CHAC, April 13, 2018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C7A4EBD-BCE5-4618-85D2-11F96D4B3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For more information:</a:t>
            </a:r>
          </a:p>
        </p:txBody>
      </p:sp>
    </p:spTree>
    <p:extLst>
      <p:ext uri="{BB962C8B-B14F-4D97-AF65-F5344CB8AC3E}">
        <p14:creationId xmlns:p14="http://schemas.microsoft.com/office/powerpoint/2010/main" val="39690444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ustom 4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AC McCarthy Presentation 4-13-18 4Posting" id="{AE4B3A4F-B81B-4816-A414-34D7E7B68DD7}" vid="{E167F014-6107-446D-BA26-A9F5BBA703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86F167E7CC7A4FA5999C49E55F608F" ma:contentTypeVersion="4" ma:contentTypeDescription="Create a new document." ma:contentTypeScope="" ma:versionID="92378df403c1efaa159937b2186731f3">
  <xsd:schema xmlns:xsd="http://www.w3.org/2001/XMLSchema" xmlns:xs="http://www.w3.org/2001/XMLSchema" xmlns:p="http://schemas.microsoft.com/office/2006/metadata/properties" xmlns:ns2="29bc6a8d-14dd-4a95-baab-e16a8c685bba" xmlns:ns3="c95c36f9-7b23-4b6e-8eba-a6af4d3881a3" targetNamespace="http://schemas.microsoft.com/office/2006/metadata/properties" ma:root="true" ma:fieldsID="9b93086966055356ea900ae7848c0a04" ns2:_="" ns3:_="">
    <xsd:import namespace="29bc6a8d-14dd-4a95-baab-e16a8c685bba"/>
    <xsd:import namespace="c95c36f9-7b23-4b6e-8eba-a6af4d3881a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c6a8d-14dd-4a95-baab-e16a8c685b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c36f9-7b23-4b6e-8eba-a6af4d3881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2B60CF-40F9-4360-8516-8A258CFA1767}">
  <ds:schemaRefs>
    <ds:schemaRef ds:uri="c95c36f9-7b23-4b6e-8eba-a6af4d3881a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9bc6a8d-14dd-4a95-baab-e16a8c685bb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B21D00D-CB94-461A-80B4-04119CDDF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c6a8d-14dd-4a95-baab-e16a8c685bba"/>
    <ds:schemaRef ds:uri="c95c36f9-7b23-4b6e-8eba-a6af4d3881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938EF-51BD-4AC1-96A4-8B2A1939C1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CHAC McCarthy Presentation 4-13-18 4Posting (1)</Template>
  <TotalTime>0</TotalTime>
  <Words>138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Georgia</vt:lpstr>
      <vt:lpstr>Open Sans Light</vt:lpstr>
      <vt:lpstr>Trebuchet MS</vt:lpstr>
      <vt:lpstr>1_Office Theme</vt:lpstr>
      <vt:lpstr>What Can We Learn About Collaboration in “Most-Improved” Communities?</vt:lpstr>
      <vt:lpstr>PowerPoint Presentation</vt:lpstr>
      <vt:lpstr>Common Performance Drivers</vt:lpstr>
      <vt:lpstr>PowerPoint Presentation</vt:lpstr>
      <vt:lpstr>PowerPoint Presentation</vt:lpstr>
      <vt:lpstr>www.commonwealthfund.org dm@cmwf.org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We Learn About Collaboration in “Most-Improved” Communities?</dc:title>
  <dc:creator>Kathy Sherer</dc:creator>
  <cp:lastModifiedBy>Kathy Sherer</cp:lastModifiedBy>
  <cp:revision>1</cp:revision>
  <cp:lastPrinted>2018-04-13T13:44:52Z</cp:lastPrinted>
  <dcterms:created xsi:type="dcterms:W3CDTF">2018-05-02T14:59:51Z</dcterms:created>
  <dcterms:modified xsi:type="dcterms:W3CDTF">2018-05-02T15:00:29Z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0x010100EA86F167E7CC7A4FA5999C49E55F608F</vt:lpwstr>
  </property>
</Properties>
</file>