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66" d="100"/>
          <a:sy n="66" d="100"/>
        </p:scale>
        <p:origin x="3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9A179B-2D35-4F0D-B5D9-155B06C784BE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254B96-5D8C-4030-B5EC-C49E0E471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48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6BB49D-0481-4870-A4A0-C79E2196CB38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FCB06A-FA36-412D-843E-6867B6F4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38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75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08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8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95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68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04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66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0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68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4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65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19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B06A-FA36-412D-843E-6867B6F4D43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80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article/pii/S030646030100172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mhsa.gov/" TargetMode="External"/><Relationship Id="rId4" Type="http://schemas.openxmlformats.org/officeDocument/2006/relationships/hyperlink" Target="https://www.drugabuse.gov/publications/principles-drug-addiction-treatment-research-based-guide-third-edition/principles-effective-treatm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1126982"/>
          </a:xfrm>
        </p:spPr>
        <p:txBody>
          <a:bodyPr/>
          <a:lstStyle/>
          <a:p>
            <a:r>
              <a:rPr lang="en-US" dirty="0"/>
              <a:t>The Basics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00015" y="2289242"/>
            <a:ext cx="7315200" cy="3612205"/>
          </a:xfrm>
        </p:spPr>
        <p:txBody>
          <a:bodyPr/>
          <a:lstStyle/>
          <a:p>
            <a:r>
              <a:rPr lang="en-US" dirty="0"/>
              <a:t>13 Principals of Effective Substance Use Disorder Treatment</a:t>
            </a:r>
          </a:p>
          <a:p>
            <a:pPr algn="ctr"/>
            <a:r>
              <a:rPr lang="en-US" sz="1800" dirty="0"/>
              <a:t>Presented by </a:t>
            </a:r>
          </a:p>
          <a:p>
            <a:pPr algn="ctr"/>
            <a:r>
              <a:rPr lang="en-US" sz="1800" dirty="0"/>
              <a:t>Erik Foss, LPC, LAC</a:t>
            </a:r>
          </a:p>
          <a:p>
            <a:pPr algn="ctr"/>
            <a:r>
              <a:rPr lang="en-US" sz="1800" dirty="0"/>
              <a:t>Peaceful Spirit Treatment Center</a:t>
            </a:r>
          </a:p>
          <a:p>
            <a:pPr algn="ctr"/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8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use and Mental Health go hand in hand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indicates that 60% - 70% of people with a Substance Use Disorder also have a Co-Occurring Mental Health Disorder.</a:t>
            </a:r>
          </a:p>
          <a:p>
            <a:r>
              <a:rPr lang="en-US" dirty="0"/>
              <a:t>Assessing for and addressing both is essential for positive outcomes.  </a:t>
            </a:r>
          </a:p>
        </p:txBody>
      </p:sp>
    </p:spTree>
    <p:extLst>
      <p:ext uri="{BB962C8B-B14F-4D97-AF65-F5344CB8AC3E}">
        <p14:creationId xmlns:p14="http://schemas.microsoft.com/office/powerpoint/2010/main" val="204058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Detoxification, the first step…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Managing Acute Withdrawal symptoms is essential and sometimes requires medical intervention.  </a:t>
            </a:r>
          </a:p>
          <a:p>
            <a:r>
              <a:rPr lang="en-US" dirty="0"/>
              <a:t>Detoxification can be a long lasting process lasting days and weeks and is impacted many factors. </a:t>
            </a:r>
          </a:p>
          <a:p>
            <a:r>
              <a:rPr lang="en-US" dirty="0"/>
              <a:t>Only taking this step seems to have little to no impact on lasting behavioral change.  </a:t>
            </a:r>
          </a:p>
        </p:txBody>
      </p:sp>
    </p:spTree>
    <p:extLst>
      <p:ext uri="{BB962C8B-B14F-4D97-AF65-F5344CB8AC3E}">
        <p14:creationId xmlns:p14="http://schemas.microsoft.com/office/powerpoint/2010/main" val="292621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Voluntary versus Mandated Treatment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counselors does it take to change a light bulb? </a:t>
            </a:r>
          </a:p>
          <a:p>
            <a:r>
              <a:rPr lang="en-US" dirty="0"/>
              <a:t>Research has shown over and over that success rates for treatment is not dependent upon voluntary status. Meaning that that there is not a statistically meaningful difference related to outcomes for those clients who voluntarily seek treatment and those who are mandated to treatment.  </a:t>
            </a:r>
          </a:p>
          <a:p>
            <a:r>
              <a:rPr lang="en-US" dirty="0"/>
              <a:t>The approach and clinical interventions for these two groups may look different; especially in the beginning.    </a:t>
            </a:r>
          </a:p>
        </p:txBody>
      </p:sp>
    </p:spTree>
    <p:extLst>
      <p:ext uri="{BB962C8B-B14F-4D97-AF65-F5344CB8AC3E}">
        <p14:creationId xmlns:p14="http://schemas.microsoft.com/office/powerpoint/2010/main" val="193612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potential drug use during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can make all the difference.</a:t>
            </a:r>
          </a:p>
          <a:p>
            <a:r>
              <a:rPr lang="en-US" dirty="0"/>
              <a:t>It increases accountability and facilitates open dialog. </a:t>
            </a:r>
          </a:p>
          <a:p>
            <a:r>
              <a:rPr lang="en-US" dirty="0"/>
              <a:t>It allow for faster identification of challenges and adjustments to service delivery. </a:t>
            </a:r>
          </a:p>
        </p:txBody>
      </p:sp>
    </p:spTree>
    <p:extLst>
      <p:ext uri="{BB962C8B-B14F-4D97-AF65-F5344CB8AC3E}">
        <p14:creationId xmlns:p14="http://schemas.microsoft.com/office/powerpoint/2010/main" val="2186796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for Infectious Diseases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is about improving a persons health. </a:t>
            </a:r>
          </a:p>
          <a:p>
            <a:r>
              <a:rPr lang="en-US" dirty="0"/>
              <a:t>The nature of substance use and the associated lifestyle places people at a higher risk of infectious diseases such HIV, hepatitis B and C, tuberculosis, and sexually transmitted diseases. </a:t>
            </a:r>
          </a:p>
          <a:p>
            <a:r>
              <a:rPr lang="en-US" dirty="0"/>
              <a:t>Testing, education, and counseling around these concerns can greatly reduce risk, improve outcomes, and extend people life span. </a:t>
            </a:r>
          </a:p>
        </p:txBody>
      </p:sp>
    </p:spTree>
    <p:extLst>
      <p:ext uri="{BB962C8B-B14F-4D97-AF65-F5344CB8AC3E}">
        <p14:creationId xmlns:p14="http://schemas.microsoft.com/office/powerpoint/2010/main" val="1131692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2919" y="1123837"/>
            <a:ext cx="10686930" cy="460118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Questions?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and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42124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08400" cy="460118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716692" y="864108"/>
            <a:ext cx="10467776" cy="5120640"/>
          </a:xfrm>
        </p:spPr>
        <p:txBody>
          <a:bodyPr>
            <a:normAutofit/>
          </a:bodyPr>
          <a:lstStyle/>
          <a:p>
            <a:pPr marL="0" indent="0" algn="ctr">
              <a:buClrTx/>
              <a:buNone/>
            </a:pPr>
            <a:r>
              <a:rPr lang="en-US" dirty="0"/>
              <a:t>References</a:t>
            </a:r>
          </a:p>
          <a:p>
            <a:pPr>
              <a:buClrTx/>
            </a:pPr>
            <a:r>
              <a:rPr lang="en-US" sz="1200" dirty="0"/>
              <a:t>Festinger, D. S., Lamb, R., Marlowe, D. B., &amp; Kirby, K. C. (2002). </a:t>
            </a:r>
            <a:r>
              <a:rPr lang="en-US" sz="1200" i="1" dirty="0"/>
              <a:t>From Telephone to Office: Intake Attendance as a Function of Appointment Delay </a:t>
            </a:r>
            <a:r>
              <a:rPr lang="en-US" sz="1200" dirty="0"/>
              <a:t>[Abstract]. Addictive Behaviors , 27(1). Retrieved February 5, 2018, from </a:t>
            </a:r>
            <a:r>
              <a:rPr lang="en-US" sz="1200" u="sng" dirty="0">
                <a:hlinkClick r:id="rId3"/>
              </a:rPr>
              <a:t>https://www.sciencedirect.com/science/article/pii/S0306460301001721</a:t>
            </a:r>
            <a:endParaRPr lang="en-US" sz="1200" u="sng" dirty="0"/>
          </a:p>
          <a:p>
            <a:pPr>
              <a:buClrTx/>
            </a:pPr>
            <a:r>
              <a:rPr lang="en-US" sz="1200" dirty="0"/>
              <a:t>“NIH- National Institute on Drug Abuse.” </a:t>
            </a:r>
            <a:r>
              <a:rPr lang="en-US" sz="1200" i="1" dirty="0"/>
              <a:t>Principles of Effective Treatment</a:t>
            </a:r>
            <a:r>
              <a:rPr lang="en-US" sz="1200" dirty="0"/>
              <a:t>. Retrieved February 06, 2018, from </a:t>
            </a:r>
            <a:r>
              <a:rPr lang="en-US" sz="1200" dirty="0">
                <a:hlinkClick r:id="rId4"/>
              </a:rPr>
              <a:t>https://www.drugabuse.gov/publications/principles-drug-addiction-treatment-research-based-guide-third-edition/principles-effective-treatment</a:t>
            </a:r>
            <a:r>
              <a:rPr lang="en-US" sz="1200" dirty="0"/>
              <a:t>  </a:t>
            </a:r>
          </a:p>
          <a:p>
            <a:pPr>
              <a:buClrTx/>
            </a:pPr>
            <a:r>
              <a:rPr lang="en-US" sz="1200" dirty="0"/>
              <a:t>“SAMHSA - Substance Abuse and Mental Health Services Administration.” </a:t>
            </a:r>
            <a:r>
              <a:rPr lang="en-US" sz="1200" i="1" dirty="0"/>
              <a:t>SAMHSA - Substance Abuse and Mental Health Services Administration</a:t>
            </a:r>
            <a:r>
              <a:rPr lang="en-US" sz="1200" dirty="0"/>
              <a:t>, 6 Feb. 2018, </a:t>
            </a:r>
            <a:r>
              <a:rPr lang="en-US" sz="1200" dirty="0">
                <a:hlinkClick r:id="rId5"/>
              </a:rPr>
              <a:t>www.samhsa.gov/</a:t>
            </a:r>
            <a:r>
              <a:rPr lang="en-US" sz="1200" dirty="0"/>
              <a:t>.</a:t>
            </a:r>
          </a:p>
          <a:p>
            <a:pPr>
              <a:buClrTx/>
            </a:pPr>
            <a:endParaRPr lang="en-US" sz="1200" dirty="0"/>
          </a:p>
          <a:p>
            <a:pPr>
              <a:buClrTx/>
            </a:pPr>
            <a:endParaRPr lang="en-US" sz="1200" dirty="0"/>
          </a:p>
          <a:p>
            <a:pPr>
              <a:buClrTx/>
            </a:pPr>
            <a:endParaRPr lang="en-US" sz="1200" dirty="0"/>
          </a:p>
          <a:p>
            <a:pPr marL="0" indent="0" algn="ctr">
              <a:buNone/>
            </a:pPr>
            <a:endParaRPr lang="en-US" dirty="0"/>
          </a:p>
          <a:p>
            <a:pPr>
              <a:buClrTx/>
            </a:pPr>
            <a:endParaRPr lang="en-US" dirty="0"/>
          </a:p>
          <a:p>
            <a:pPr marL="0" indent="0">
              <a:buNone/>
            </a:pPr>
            <a:r>
              <a:rPr lang="en-US" sz="1400" dirty="0"/>
              <a:t>. </a:t>
            </a:r>
          </a:p>
          <a:p>
            <a:pPr marL="0" indent="0" algn="ctr">
              <a:buClr>
                <a:schemeClr val="tx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2968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Use Disorders are Complex but Treatable…..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69268" y="389106"/>
            <a:ext cx="7315200" cy="353210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 Substance Use Disorders are defined as a chronic, relapsing brain disease that is characterized by compulsive drug seeking and use, despite harmful consequences. </a:t>
            </a:r>
          </a:p>
          <a:p>
            <a:r>
              <a:rPr lang="en-US" dirty="0"/>
              <a:t>In 2014 21.5 million Americans 12 and over had a substance use disorder (8.1%); 2.6 million drugs only, 4.5 drugs and alcohol, 14.4 alcohol only. </a:t>
            </a:r>
          </a:p>
          <a:p>
            <a:r>
              <a:rPr lang="en-US" dirty="0"/>
              <a:t>Treatment of substance use disorders is effective and shows similar relapse rates as other chronic health conditions such as diabetes, hypertension, and asthma.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758" y="3281463"/>
            <a:ext cx="6809361" cy="302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31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Single Treatment is Appropriate for Everyone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Assessment is key! </a:t>
            </a:r>
          </a:p>
          <a:p>
            <a:r>
              <a:rPr lang="en-US" dirty="0"/>
              <a:t>Intervention must be based on factors including:</a:t>
            </a:r>
          </a:p>
          <a:p>
            <a:pPr lvl="1"/>
            <a:r>
              <a:rPr lang="en-US" dirty="0"/>
              <a:t>Substance of abuse</a:t>
            </a:r>
          </a:p>
          <a:p>
            <a:pPr lvl="1"/>
            <a:r>
              <a:rPr lang="en-US" dirty="0"/>
              <a:t>Impact of use and/or continued use </a:t>
            </a:r>
          </a:p>
          <a:p>
            <a:pPr lvl="1"/>
            <a:r>
              <a:rPr lang="en-US" dirty="0"/>
              <a:t>Frequency and duration of use</a:t>
            </a:r>
          </a:p>
          <a:p>
            <a:pPr lvl="1"/>
            <a:r>
              <a:rPr lang="en-US" dirty="0"/>
              <a:t>Treatment history and response </a:t>
            </a:r>
          </a:p>
          <a:p>
            <a:pPr lvl="1"/>
            <a:r>
              <a:rPr lang="en-US" dirty="0"/>
              <a:t>Psychosocial factors of the person seeking treatment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03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Needs to be Readily Available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earlier treatment can be offered in the disease cycle the better. </a:t>
            </a:r>
          </a:p>
          <a:p>
            <a:r>
              <a:rPr lang="en-US" dirty="0"/>
              <a:t>The sooner treatment can be offered from date of first contact the better.</a:t>
            </a:r>
          </a:p>
          <a:p>
            <a:r>
              <a:rPr lang="en-US" dirty="0"/>
              <a:t>These themes are true for any chronic health condition and also apply to the treatment of substance use disorders.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2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Treatment Attends to Multiple Domains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3709" y="628073"/>
            <a:ext cx="8137236" cy="5855854"/>
          </a:xfrm>
        </p:spPr>
      </p:pic>
    </p:spTree>
    <p:extLst>
      <p:ext uri="{BB962C8B-B14F-4D97-AF65-F5344CB8AC3E}">
        <p14:creationId xmlns:p14="http://schemas.microsoft.com/office/powerpoint/2010/main" val="2399857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and Engagement are Critical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suggests a minimum of 90 days of intervention and “clean” time improves outcomes. </a:t>
            </a:r>
          </a:p>
          <a:p>
            <a:r>
              <a:rPr lang="en-US" dirty="0"/>
              <a:t>Treatment and the change process is an endurance race not a sprint. </a:t>
            </a:r>
          </a:p>
          <a:p>
            <a:r>
              <a:rPr lang="en-US" dirty="0"/>
              <a:t>Effective programs and/or interventions monitor client engagement and adjust to reduce client attrition.    </a:t>
            </a:r>
          </a:p>
        </p:txBody>
      </p:sp>
    </p:spTree>
    <p:extLst>
      <p:ext uri="{BB962C8B-B14F-4D97-AF65-F5344CB8AC3E}">
        <p14:creationId xmlns:p14="http://schemas.microsoft.com/office/powerpoint/2010/main" val="4060859496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Therapies and Interventions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effective and the most commonly used treatments.</a:t>
            </a:r>
          </a:p>
          <a:p>
            <a:r>
              <a:rPr lang="en-US" dirty="0"/>
              <a:t>Can be delivered in a group, individual, or peer </a:t>
            </a:r>
            <a:r>
              <a:rPr lang="en-US"/>
              <a:t>based formats. </a:t>
            </a:r>
            <a:endParaRPr lang="en-US" dirty="0"/>
          </a:p>
          <a:p>
            <a:r>
              <a:rPr lang="en-US" dirty="0"/>
              <a:t>Effective interventions are evidence based and focus on:</a:t>
            </a:r>
          </a:p>
          <a:p>
            <a:pPr lvl="1"/>
            <a:r>
              <a:rPr lang="en-US" dirty="0"/>
              <a:t> Clients motivation</a:t>
            </a:r>
          </a:p>
          <a:p>
            <a:pPr lvl="1"/>
            <a:r>
              <a:rPr lang="en-US" dirty="0"/>
              <a:t>Building incentive for stopping use/maintaining changes</a:t>
            </a:r>
          </a:p>
          <a:p>
            <a:pPr lvl="1"/>
            <a:r>
              <a:rPr lang="en-US" dirty="0"/>
              <a:t>Development of skills</a:t>
            </a:r>
          </a:p>
          <a:p>
            <a:pPr lvl="1"/>
            <a:r>
              <a:rPr lang="en-US" dirty="0"/>
              <a:t>Building a life worth living</a:t>
            </a:r>
          </a:p>
        </p:txBody>
      </p:sp>
    </p:spTree>
    <p:extLst>
      <p:ext uri="{BB962C8B-B14F-4D97-AF65-F5344CB8AC3E}">
        <p14:creationId xmlns:p14="http://schemas.microsoft.com/office/powerpoint/2010/main" val="334594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Medications can help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combined with counseling and other behavioral therapy. </a:t>
            </a:r>
          </a:p>
          <a:p>
            <a:r>
              <a:rPr lang="en-US" dirty="0"/>
              <a:t>They are not recommended as a stand alone treatment intervention.</a:t>
            </a:r>
          </a:p>
          <a:p>
            <a:r>
              <a:rPr lang="en-US" dirty="0"/>
              <a:t>Let’s change the stigma!!!!!! </a:t>
            </a:r>
          </a:p>
          <a:p>
            <a:pPr lvl="1"/>
            <a:r>
              <a:rPr lang="en-US" dirty="0"/>
              <a:t>Medication Assisted Treatment (MAT) is not substituting one drug for another.</a:t>
            </a:r>
          </a:p>
          <a:p>
            <a:pPr lvl="1"/>
            <a:r>
              <a:rPr lang="en-US" dirty="0"/>
              <a:t>MAT is the </a:t>
            </a:r>
            <a:r>
              <a:rPr lang="en-US" sz="2800" dirty="0">
                <a:solidFill>
                  <a:schemeClr val="accent2"/>
                </a:solidFill>
              </a:rPr>
              <a:t>GOLD</a:t>
            </a:r>
            <a:r>
              <a:rPr lang="en-US" dirty="0"/>
              <a:t> standard of care for addressing Opiate use disorders. A growing body of research is showing a reduction in Opiate use and a reduction in overdose deaths for clients in engaged in MAT.  </a:t>
            </a:r>
          </a:p>
          <a:p>
            <a:pPr lvl="1"/>
            <a:r>
              <a:rPr lang="en-US" dirty="0"/>
              <a:t>MAT is showing promise for other substance use disorders including alcohol and stimulants. </a:t>
            </a:r>
          </a:p>
          <a:p>
            <a:pPr lvl="1"/>
            <a:r>
              <a:rPr lang="en-US" dirty="0"/>
              <a:t>For years MAT has been a commonly accepted intervention for addressing nicotine use.</a:t>
            </a:r>
          </a:p>
        </p:txBody>
      </p:sp>
    </p:spTree>
    <p:extLst>
      <p:ext uri="{BB962C8B-B14F-4D97-AF65-F5344CB8AC3E}">
        <p14:creationId xmlns:p14="http://schemas.microsoft.com/office/powerpoint/2010/main" val="290389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is always evolving…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going assessment is a quality of effective treatment.</a:t>
            </a:r>
          </a:p>
          <a:p>
            <a:r>
              <a:rPr lang="en-US" dirty="0"/>
              <a:t>Services and service delivery must change throughout the life cycle of the treatment episode. </a:t>
            </a:r>
          </a:p>
          <a:p>
            <a:r>
              <a:rPr lang="en-US" dirty="0"/>
              <a:t>Different domains will have different levels of emphasis throughout the care episode. </a:t>
            </a:r>
          </a:p>
          <a:p>
            <a:r>
              <a:rPr lang="en-US" dirty="0"/>
              <a:t>Ideally treatment is a graduated or “stepped” process.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74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825</TotalTime>
  <Words>916</Words>
  <Application>Microsoft Office PowerPoint</Application>
  <PresentationFormat>Widescreen</PresentationFormat>
  <Paragraphs>95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Corbel</vt:lpstr>
      <vt:lpstr>Wingdings 2</vt:lpstr>
      <vt:lpstr>Frame</vt:lpstr>
      <vt:lpstr>The Basics</vt:lpstr>
      <vt:lpstr>Substance Use Disorders are Complex but Treatable…..</vt:lpstr>
      <vt:lpstr>No Single Treatment is Appropriate for Everyone</vt:lpstr>
      <vt:lpstr>Treatment Needs to be Readily Available</vt:lpstr>
      <vt:lpstr>Effective Treatment Attends to Multiple Domains </vt:lpstr>
      <vt:lpstr>Duration and Engagement are Critical </vt:lpstr>
      <vt:lpstr>Behavioral Therapies and Interventions </vt:lpstr>
      <vt:lpstr>Medications can help </vt:lpstr>
      <vt:lpstr>Treatment is always evolving…</vt:lpstr>
      <vt:lpstr>Substance use and Mental Health go hand in hand </vt:lpstr>
      <vt:lpstr>Detoxification, the first step… </vt:lpstr>
      <vt:lpstr>Voluntary versus Mandated Treatment </vt:lpstr>
      <vt:lpstr>Monitoring potential drug use during treatment</vt:lpstr>
      <vt:lpstr>Testing for Infectious Diseases</vt:lpstr>
      <vt:lpstr>Questions?  and  Thank You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Foss</dc:creator>
  <cp:lastModifiedBy>Kathy Sherer</cp:lastModifiedBy>
  <cp:revision>37</cp:revision>
  <cp:lastPrinted>2018-02-06T18:59:02Z</cp:lastPrinted>
  <dcterms:created xsi:type="dcterms:W3CDTF">2018-02-05T20:10:28Z</dcterms:created>
  <dcterms:modified xsi:type="dcterms:W3CDTF">2018-02-28T17:44:57Z</dcterms:modified>
</cp:coreProperties>
</file>