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8" autoAdjust="0"/>
  </p:normalViewPr>
  <p:slideViewPr>
    <p:cSldViewPr snapToGrid="0">
      <p:cViewPr varScale="1">
        <p:scale>
          <a:sx n="63" d="100"/>
          <a:sy n="63" d="100"/>
        </p:scale>
        <p:origin x="107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67290-5FA7-4DA2-80E3-F5287B1C2E2F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CCDD7-3116-4B5F-ABED-3969F701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Association plans will be challenged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CDD7-3116-4B5F-ABED-3969F701AA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6248400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2pPr>
            <a:lvl3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3pPr>
            <a:lvl4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4pPr>
            <a:lvl5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87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192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1925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1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79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85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04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1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3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4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1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Varela Round" panose="00000500000000000000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New for Connect for Health Colorado: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Good, the Bad, and the Ugly</a:t>
            </a:r>
          </a:p>
          <a:p>
            <a:endParaRPr lang="en-US" dirty="0"/>
          </a:p>
          <a:p>
            <a:r>
              <a:rPr lang="en-US" dirty="0"/>
              <a:t>Kevin O’Connor</a:t>
            </a:r>
          </a:p>
          <a:p>
            <a:r>
              <a:rPr lang="en-US" dirty="0"/>
              <a:t>Health Insurance Literacy Program Lead</a:t>
            </a:r>
          </a:p>
        </p:txBody>
      </p:sp>
    </p:spTree>
    <p:extLst>
      <p:ext uri="{BB962C8B-B14F-4D97-AF65-F5344CB8AC3E}">
        <p14:creationId xmlns:p14="http://schemas.microsoft.com/office/powerpoint/2010/main" val="28396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D1F4-BCE5-4FF2-BB14-4A8A3F54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1ED05-9DC7-4D4D-9D48-C215803F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What’s new for 2018 and How To Prepare For Open Enrollment: Durango Library, Oct. 19 and 24 from 6 to 8 p.m., Silverton Town Hall November 2, 6 pm to 8 pm</a:t>
            </a:r>
          </a:p>
          <a:p>
            <a:endParaRPr lang="en-US" dirty="0"/>
          </a:p>
          <a:p>
            <a:r>
              <a:rPr lang="en-US" dirty="0"/>
              <a:t>Information and enrollment event: LPC Fairgrounds, </a:t>
            </a:r>
            <a:br>
              <a:rPr lang="en-US" dirty="0"/>
            </a:br>
            <a:r>
              <a:rPr lang="en-US" dirty="0"/>
              <a:t>Dec. 2 from 8 a.m. to 2 p.m.</a:t>
            </a:r>
          </a:p>
          <a:p>
            <a:endParaRPr lang="en-US" dirty="0"/>
          </a:p>
          <a:p>
            <a:r>
              <a:rPr lang="en-US" dirty="0"/>
              <a:t>Information and enrollment event: Archuleta County Human Services office, Dec. 9 from 8 a.m. to 1 p.m.</a:t>
            </a:r>
          </a:p>
          <a:p>
            <a:endParaRPr lang="en-US" dirty="0"/>
          </a:p>
          <a:p>
            <a:r>
              <a:rPr lang="en-US" dirty="0"/>
              <a:t>Enrollment opportunity, San Juan County Public Health office, 1315 Snowden St., Silverton, December 12.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AD74-0061-4692-A2AB-971C2EAD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CB4BF-D925-4B7A-A556-77F195C7F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1979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Enrollment Period (OEP)</a:t>
            </a:r>
            <a:br>
              <a:rPr lang="en-US" dirty="0"/>
            </a:br>
            <a:r>
              <a:rPr lang="en-US" dirty="0"/>
              <a:t>is Shorter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37029"/>
            <a:ext cx="8458200" cy="36779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year the OEP is Nov. 1 to Jan. 12</a:t>
            </a:r>
          </a:p>
          <a:p>
            <a:endParaRPr lang="en-US" dirty="0"/>
          </a:p>
          <a:p>
            <a:r>
              <a:rPr lang="en-US" dirty="0"/>
              <a:t>Next year it will be Nov. 1 to Dec. 15</a:t>
            </a:r>
          </a:p>
          <a:p>
            <a:endParaRPr lang="en-US" dirty="0"/>
          </a:p>
          <a:p>
            <a:r>
              <a:rPr lang="en-US" dirty="0"/>
              <a:t>Most enrollments occur by Dec. 15 anyhow, so it will all work out</a:t>
            </a:r>
          </a:p>
          <a:p>
            <a:endParaRPr lang="en-US" dirty="0"/>
          </a:p>
          <a:p>
            <a:r>
              <a:rPr lang="en-US" dirty="0"/>
              <a:t>Special Enrollment Periods can occur any time</a:t>
            </a:r>
          </a:p>
        </p:txBody>
      </p:sp>
    </p:spTree>
    <p:extLst>
      <p:ext uri="{BB962C8B-B14F-4D97-AF65-F5344CB8AC3E}">
        <p14:creationId xmlns:p14="http://schemas.microsoft.com/office/powerpoint/2010/main" val="31030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Rates are up, but Advanced Premium Tax Credit (APTC) up,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filings show a 27 percent increase</a:t>
            </a:r>
          </a:p>
          <a:p>
            <a:r>
              <a:rPr lang="en-US" sz="2000" dirty="0"/>
              <a:t>Largely due to uncertainty about Cost Sharing Reduction (CSR) payments</a:t>
            </a:r>
          </a:p>
          <a:p>
            <a:r>
              <a:rPr lang="en-US" sz="2000" dirty="0"/>
              <a:t>Will hurt those not eligible for APTC the most</a:t>
            </a:r>
          </a:p>
          <a:p>
            <a:endParaRPr lang="en-US" sz="2000" dirty="0"/>
          </a:p>
          <a:p>
            <a:r>
              <a:rPr lang="en-US" dirty="0"/>
              <a:t>APTC will increase for most people to compensate </a:t>
            </a:r>
          </a:p>
          <a:p>
            <a:r>
              <a:rPr lang="en-US" sz="2000" dirty="0"/>
              <a:t>May result in </a:t>
            </a:r>
            <a:r>
              <a:rPr lang="en-US" sz="2000" i="1" dirty="0"/>
              <a:t>lower</a:t>
            </a:r>
            <a:r>
              <a:rPr lang="en-US" sz="2000" dirty="0"/>
              <a:t> costs</a:t>
            </a:r>
          </a:p>
          <a:p>
            <a:r>
              <a:rPr lang="en-US" sz="2000" dirty="0"/>
              <a:t>People may qualify for CSR assistance</a:t>
            </a:r>
          </a:p>
        </p:txBody>
      </p:sp>
    </p:spTree>
    <p:extLst>
      <p:ext uri="{BB962C8B-B14F-4D97-AF65-F5344CB8AC3E}">
        <p14:creationId xmlns:p14="http://schemas.microsoft.com/office/powerpoint/2010/main" val="91033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4E38-3A60-4EF8-9F4C-40AF4786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54B05-0871-408A-952E-739880203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Cigna is out; their clients can shop until </a:t>
            </a:r>
            <a:br>
              <a:rPr lang="en-US" dirty="0"/>
            </a:br>
            <a:r>
              <a:rPr lang="en-US" dirty="0"/>
              <a:t>Feb. 28, 2018</a:t>
            </a:r>
          </a:p>
          <a:p>
            <a:endParaRPr lang="en-US" dirty="0"/>
          </a:p>
          <a:p>
            <a:r>
              <a:rPr lang="en-US" dirty="0"/>
              <a:t>Friday Health is apparently in</a:t>
            </a:r>
          </a:p>
          <a:p>
            <a:endParaRPr lang="en-US" dirty="0"/>
          </a:p>
          <a:p>
            <a:r>
              <a:rPr lang="en-US" dirty="0"/>
              <a:t>Anthem is still in</a:t>
            </a:r>
          </a:p>
        </p:txBody>
      </p:sp>
    </p:spTree>
    <p:extLst>
      <p:ext uri="{BB962C8B-B14F-4D97-AF65-F5344CB8AC3E}">
        <p14:creationId xmlns:p14="http://schemas.microsoft.com/office/powerpoint/2010/main" val="9436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not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Individual mandate still applies and penalty still will be enforced</a:t>
            </a:r>
          </a:p>
          <a:p>
            <a:endParaRPr lang="en-US" dirty="0"/>
          </a:p>
          <a:p>
            <a:r>
              <a:rPr lang="en-US" dirty="0"/>
              <a:t>Health First Colorado (Medicaid) expansion remains in place</a:t>
            </a:r>
          </a:p>
          <a:p>
            <a:endParaRPr lang="en-US" dirty="0"/>
          </a:p>
          <a:p>
            <a:r>
              <a:rPr lang="en-US" dirty="0"/>
              <a:t>Child Health Plan Plus (CHP+) uncertain after January</a:t>
            </a:r>
          </a:p>
          <a:p>
            <a:endParaRPr lang="en-US" dirty="0"/>
          </a:p>
          <a:p>
            <a:r>
              <a:rPr lang="en-US" dirty="0"/>
              <a:t>Certified Assistors- including brokers- still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3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B74F-EEDB-477C-9AEF-9F95BB05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9B5E7-E9D4-4231-B43B-13D567E98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/>
              <a:t>CHP+ Status</a:t>
            </a:r>
            <a:r>
              <a:rPr lang="en-US" dirty="0"/>
              <a:t>: OK through January, likely but not certain to be re-approved </a:t>
            </a:r>
          </a:p>
          <a:p>
            <a:endParaRPr lang="en-US" dirty="0"/>
          </a:p>
          <a:p>
            <a:r>
              <a:rPr lang="en-US" b="1" u="sng" dirty="0"/>
              <a:t>Executive orders</a:t>
            </a:r>
            <a:r>
              <a:rPr lang="en-US" dirty="0"/>
              <a:t>: Association Health plans and short term coverage: may take several months to implement, will probably be challenged</a:t>
            </a:r>
          </a:p>
          <a:p>
            <a:endParaRPr lang="en-US" dirty="0"/>
          </a:p>
          <a:p>
            <a:r>
              <a:rPr lang="en-US" b="1" u="sng" dirty="0"/>
              <a:t>CSR reimbursements </a:t>
            </a:r>
            <a:r>
              <a:rPr lang="en-US" dirty="0"/>
              <a:t>ending causing 6% rate increase in Colorado (Plan B rates)</a:t>
            </a:r>
          </a:p>
        </p:txBody>
      </p:sp>
    </p:spTree>
    <p:extLst>
      <p:ext uri="{BB962C8B-B14F-4D97-AF65-F5344CB8AC3E}">
        <p14:creationId xmlns:p14="http://schemas.microsoft.com/office/powerpoint/2010/main" val="284765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9519-1EF8-4F5B-860D-1B292903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CSR is supposed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8558-DEB9-452A-910F-F7C59DAC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Eligible client opts to select a silver level plan</a:t>
            </a:r>
          </a:p>
          <a:p>
            <a:endParaRPr lang="en-US" dirty="0"/>
          </a:p>
          <a:p>
            <a:r>
              <a:rPr lang="en-US" dirty="0"/>
              <a:t>Client pays regular premium (after tax credits) for that plan</a:t>
            </a:r>
          </a:p>
          <a:p>
            <a:endParaRPr lang="en-US" dirty="0"/>
          </a:p>
          <a:p>
            <a:r>
              <a:rPr lang="en-US" dirty="0"/>
              <a:t>Client’s deductible is reduced (e.g. from $3500 to $2800)</a:t>
            </a:r>
          </a:p>
          <a:p>
            <a:endParaRPr lang="en-US" dirty="0"/>
          </a:p>
          <a:p>
            <a:r>
              <a:rPr lang="en-US" dirty="0"/>
              <a:t>Federal government reimburses insurer (e.g. $700) </a:t>
            </a:r>
            <a:r>
              <a:rPr lang="en-US" i="1" dirty="0"/>
              <a:t>if</a:t>
            </a:r>
            <a:r>
              <a:rPr lang="en-US" dirty="0"/>
              <a:t> the client has expenses over the deductible </a:t>
            </a:r>
          </a:p>
        </p:txBody>
      </p:sp>
    </p:spTree>
    <p:extLst>
      <p:ext uri="{BB962C8B-B14F-4D97-AF65-F5344CB8AC3E}">
        <p14:creationId xmlns:p14="http://schemas.microsoft.com/office/powerpoint/2010/main" val="106072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EBD7-3A9A-4EA4-9CA8-9010ECFD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of ending CSR reimbursements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6F4F6-E884-45C1-AC94-0A6E2176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Insurers are required to offer CSR plans to eligible clients (cannot be changed by Executive Order)</a:t>
            </a:r>
          </a:p>
          <a:p>
            <a:endParaRPr lang="en-US" dirty="0"/>
          </a:p>
          <a:p>
            <a:r>
              <a:rPr lang="en-US" dirty="0"/>
              <a:t>Client still gets reduced deductible</a:t>
            </a:r>
          </a:p>
          <a:p>
            <a:endParaRPr lang="en-US" dirty="0"/>
          </a:p>
          <a:p>
            <a:r>
              <a:rPr lang="en-US" dirty="0"/>
              <a:t>Insurance company pays bills over the reduced deductible</a:t>
            </a:r>
          </a:p>
          <a:p>
            <a:endParaRPr lang="en-US" dirty="0"/>
          </a:p>
          <a:p>
            <a:r>
              <a:rPr lang="en-US" dirty="0"/>
              <a:t>Insurance company must raise rates to cover those costs. Connect for Health site will be down 10/25-10/31 to enter new rates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1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EF83-AE51-4ECA-A9A7-81ECEC64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3F23C-12EE-4CBE-9FC0-A055F2B6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Everyone should get or maintain insurance coverage</a:t>
            </a:r>
          </a:p>
          <a:p>
            <a:endParaRPr lang="en-US" dirty="0"/>
          </a:p>
          <a:p>
            <a:r>
              <a:rPr lang="en-US" dirty="0"/>
              <a:t>Legal requirement still applies</a:t>
            </a:r>
          </a:p>
          <a:p>
            <a:endParaRPr lang="en-US" dirty="0"/>
          </a:p>
          <a:p>
            <a:r>
              <a:rPr lang="en-US" dirty="0"/>
              <a:t>Costs will be steady for the APTC eligible clients</a:t>
            </a:r>
          </a:p>
          <a:p>
            <a:endParaRPr lang="en-US" dirty="0"/>
          </a:p>
          <a:p>
            <a:r>
              <a:rPr lang="en-US" dirty="0"/>
              <a:t>Those without premium assistance will be most affected by rate increases</a:t>
            </a:r>
          </a:p>
          <a:p>
            <a:endParaRPr lang="en-US" dirty="0"/>
          </a:p>
          <a:p>
            <a:r>
              <a:rPr lang="en-US" dirty="0"/>
              <a:t>CSR benefits will still be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96244"/>
      </p:ext>
    </p:extLst>
  </p:cSld>
  <p:clrMapOvr>
    <a:masterClrMapping/>
  </p:clrMapOvr>
</p:sld>
</file>

<file path=ppt/theme/theme1.xml><?xml version="1.0" encoding="utf-8"?>
<a:theme xmlns:a="http://schemas.openxmlformats.org/drawingml/2006/main" name="Burgundy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Burgundy Theme</Template>
  <TotalTime>239</TotalTime>
  <Words>461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Varela Round</vt:lpstr>
      <vt:lpstr>Burgundy Theme</vt:lpstr>
      <vt:lpstr>What’s New for Connect for Health Colorado: 2018</vt:lpstr>
      <vt:lpstr>Open Enrollment Period (OEP) is Shorter</vt:lpstr>
      <vt:lpstr>Rates are up, but Advanced Premium Tax Credit (APTC) up, too</vt:lpstr>
      <vt:lpstr>Carriers</vt:lpstr>
      <vt:lpstr>What has not changed</vt:lpstr>
      <vt:lpstr>Latest Developments</vt:lpstr>
      <vt:lpstr>How CSR is supposed to work</vt:lpstr>
      <vt:lpstr>Results of ending CSR reimbursements</vt:lpstr>
      <vt:lpstr>The bottom line</vt:lpstr>
      <vt:lpstr>Public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for Connect for Health Colorado</dc:title>
  <dc:creator>Kevin O'Connor</dc:creator>
  <cp:lastModifiedBy>Jon</cp:lastModifiedBy>
  <cp:revision>34</cp:revision>
  <dcterms:created xsi:type="dcterms:W3CDTF">2017-09-20T16:23:02Z</dcterms:created>
  <dcterms:modified xsi:type="dcterms:W3CDTF">2017-10-26T16:27:00Z</dcterms:modified>
</cp:coreProperties>
</file>