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275" r:id="rId2"/>
    <p:sldId id="274" r:id="rId3"/>
    <p:sldId id="276" r:id="rId4"/>
    <p:sldId id="277" r:id="rId5"/>
    <p:sldId id="278" r:id="rId6"/>
    <p:sldId id="306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4" r:id="rId30"/>
    <p:sldId id="305" r:id="rId31"/>
  </p:sldIdLst>
  <p:sldSz cx="9144000" cy="6858000" type="screen4x3"/>
  <p:notesSz cx="70104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DFA"/>
    <a:srgbClr val="A5D9F9"/>
    <a:srgbClr val="D9F5FB"/>
    <a:srgbClr val="A7E4F7"/>
    <a:srgbClr val="B7E8F7"/>
    <a:srgbClr val="B4ECF9"/>
    <a:srgbClr val="F5FBFF"/>
    <a:srgbClr val="E05C26"/>
    <a:srgbClr val="A8E9F6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49" autoAdjust="0"/>
    <p:restoredTop sz="94662" autoAdjust="0"/>
  </p:normalViewPr>
  <p:slideViewPr>
    <p:cSldViewPr snapToGrid="0" snapToObjects="1">
      <p:cViewPr varScale="1">
        <p:scale>
          <a:sx n="129" d="100"/>
          <a:sy n="129" d="100"/>
        </p:scale>
        <p:origin x="180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5" tIns="0" rIns="19325" bIns="0" numCol="1" anchor="t" anchorCtr="0" compatLnSpc="1">
            <a:prstTxWarp prst="textNoShape">
              <a:avLst/>
            </a:prstTxWarp>
          </a:bodyPr>
          <a:lstStyle>
            <a:lvl1pPr defTabSz="927044">
              <a:defRPr i="1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4" y="1"/>
            <a:ext cx="30368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5" tIns="0" rIns="19325" bIns="0" numCol="1" anchor="t" anchorCtr="0" compatLnSpc="1">
            <a:prstTxWarp prst="textNoShape">
              <a:avLst/>
            </a:prstTxWarp>
          </a:bodyPr>
          <a:lstStyle>
            <a:lvl1pPr algn="r" defTabSz="927044">
              <a:defRPr i="1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6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5" tIns="0" rIns="19325" bIns="0" numCol="1" anchor="b" anchorCtr="0" compatLnSpc="1">
            <a:prstTxWarp prst="textNoShape">
              <a:avLst/>
            </a:prstTxWarp>
          </a:bodyPr>
          <a:lstStyle>
            <a:lvl1pPr defTabSz="927044">
              <a:defRPr i="1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4" y="8816976"/>
            <a:ext cx="30368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5" tIns="0" rIns="19325" bIns="0" numCol="1" anchor="b" anchorCtr="0" compatLnSpc="1">
            <a:prstTxWarp prst="textNoShape">
              <a:avLst/>
            </a:prstTxWarp>
          </a:bodyPr>
          <a:lstStyle>
            <a:lvl1pPr algn="r" defTabSz="927044">
              <a:defRPr i="1">
                <a:latin typeface="Times New Roman" pitchFamily="18" charset="0"/>
              </a:defRPr>
            </a:lvl1pPr>
          </a:lstStyle>
          <a:p>
            <a:fld id="{3125B3AE-3C8F-447E-B857-F203652598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95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03550" cy="46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55" tIns="46378" rIns="92755" bIns="46378" numCol="1" anchor="t" anchorCtr="0" compatLnSpc="1">
            <a:prstTxWarp prst="textNoShape">
              <a:avLst/>
            </a:prstTxWarp>
          </a:bodyPr>
          <a:lstStyle>
            <a:lvl1pPr defTabSz="927044">
              <a:defRPr sz="1200"/>
            </a:lvl1pPr>
          </a:lstStyle>
          <a:p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6850" y="1"/>
            <a:ext cx="3003550" cy="46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55" tIns="46378" rIns="92755" bIns="46378" numCol="1" anchor="t" anchorCtr="0" compatLnSpc="1">
            <a:prstTxWarp prst="textNoShape">
              <a:avLst/>
            </a:prstTxWarp>
          </a:bodyPr>
          <a:lstStyle>
            <a:lvl1pPr algn="r" defTabSz="927044">
              <a:defRPr sz="1200"/>
            </a:lvl1pPr>
          </a:lstStyle>
          <a:p>
            <a:endParaRPr lang="en-US" dirty="0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701675"/>
            <a:ext cx="4670425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6" y="4440239"/>
            <a:ext cx="5162550" cy="4129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55" tIns="46378" rIns="92755" bIns="46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2688"/>
            <a:ext cx="3003550" cy="468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55" tIns="46378" rIns="92755" bIns="46378" numCol="1" anchor="b" anchorCtr="0" compatLnSpc="1">
            <a:prstTxWarp prst="textNoShape">
              <a:avLst/>
            </a:prstTxWarp>
          </a:bodyPr>
          <a:lstStyle>
            <a:lvl1pPr defTabSz="927044">
              <a:defRPr sz="1200"/>
            </a:lvl1pPr>
          </a:lstStyle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6850" y="8802688"/>
            <a:ext cx="3003550" cy="468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55" tIns="46378" rIns="92755" bIns="46378" numCol="1" anchor="b" anchorCtr="0" compatLnSpc="1">
            <a:prstTxWarp prst="textNoShape">
              <a:avLst/>
            </a:prstTxWarp>
          </a:bodyPr>
          <a:lstStyle>
            <a:lvl1pPr algn="r" defTabSz="927044">
              <a:defRPr sz="1200"/>
            </a:lvl1pPr>
          </a:lstStyle>
          <a:p>
            <a:fld id="{5DB58256-0646-43FD-AF7A-230C4567504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47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938" y="312738"/>
            <a:ext cx="2039937" cy="305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125" y="312738"/>
            <a:ext cx="5967413" cy="305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46" y="1352550"/>
            <a:ext cx="7512870" cy="224676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352550"/>
            <a:ext cx="4003675" cy="201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2550"/>
            <a:ext cx="4003675" cy="201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64" y="954472"/>
            <a:ext cx="9143072" cy="5903527"/>
          </a:xfrm>
          <a:prstGeom prst="rect">
            <a:avLst/>
          </a:prstGeom>
          <a:gradFill flip="none" rotWithShape="1">
            <a:gsLst>
              <a:gs pos="0">
                <a:srgbClr val="A7E4F7"/>
              </a:gs>
              <a:gs pos="65000">
                <a:schemeClr val="bg1">
                  <a:alpha val="74000"/>
                </a:schemeClr>
              </a:gs>
              <a:gs pos="100000">
                <a:srgbClr val="A5D9F9">
                  <a:lumMod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2"/>
          <a:stretch/>
        </p:blipFill>
        <p:spPr>
          <a:xfrm>
            <a:off x="0" y="0"/>
            <a:ext cx="9144000" cy="982413"/>
          </a:xfrm>
          <a:prstGeom prst="rect">
            <a:avLst/>
          </a:prstGeom>
        </p:spPr>
      </p:pic>
      <p:sp>
        <p:nvSpPr>
          <p:cNvPr id="13" name="Rectangle 14"/>
          <p:cNvSpPr>
            <a:spLocks noChangeArrowheads="1"/>
          </p:cNvSpPr>
          <p:nvPr/>
        </p:nvSpPr>
        <p:spPr bwMode="gray">
          <a:xfrm>
            <a:off x="8794819" y="6599359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/>
            <a:fld id="{58A44FC9-FEFA-4F53-B1D2-5E3EE413A51A}" type="slidenum">
              <a:rPr lang="en-US" altLang="en-US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97846" y="303820"/>
            <a:ext cx="7109235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97846" y="1352550"/>
            <a:ext cx="75128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/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25425" indent="-225425" algn="l" rtl="0" eaLnBrk="1" fontAlgn="base" hangingPunct="1">
        <a:spcBef>
          <a:spcPct val="0"/>
        </a:spcBef>
        <a:spcAft>
          <a:spcPct val="50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8600" algn="l" rtl="0" eaLnBrk="1" fontAlgn="base" hangingPunct="1">
        <a:spcBef>
          <a:spcPct val="0"/>
        </a:spcBef>
        <a:spcAft>
          <a:spcPct val="50000"/>
        </a:spcAft>
        <a:buChar char="–"/>
        <a:defRPr sz="2000" b="1">
          <a:solidFill>
            <a:schemeClr val="tx1"/>
          </a:solidFill>
          <a:latin typeface="+mn-lt"/>
        </a:defRPr>
      </a:lvl2pPr>
      <a:lvl3pPr marL="854075" indent="-171450" algn="l" rtl="0" eaLnBrk="1" fontAlgn="base" hangingPunct="1">
        <a:spcBef>
          <a:spcPct val="0"/>
        </a:spcBef>
        <a:spcAft>
          <a:spcPct val="50000"/>
        </a:spcAft>
        <a:buChar char="•"/>
        <a:defRPr sz="2000" b="1">
          <a:solidFill>
            <a:schemeClr val="tx1"/>
          </a:solidFill>
          <a:latin typeface="+mn-lt"/>
        </a:defRPr>
      </a:lvl3pPr>
      <a:lvl4pPr marL="1133475" indent="-165100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-"/>
        <a:defRPr sz="2000" b="1">
          <a:solidFill>
            <a:schemeClr val="tx1"/>
          </a:solidFill>
          <a:latin typeface="+mn-lt"/>
        </a:defRPr>
      </a:lvl4pPr>
      <a:lvl5pPr marL="1477963" indent="-230188" algn="l" rtl="0" eaLnBrk="1" fontAlgn="base" hangingPunct="1">
        <a:spcBef>
          <a:spcPct val="0"/>
        </a:spcBef>
        <a:spcAft>
          <a:spcPct val="50000"/>
        </a:spcAft>
        <a:buChar char="»"/>
        <a:defRPr sz="2000" b="1">
          <a:solidFill>
            <a:schemeClr val="tx1"/>
          </a:solidFill>
          <a:latin typeface="+mn-lt"/>
        </a:defRPr>
      </a:lvl5pPr>
      <a:lvl6pPr marL="1935163" indent="-230188" algn="l" rtl="0" eaLnBrk="1" fontAlgn="base" hangingPunct="1">
        <a:spcBef>
          <a:spcPct val="0"/>
        </a:spcBef>
        <a:spcAft>
          <a:spcPct val="50000"/>
        </a:spcAft>
        <a:buChar char="»"/>
        <a:defRPr b="1">
          <a:solidFill>
            <a:schemeClr val="tx1"/>
          </a:solidFill>
          <a:latin typeface="+mn-lt"/>
        </a:defRPr>
      </a:lvl6pPr>
      <a:lvl7pPr marL="2392363" indent="-230188" algn="l" rtl="0" eaLnBrk="1" fontAlgn="base" hangingPunct="1">
        <a:spcBef>
          <a:spcPct val="0"/>
        </a:spcBef>
        <a:spcAft>
          <a:spcPct val="50000"/>
        </a:spcAft>
        <a:buChar char="»"/>
        <a:defRPr b="1">
          <a:solidFill>
            <a:schemeClr val="tx1"/>
          </a:solidFill>
          <a:latin typeface="+mn-lt"/>
        </a:defRPr>
      </a:lvl7pPr>
      <a:lvl8pPr marL="2849563" indent="-230188" algn="l" rtl="0" eaLnBrk="1" fontAlgn="base" hangingPunct="1">
        <a:spcBef>
          <a:spcPct val="0"/>
        </a:spcBef>
        <a:spcAft>
          <a:spcPct val="50000"/>
        </a:spcAft>
        <a:buChar char="»"/>
        <a:defRPr b="1">
          <a:solidFill>
            <a:schemeClr val="tx1"/>
          </a:solidFill>
          <a:latin typeface="+mn-lt"/>
        </a:defRPr>
      </a:lvl8pPr>
      <a:lvl9pPr marL="3306763" indent="-230188" algn="l" rtl="0" eaLnBrk="1" fontAlgn="base" hangingPunct="1">
        <a:spcBef>
          <a:spcPct val="0"/>
        </a:spcBef>
        <a:spcAft>
          <a:spcPct val="5000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290" y="586051"/>
            <a:ext cx="7234901" cy="984885"/>
          </a:xfrm>
          <a:prstGeom prst="rect">
            <a:avLst/>
          </a:prstGeom>
        </p:spPr>
        <p:txBody>
          <a:bodyPr wrap="square" lIns="91440" tIns="0" rIns="91440" bIns="0" anchor="b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latin typeface="Arial Black" panose="020B0A04020102020204" pitchFamily="34" charset="0"/>
                <a:ea typeface="+mj-ea"/>
                <a:cs typeface="Arial" pitchFamily="34" charset="0"/>
              </a:rPr>
              <a:t>CURRENT CLIMATE </a:t>
            </a:r>
            <a:r>
              <a:rPr lang="en-US" sz="2800" dirty="0" smtClean="0">
                <a:latin typeface="Arial Black" panose="020B0A04020102020204" pitchFamily="34" charset="0"/>
                <a:ea typeface="+mj-ea"/>
                <a:cs typeface="Arial" pitchFamily="34" charset="0"/>
              </a:rPr>
              <a:t>OF</a:t>
            </a:r>
            <a:r>
              <a:rPr lang="en-US" sz="3200" dirty="0" smtClean="0">
                <a:latin typeface="Arial Black" panose="020B0A04020102020204" pitchFamily="34" charset="0"/>
                <a:ea typeface="+mj-ea"/>
                <a:cs typeface="Arial" pitchFamily="34" charset="0"/>
              </a:rPr>
              <a:t> HEALTHCARE COVERAGE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290" y="1803979"/>
            <a:ext cx="5353202" cy="96949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Rosemary Fleming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RNC MS ANP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Former Co-chair, Indivisible Durango/Healthcare Committee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August 2017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“LET IT COLLAPSE”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46" y="1352550"/>
            <a:ext cx="7512870" cy="2800767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400" dirty="0" smtClean="0"/>
              <a:t>Exchanges are broken</a:t>
            </a:r>
          </a:p>
          <a:p>
            <a:pPr>
              <a:spcAft>
                <a:spcPts val="2400"/>
              </a:spcAft>
            </a:pPr>
            <a:r>
              <a:rPr lang="en-US" sz="2400" dirty="0" smtClean="0"/>
              <a:t>Medicaid is broken</a:t>
            </a:r>
          </a:p>
          <a:p>
            <a:pPr>
              <a:spcAft>
                <a:spcPts val="4800"/>
              </a:spcAft>
            </a:pPr>
            <a:r>
              <a:rPr lang="en-US" sz="2400" dirty="0" smtClean="0"/>
              <a:t>Subsidies are illegal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DO ARGUMENTS HAVE BASIS IN FACT?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“EXCHANGES ARE BROKEN”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46" y="1352550"/>
            <a:ext cx="7512870" cy="47859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ACA promised to increase competition among insurers; </a:t>
            </a:r>
            <a:br>
              <a:rPr lang="en-US" dirty="0" smtClean="0"/>
            </a:br>
            <a:r>
              <a:rPr lang="en-US" dirty="0" smtClean="0"/>
              <a:t>it did not</a:t>
            </a:r>
          </a:p>
          <a:p>
            <a:r>
              <a:rPr lang="en-US" dirty="0" smtClean="0"/>
              <a:t>45% decrease in insurers pre-ACA → 2017</a:t>
            </a:r>
          </a:p>
          <a:p>
            <a:r>
              <a:rPr lang="en-US" dirty="0" smtClean="0"/>
              <a:t>70% of US counties have 0-2 insurers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Nationally, 19 counties without insurers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NV: 14     IN: 4     OH: 1</a:t>
            </a:r>
          </a:p>
          <a:p>
            <a:pPr>
              <a:tabLst>
                <a:tab pos="2170113" algn="l"/>
              </a:tabLst>
            </a:pPr>
            <a:r>
              <a:rPr lang="en-US" dirty="0" smtClean="0"/>
              <a:t>Colorado:	7 carriers offering plans in state</a:t>
            </a:r>
            <a:br>
              <a:rPr lang="en-US" dirty="0" smtClean="0"/>
            </a:br>
            <a:r>
              <a:rPr lang="en-US" dirty="0" smtClean="0"/>
              <a:t>	14 counties with only one insurer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One insurer has options in every county</a:t>
            </a:r>
          </a:p>
          <a:p>
            <a:pPr lvl="1">
              <a:spcAft>
                <a:spcPts val="600"/>
              </a:spcAft>
              <a:tabLst>
                <a:tab pos="2170113" algn="l"/>
              </a:tabLst>
            </a:pPr>
            <a:r>
              <a:rPr lang="en-US" dirty="0" smtClean="0"/>
              <a:t>La Plata:	Anthem BC/BS and Cigna</a:t>
            </a:r>
          </a:p>
          <a:p>
            <a:pPr lvl="1">
              <a:spcAft>
                <a:spcPts val="600"/>
              </a:spcAft>
              <a:tabLst>
                <a:tab pos="2170113" algn="l"/>
              </a:tabLst>
            </a:pPr>
            <a:r>
              <a:rPr lang="en-US" dirty="0" smtClean="0"/>
              <a:t>Montezuma:	Anthem </a:t>
            </a:r>
            <a:r>
              <a:rPr lang="en-US" dirty="0"/>
              <a:t>BC/BS </a:t>
            </a:r>
            <a:endParaRPr lang="en-US" dirty="0" smtClean="0"/>
          </a:p>
          <a:p>
            <a:pPr lvl="1">
              <a:tabLst>
                <a:tab pos="2170113" algn="l"/>
              </a:tabLst>
            </a:pPr>
            <a:r>
              <a:rPr lang="en-US" dirty="0" smtClean="0"/>
              <a:t>Archuleta:	Anthem </a:t>
            </a:r>
            <a:r>
              <a:rPr lang="en-US" dirty="0"/>
              <a:t>BC/BS </a:t>
            </a: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243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46" y="303820"/>
            <a:ext cx="7788593" cy="452432"/>
          </a:xfrm>
        </p:spPr>
        <p:txBody>
          <a:bodyPr/>
          <a:lstStyle/>
          <a:p>
            <a:r>
              <a:rPr lang="en-US" dirty="0"/>
              <a:t>“EXCHANGES ARE BROKEN</a:t>
            </a:r>
            <a:r>
              <a:rPr lang="en-US" dirty="0" smtClean="0"/>
              <a:t>”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46" y="1255908"/>
            <a:ext cx="7512870" cy="52475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ACA promised to decrease cost of healthcare; it did not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Average premium increase of 24% 2016 → 2017 for </a:t>
            </a:r>
            <a:br>
              <a:rPr lang="en-US" dirty="0" smtClean="0"/>
            </a:br>
            <a:r>
              <a:rPr lang="en-US" dirty="0" smtClean="0"/>
              <a:t>non-subsidized</a:t>
            </a:r>
          </a:p>
          <a:p>
            <a:pPr lvl="1"/>
            <a:r>
              <a:rPr lang="en-US" dirty="0" smtClean="0"/>
              <a:t>West region increase is 33%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Proposed rates for 2018 out next month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No insurers are lowering premiums</a:t>
            </a:r>
          </a:p>
          <a:p>
            <a:pPr lvl="1"/>
            <a:r>
              <a:rPr lang="en-US" dirty="0" smtClean="0"/>
              <a:t>Increase is expected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WHY?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Reinsurance programs ended 2016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Payment of cost sharing reductions unclear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Lower-than-expected enrollment</a:t>
            </a:r>
          </a:p>
          <a:p>
            <a:pPr lvl="1"/>
            <a:r>
              <a:rPr lang="en-US" dirty="0" smtClean="0"/>
              <a:t>Higher-than-expected health needs of enrollees</a:t>
            </a:r>
          </a:p>
          <a:p>
            <a:r>
              <a:rPr lang="en-US" dirty="0" smtClean="0"/>
              <a:t>Cost of drugs has risen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“MEDICAID IS BROKEN”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46" y="1278210"/>
            <a:ext cx="7721686" cy="5170646"/>
          </a:xfrm>
        </p:spPr>
        <p:txBody>
          <a:bodyPr/>
          <a:lstStyle/>
          <a:p>
            <a:r>
              <a:rPr lang="en-US" dirty="0" smtClean="0"/>
              <a:t>Medicaid beneficiaries similar to private insured on access to care and satisfaction with care; both groups high 80s% “satisfaction with Medicaid expansion” </a:t>
            </a:r>
            <a:br>
              <a:rPr lang="en-US" dirty="0" smtClean="0"/>
            </a:br>
            <a:r>
              <a:rPr lang="en-US" sz="1800" b="0" i="1" dirty="0" smtClean="0"/>
              <a:t>(T.H. Chan School of Public Health, 7/11/17)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52% of Republicans view Medicaid as welfare</a:t>
            </a:r>
            <a:br>
              <a:rPr lang="en-US" dirty="0" smtClean="0"/>
            </a:br>
            <a:r>
              <a:rPr lang="en-US" sz="1800" b="0" i="1" dirty="0"/>
              <a:t>(KFF Health Tracking </a:t>
            </a:r>
            <a:r>
              <a:rPr lang="en-US" sz="1800" b="0" i="1" dirty="0" smtClean="0"/>
              <a:t>Poll, 5/2017</a:t>
            </a:r>
            <a:r>
              <a:rPr lang="en-US" sz="1800" b="0" i="1" dirty="0"/>
              <a:t>)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Two-thirds of Medicaid spending goes to low-income elderly and disabled 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Medicaid costs jumped 10.5% in 2015 with ACA expansion</a:t>
            </a:r>
          </a:p>
          <a:p>
            <a:pPr>
              <a:spcAft>
                <a:spcPts val="900"/>
              </a:spcAft>
            </a:pPr>
            <a:r>
              <a:rPr lang="en-US" dirty="0"/>
              <a:t>Medicaid costs </a:t>
            </a:r>
            <a:r>
              <a:rPr lang="en-US" dirty="0" smtClean="0"/>
              <a:t>dropped 5.9% in 2016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Projected to rise 4.5% in 2017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Medicaid costs are not rising faster than private insurance</a:t>
            </a:r>
          </a:p>
          <a:p>
            <a:r>
              <a:rPr lang="en-US" dirty="0" smtClean="0"/>
              <a:t>Heritage Foundation – Multiple articles citing Medicaid as poor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“SUBSIDIES ARE ILLEGAL”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46" y="1233139"/>
            <a:ext cx="7550700" cy="523220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ARE THEY?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House of Representatives sued Secretary of Health and Human Services 2014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Approximately $7 billion in cost sharing reductions at stake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Suit currently in abeyance with status reports required every 3 months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“Risk corridor” lawsuits – billions owed to insurers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Attorneys general from 16 states step up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“Court Ruling Could Help Keep Obamacare Subsidies” </a:t>
            </a:r>
            <a:br>
              <a:rPr lang="en-US" dirty="0"/>
            </a:br>
            <a:r>
              <a:rPr lang="en-US" sz="1800" b="0" i="1" dirty="0"/>
              <a:t>(A. Goldstein, Washington Post, 8/1/17</a:t>
            </a:r>
            <a:r>
              <a:rPr lang="en-US" sz="1800" b="0" i="1" dirty="0" smtClean="0"/>
              <a:t>)</a:t>
            </a:r>
            <a:endParaRPr lang="en-US" dirty="0" smtClean="0"/>
          </a:p>
          <a:p>
            <a:pPr marL="173037" indent="-285750">
              <a:tabLst>
                <a:tab pos="341313" algn="l"/>
              </a:tabLst>
            </a:pPr>
            <a:r>
              <a:rPr lang="en-US" dirty="0" smtClean="0"/>
              <a:t>Will insurers, states, consumers file suits?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CASSIDY-GRAHAM-HELLER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37" y="1352550"/>
            <a:ext cx="7773726" cy="455509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Seen as GOP quick-fix that can get ACA repeal efforts back on track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“Newest GOP Healthcare Attempt Faces Some Tough Odds” </a:t>
            </a:r>
            <a:r>
              <a:rPr lang="en-US" sz="1800" b="0" i="1" dirty="0" smtClean="0"/>
              <a:t>(Politico, 8/1/17)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Built on basics of “Better Care Reconciliation Act”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And…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Proposes state block grants (per capita cap)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Stresses states’ flexibility</a:t>
            </a:r>
          </a:p>
          <a:p>
            <a:pPr lvl="1"/>
            <a:r>
              <a:rPr lang="en-US" dirty="0" smtClean="0"/>
              <a:t>ACA taxes on wealthy stay but are given to states – estimated $500 billion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46" y="165321"/>
            <a:ext cx="7792701" cy="729430"/>
          </a:xfrm>
        </p:spPr>
        <p:txBody>
          <a:bodyPr/>
          <a:lstStyle/>
          <a:p>
            <a:r>
              <a:rPr lang="en-US" dirty="0" smtClean="0"/>
              <a:t>STABILIZE ACA </a:t>
            </a:r>
            <a:br>
              <a:rPr lang="en-US" dirty="0" smtClean="0"/>
            </a:br>
            <a:r>
              <a:rPr lang="en-US" sz="2000" dirty="0" smtClean="0"/>
              <a:t>(Democratic Leadership Favors This)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46" y="1352550"/>
            <a:ext cx="7512870" cy="2015936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The three R’s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Reinsurance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Risk corridors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Risk adjustment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1" y="5053261"/>
            <a:ext cx="6721642" cy="707886"/>
          </a:xfrm>
          <a:prstGeom prst="rect">
            <a:avLst/>
          </a:prstGeom>
          <a:solidFill>
            <a:srgbClr val="ADDDF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Dems have two possible bills to replace ACA: </a:t>
            </a:r>
            <a:br>
              <a:rPr lang="en-US" sz="2000" b="1" dirty="0" smtClean="0"/>
            </a:br>
            <a:r>
              <a:rPr lang="en-US" sz="2000" b="1" dirty="0" smtClean="0"/>
              <a:t>Conyers bill and soon-to-be-announced Sanders bill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78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46" y="165321"/>
            <a:ext cx="7664365" cy="729430"/>
          </a:xfrm>
        </p:spPr>
        <p:txBody>
          <a:bodyPr/>
          <a:lstStyle/>
          <a:p>
            <a:r>
              <a:rPr lang="en-US" dirty="0" smtClean="0"/>
              <a:t>ADD A FOURTH R – REFORM</a:t>
            </a:r>
            <a:br>
              <a:rPr lang="en-US" dirty="0" smtClean="0"/>
            </a:br>
            <a:r>
              <a:rPr lang="en-US" sz="2000" dirty="0" smtClean="0"/>
              <a:t>(Regardless of How Americans Get Coverage)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57" y="1192130"/>
            <a:ext cx="8040448" cy="5370701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800" dirty="0" smtClean="0"/>
              <a:t>Hospitals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Abuse of tax-exempt status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Made much </a:t>
            </a:r>
            <a:r>
              <a:rPr lang="en-US" sz="1800" dirty="0"/>
              <a:t>money from ACA </a:t>
            </a:r>
            <a:r>
              <a:rPr lang="en-US" sz="1800" dirty="0" smtClean="0"/>
              <a:t>Medicaid expansion</a:t>
            </a:r>
          </a:p>
          <a:p>
            <a:pPr lvl="1">
              <a:spcAft>
                <a:spcPts val="900"/>
              </a:spcAft>
            </a:pPr>
            <a:r>
              <a:rPr lang="en-US" sz="1800" dirty="0" smtClean="0"/>
              <a:t>Money went </a:t>
            </a:r>
            <a:r>
              <a:rPr lang="en-US" sz="1800" dirty="0"/>
              <a:t>to </a:t>
            </a:r>
            <a:r>
              <a:rPr lang="en-US" sz="1800" dirty="0" smtClean="0"/>
              <a:t>administration</a:t>
            </a:r>
            <a:r>
              <a:rPr lang="en-US" sz="1800" dirty="0"/>
              <a:t>, buildings, not community programs</a:t>
            </a:r>
            <a:endParaRPr lang="en-US" sz="1800" dirty="0" smtClean="0"/>
          </a:p>
          <a:p>
            <a:pPr>
              <a:spcAft>
                <a:spcPts val="300"/>
              </a:spcAft>
            </a:pPr>
            <a:r>
              <a:rPr lang="en-US" sz="1800" dirty="0" smtClean="0"/>
              <a:t>Physicians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Many employed </a:t>
            </a:r>
            <a:r>
              <a:rPr lang="en-US" sz="1800" dirty="0"/>
              <a:t>by corporate </a:t>
            </a:r>
            <a:r>
              <a:rPr lang="en-US" sz="1800" dirty="0" smtClean="0"/>
              <a:t>contractors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Fee splitting</a:t>
            </a:r>
          </a:p>
          <a:p>
            <a:pPr lvl="1">
              <a:spcAft>
                <a:spcPts val="900"/>
              </a:spcAft>
            </a:pPr>
            <a:r>
              <a:rPr lang="en-US" sz="1800" dirty="0" smtClean="0"/>
              <a:t>Billing for extenders</a:t>
            </a:r>
          </a:p>
          <a:p>
            <a:pPr>
              <a:spcAft>
                <a:spcPts val="300"/>
              </a:spcAft>
            </a:pPr>
            <a:r>
              <a:rPr lang="en-US" sz="1800" dirty="0" smtClean="0"/>
              <a:t>Drugs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Patent extensions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Rebates to </a:t>
            </a:r>
            <a:r>
              <a:rPr lang="en-US" sz="1800" dirty="0"/>
              <a:t>insurers, not </a:t>
            </a:r>
            <a:r>
              <a:rPr lang="en-US" sz="1800" dirty="0" smtClean="0"/>
              <a:t>consumers</a:t>
            </a:r>
          </a:p>
          <a:p>
            <a:pPr lvl="1">
              <a:spcAft>
                <a:spcPts val="900"/>
              </a:spcAft>
            </a:pPr>
            <a:r>
              <a:rPr lang="en-US" sz="1800" dirty="0" smtClean="0"/>
              <a:t>Production of </a:t>
            </a:r>
            <a:r>
              <a:rPr lang="en-US" sz="1800" dirty="0"/>
              <a:t>generics limited to 2 drug manufacturers</a:t>
            </a:r>
            <a:endParaRPr lang="en-US" sz="1800" dirty="0" smtClean="0"/>
          </a:p>
          <a:p>
            <a:pPr>
              <a:spcAft>
                <a:spcPts val="900"/>
              </a:spcAft>
            </a:pPr>
            <a:r>
              <a:rPr lang="en-US" sz="1800" dirty="0" smtClean="0"/>
              <a:t>Prevention</a:t>
            </a:r>
          </a:p>
          <a:p>
            <a:pPr>
              <a:spcAft>
                <a:spcPts val="300"/>
              </a:spcAft>
            </a:pPr>
            <a:r>
              <a:rPr lang="en-US" sz="1800" dirty="0" smtClean="0"/>
              <a:t>Hearing aids at the mall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Deregulation, </a:t>
            </a:r>
            <a:r>
              <a:rPr lang="en-US" sz="1800" dirty="0"/>
              <a:t>specialist not required to purchase hearing aids, cost reduction $3000 to $</a:t>
            </a:r>
            <a:r>
              <a:rPr lang="en-US" sz="1800" dirty="0" smtClean="0"/>
              <a:t>650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097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AMERICANS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79" y="1136964"/>
            <a:ext cx="7715448" cy="5509200"/>
          </a:xfrm>
        </p:spPr>
        <p:txBody>
          <a:bodyPr/>
          <a:lstStyle/>
          <a:p>
            <a:r>
              <a:rPr lang="en-US" dirty="0" smtClean="0"/>
              <a:t>Economist / YOUGOV – Majority favor expanding Medicare 2017 </a:t>
            </a:r>
            <a:r>
              <a:rPr lang="en-US" sz="1800" b="0" i="1" dirty="0" smtClean="0"/>
              <a:t>(Catherine Rampell, Washington Post, 4/17/17)</a:t>
            </a:r>
          </a:p>
          <a:p>
            <a:pPr>
              <a:spcAft>
                <a:spcPts val="600"/>
              </a:spcAft>
              <a:tabLst>
                <a:tab pos="1374775" algn="l"/>
              </a:tabLst>
            </a:pPr>
            <a:r>
              <a:rPr lang="en-US" dirty="0" smtClean="0"/>
              <a:t>Gallup –	Replace ACA with federally funded insurance </a:t>
            </a:r>
            <a:br>
              <a:rPr lang="en-US" dirty="0" smtClean="0"/>
            </a:br>
            <a:r>
              <a:rPr lang="en-US" dirty="0" smtClean="0"/>
              <a:t>	for all – 58%  </a:t>
            </a:r>
            <a:r>
              <a:rPr lang="en-US" sz="1800" b="0" i="1" dirty="0" smtClean="0"/>
              <a:t>(5/2016)</a:t>
            </a:r>
            <a:endParaRPr lang="en-US" sz="1800" b="0" i="1" dirty="0"/>
          </a:p>
          <a:p>
            <a:pPr marL="1247775" lvl="4" indent="0">
              <a:buNone/>
              <a:tabLst>
                <a:tab pos="1374775" algn="l"/>
              </a:tabLst>
            </a:pPr>
            <a:r>
              <a:rPr lang="en-US" dirty="0" smtClean="0"/>
              <a:t>	Approve ACA – 53% </a:t>
            </a:r>
            <a:r>
              <a:rPr lang="en-US" sz="1800" b="0" i="1" dirty="0" smtClean="0"/>
              <a:t>(7/5/17)</a:t>
            </a:r>
          </a:p>
          <a:p>
            <a:pPr>
              <a:tabLst>
                <a:tab pos="1374775" algn="l"/>
              </a:tabLst>
            </a:pPr>
            <a:r>
              <a:rPr lang="en-US" dirty="0" smtClean="0"/>
              <a:t>Kaiser Family Foundation – 53% now favor single payer health plan - single government plan </a:t>
            </a:r>
            <a:r>
              <a:rPr lang="en-US" sz="1800" b="0" i="1" dirty="0" smtClean="0"/>
              <a:t>(KFF.org 6/2017 Healthcare Tracking Poll)</a:t>
            </a:r>
            <a:endParaRPr lang="en-US" b="0" i="1" dirty="0" smtClean="0"/>
          </a:p>
          <a:p>
            <a:pPr marL="230188" indent="-230188">
              <a:tabLst>
                <a:tab pos="914400" algn="l"/>
              </a:tabLst>
            </a:pPr>
            <a:r>
              <a:rPr lang="en-US" dirty="0"/>
              <a:t>Kaiser Family </a:t>
            </a:r>
            <a:r>
              <a:rPr lang="en-US" dirty="0" smtClean="0"/>
              <a:t>Foundation – “Medicare for all” – 64% favor 	“Single payer health insurance system” – 44% favor 	</a:t>
            </a:r>
            <a:r>
              <a:rPr lang="en-US" sz="1800" b="0" i="1" dirty="0" smtClean="0"/>
              <a:t>(KFF.org 2/2016 </a:t>
            </a:r>
            <a:r>
              <a:rPr lang="en-US" sz="1800" b="0" i="1" dirty="0"/>
              <a:t>Healthcare Tracking Poll</a:t>
            </a:r>
            <a:r>
              <a:rPr lang="en-US" sz="1800" b="0" i="1" dirty="0" smtClean="0"/>
              <a:t>)</a:t>
            </a:r>
            <a:endParaRPr lang="en-US" b="0" i="1" dirty="0" smtClean="0"/>
          </a:p>
          <a:p>
            <a:pPr lvl="0">
              <a:tabLst>
                <a:tab pos="1374775" algn="l"/>
              </a:tabLst>
            </a:pPr>
            <a:r>
              <a:rPr lang="en-US" dirty="0" smtClean="0"/>
              <a:t>Morning Consult / Politico – 44% of all Americans would get health insurance from one </a:t>
            </a:r>
            <a:r>
              <a:rPr lang="en-US" dirty="0">
                <a:solidFill>
                  <a:srgbClr val="000000"/>
                </a:solidFill>
              </a:rPr>
              <a:t>government plan </a:t>
            </a:r>
            <a:r>
              <a:rPr lang="en-US" sz="1800" b="0" i="1" dirty="0">
                <a:solidFill>
                  <a:srgbClr val="000000"/>
                </a:solidFill>
              </a:rPr>
              <a:t>(Jon Reid, 4/12/17</a:t>
            </a:r>
            <a:r>
              <a:rPr lang="en-US" sz="1800" b="0" i="1" dirty="0" smtClean="0">
                <a:solidFill>
                  <a:srgbClr val="000000"/>
                </a:solidFill>
              </a:rPr>
              <a:t>)</a:t>
            </a:r>
            <a:endParaRPr lang="en-US" dirty="0" smtClean="0"/>
          </a:p>
          <a:p>
            <a:pPr>
              <a:tabLst>
                <a:tab pos="1374775" algn="l"/>
              </a:tabLst>
            </a:pPr>
            <a:r>
              <a:rPr lang="en-US" dirty="0" smtClean="0"/>
              <a:t>PEW Research – 60% say federal government is responsible for ensuring coverage for all Americans </a:t>
            </a:r>
            <a:r>
              <a:rPr lang="en-US" sz="1800" b="0" i="1" dirty="0" smtClean="0">
                <a:solidFill>
                  <a:srgbClr val="000000"/>
                </a:solidFill>
              </a:rPr>
              <a:t>(6/2017)</a:t>
            </a:r>
            <a:endParaRPr lang="en-US" b="0" i="1" dirty="0" smtClean="0"/>
          </a:p>
        </p:txBody>
      </p:sp>
    </p:spTree>
    <p:extLst>
      <p:ext uri="{BB962C8B-B14F-4D97-AF65-F5344CB8AC3E}">
        <p14:creationId xmlns:p14="http://schemas.microsoft.com/office/powerpoint/2010/main" val="18172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46" y="165321"/>
            <a:ext cx="7768638" cy="729430"/>
          </a:xfrm>
        </p:spPr>
        <p:txBody>
          <a:bodyPr/>
          <a:lstStyle/>
          <a:p>
            <a:r>
              <a:rPr lang="en-US" dirty="0" smtClean="0"/>
              <a:t>DEFINITIONS </a:t>
            </a:r>
            <a:br>
              <a:rPr lang="en-US" dirty="0" smtClean="0"/>
            </a:br>
            <a:r>
              <a:rPr lang="en-US" sz="2000" dirty="0" smtClean="0"/>
              <a:t>(Language Is Confusing)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572" y="1352550"/>
            <a:ext cx="7758857" cy="4801314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Single Payer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“All expenses paid by one entity, typically government. Delivery of services by private entities, i.e., hospitals, doctors. Government does not control care, only pays for approved services and equipment.” </a:t>
            </a:r>
            <a:br>
              <a:rPr lang="en-US" dirty="0" smtClean="0"/>
            </a:br>
            <a:r>
              <a:rPr lang="en-US" sz="1800" b="0" i="1" dirty="0" smtClean="0"/>
              <a:t>– Colorado Foundation for Universal Healthcare and Indivisible Durango Healthcare Committee - Guinn Unger, Chairperson 2017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Universal Healthcare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healthcare system that provides healthcare and financial protection to all citizens of a particular country </a:t>
            </a:r>
            <a:r>
              <a:rPr lang="en-US" sz="1800" b="0" i="1" dirty="0"/>
              <a:t>– </a:t>
            </a:r>
            <a:r>
              <a:rPr lang="en-US" sz="1800" b="0" i="1" dirty="0" smtClean="0"/>
              <a:t>Wikipedia</a:t>
            </a:r>
          </a:p>
          <a:p>
            <a:r>
              <a:rPr lang="en-US" dirty="0">
                <a:latin typeface="Arial Black" panose="020B0A04020102020204" pitchFamily="34" charset="0"/>
              </a:rPr>
              <a:t>Medicare for All</a:t>
            </a:r>
            <a:r>
              <a:rPr lang="en-US" sz="1800" b="0" i="1" dirty="0" smtClean="0"/>
              <a:t/>
            </a:r>
            <a:br>
              <a:rPr lang="en-US" sz="1800" b="0" i="1" dirty="0" smtClean="0"/>
            </a:br>
            <a:r>
              <a:rPr lang="en-US" dirty="0" smtClean="0"/>
              <a:t>Most medical care paid for by US Government. Private insurers would likely provide only supplemental coverage for non-essential care.  </a:t>
            </a:r>
            <a:r>
              <a:rPr lang="en-US" sz="1800" b="0" i="1" dirty="0" smtClean="0"/>
              <a:t>– Bernie Sanders and John Conyers bills</a:t>
            </a:r>
            <a:endParaRPr lang="en-US" sz="16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224584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7846" y="289970"/>
            <a:ext cx="7109235" cy="480131"/>
          </a:xfrm>
        </p:spPr>
        <p:txBody>
          <a:bodyPr/>
          <a:lstStyle/>
          <a:p>
            <a:r>
              <a:rPr lang="en-US" sz="2800" dirty="0"/>
              <a:t>WHAT JUST HAPPENED</a:t>
            </a:r>
            <a:r>
              <a:rPr lang="en-US" sz="2800" dirty="0" smtClean="0"/>
              <a:t>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777658"/>
            <a:ext cx="8415454" cy="6100135"/>
            <a:chOff x="0" y="770101"/>
            <a:chExt cx="8415454" cy="61001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70101"/>
              <a:ext cx="6783056" cy="60878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Freeform 4"/>
            <p:cNvSpPr/>
            <p:nvPr/>
          </p:nvSpPr>
          <p:spPr bwMode="auto">
            <a:xfrm>
              <a:off x="6475699" y="5677458"/>
              <a:ext cx="1939755" cy="1192778"/>
            </a:xfrm>
            <a:custGeom>
              <a:avLst/>
              <a:gdLst>
                <a:gd name="connsiteX0" fmla="*/ 0 w 1657815"/>
                <a:gd name="connsiteY0" fmla="*/ 0 h 802888"/>
                <a:gd name="connsiteX1" fmla="*/ 431181 w 1657815"/>
                <a:gd name="connsiteY1" fmla="*/ 431180 h 802888"/>
                <a:gd name="connsiteX2" fmla="*/ 1657815 w 1657815"/>
                <a:gd name="connsiteY2" fmla="*/ 802888 h 802888"/>
                <a:gd name="connsiteX3" fmla="*/ 7434 w 1657815"/>
                <a:gd name="connsiteY3" fmla="*/ 765717 h 802888"/>
                <a:gd name="connsiteX4" fmla="*/ 0 w 1657815"/>
                <a:gd name="connsiteY4" fmla="*/ 0 h 802888"/>
                <a:gd name="connsiteX0" fmla="*/ 11616 w 1669431"/>
                <a:gd name="connsiteY0" fmla="*/ 0 h 802888"/>
                <a:gd name="connsiteX1" fmla="*/ 442797 w 1669431"/>
                <a:gd name="connsiteY1" fmla="*/ 431180 h 802888"/>
                <a:gd name="connsiteX2" fmla="*/ 1669431 w 1669431"/>
                <a:gd name="connsiteY2" fmla="*/ 802888 h 802888"/>
                <a:gd name="connsiteX3" fmla="*/ 0 w 1669431"/>
                <a:gd name="connsiteY3" fmla="*/ 788577 h 802888"/>
                <a:gd name="connsiteX4" fmla="*/ 11616 w 1669431"/>
                <a:gd name="connsiteY4" fmla="*/ 0 h 802888"/>
                <a:gd name="connsiteX0" fmla="*/ 0 w 1939755"/>
                <a:gd name="connsiteY0" fmla="*/ 0 h 1199128"/>
                <a:gd name="connsiteX1" fmla="*/ 713121 w 1939755"/>
                <a:gd name="connsiteY1" fmla="*/ 827420 h 1199128"/>
                <a:gd name="connsiteX2" fmla="*/ 1939755 w 1939755"/>
                <a:gd name="connsiteY2" fmla="*/ 1199128 h 1199128"/>
                <a:gd name="connsiteX3" fmla="*/ 270324 w 1939755"/>
                <a:gd name="connsiteY3" fmla="*/ 1184817 h 1199128"/>
                <a:gd name="connsiteX4" fmla="*/ 0 w 1939755"/>
                <a:gd name="connsiteY4" fmla="*/ 0 h 1199128"/>
                <a:gd name="connsiteX0" fmla="*/ 0 w 1939755"/>
                <a:gd name="connsiteY0" fmla="*/ 0 h 1192778"/>
                <a:gd name="connsiteX1" fmla="*/ 713121 w 1939755"/>
                <a:gd name="connsiteY1" fmla="*/ 827420 h 1192778"/>
                <a:gd name="connsiteX2" fmla="*/ 1939755 w 1939755"/>
                <a:gd name="connsiteY2" fmla="*/ 1192778 h 1192778"/>
                <a:gd name="connsiteX3" fmla="*/ 270324 w 1939755"/>
                <a:gd name="connsiteY3" fmla="*/ 1184817 h 1192778"/>
                <a:gd name="connsiteX4" fmla="*/ 0 w 1939755"/>
                <a:gd name="connsiteY4" fmla="*/ 0 h 119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755" h="1192778">
                  <a:moveTo>
                    <a:pt x="0" y="0"/>
                  </a:moveTo>
                  <a:lnTo>
                    <a:pt x="713121" y="827420"/>
                  </a:lnTo>
                  <a:lnTo>
                    <a:pt x="1939755" y="1192778"/>
                  </a:lnTo>
                  <a:lnTo>
                    <a:pt x="270324" y="1184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E8F7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39372" y="2406089"/>
            <a:ext cx="5345152" cy="20313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Week of July 17, 2017</a:t>
            </a:r>
          </a:p>
          <a:p>
            <a:pPr marL="0" indent="0" algn="ctr">
              <a:buNone/>
            </a:pPr>
            <a:r>
              <a:rPr lang="en-US" sz="2800" dirty="0" smtClean="0"/>
              <a:t>A VERY BUSY WEEK</a:t>
            </a:r>
            <a:br>
              <a:rPr lang="en-US" sz="2800" dirty="0" smtClean="0"/>
            </a:br>
            <a:r>
              <a:rPr lang="en-US" sz="2800" dirty="0" smtClean="0"/>
              <a:t>IN</a:t>
            </a:r>
            <a:br>
              <a:rPr lang="en-US" sz="2800" dirty="0" smtClean="0"/>
            </a:br>
            <a:r>
              <a:rPr lang="en-US" sz="2800" dirty="0" smtClean="0"/>
              <a:t>WASHINGTON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AMERICANS WANT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46" y="1352550"/>
            <a:ext cx="7512870" cy="10156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Don’t cut Medicaid – 65%  </a:t>
            </a:r>
            <a:r>
              <a:rPr lang="en-US" sz="1800" b="0" i="1" dirty="0" smtClean="0"/>
              <a:t>(KFF poll 7/2017)</a:t>
            </a:r>
          </a:p>
          <a:p>
            <a:r>
              <a:rPr lang="en-US" dirty="0" smtClean="0"/>
              <a:t>Repair ACA – Bipartisan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83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EXPANSION 2017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966440"/>
            <a:ext cx="9144000" cy="5891560"/>
            <a:chOff x="0" y="966440"/>
            <a:chExt cx="9144000" cy="589156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966440"/>
              <a:ext cx="9144000" cy="589156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90"/>
            <a:stretch/>
          </p:blipFill>
          <p:spPr>
            <a:xfrm>
              <a:off x="1203209" y="1133755"/>
              <a:ext cx="6737582" cy="5635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292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936301"/>
            <a:ext cx="9144000" cy="5586984"/>
            <a:chOff x="0" y="936301"/>
            <a:chExt cx="9144000" cy="5586984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936301"/>
              <a:ext cx="9144000" cy="558698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83" b="9513"/>
            <a:stretch/>
          </p:blipFill>
          <p:spPr>
            <a:xfrm>
              <a:off x="1033467" y="1591969"/>
              <a:ext cx="7042238" cy="342798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041" r="46215" b="1"/>
            <a:stretch/>
          </p:blipFill>
          <p:spPr>
            <a:xfrm>
              <a:off x="4427185" y="5013928"/>
              <a:ext cx="3935032" cy="2720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46" y="123771"/>
            <a:ext cx="7109235" cy="812530"/>
          </a:xfrm>
        </p:spPr>
        <p:txBody>
          <a:bodyPr/>
          <a:lstStyle/>
          <a:p>
            <a:r>
              <a:rPr lang="en-US" dirty="0" smtClean="0"/>
              <a:t>RESULTS OF KFF POLL ON MAJOR REDUCTIONS TO MEDICAID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7845" y="5310174"/>
            <a:ext cx="7870062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 smtClean="0">
                <a:solidFill>
                  <a:srgbClr val="E05C26"/>
                </a:solidFill>
              </a:rPr>
              <a:t>THE MAJORITY OF THE PUBLIC OPPOSE MAJOR REDUCTIONS TO MEDICAID.</a:t>
            </a:r>
          </a:p>
          <a:p>
            <a:r>
              <a:rPr lang="en-US" sz="1600" b="1" dirty="0"/>
              <a:t>When told about the reduction in federal funding for Medicaid, the majority of the public </a:t>
            </a:r>
            <a:r>
              <a:rPr lang="en-US" sz="1600" b="1" dirty="0" smtClean="0"/>
              <a:t>(65%) oppose major </a:t>
            </a:r>
            <a:r>
              <a:rPr lang="en-US" sz="1600" b="1" dirty="0"/>
              <a:t>reductions to Medicaid as part of a plan to repeal and replace the </a:t>
            </a:r>
            <a:r>
              <a:rPr lang="en-US" sz="1600" b="1" dirty="0" smtClean="0"/>
              <a:t>ACA.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7845" y="1064724"/>
            <a:ext cx="774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Nearly half of the public are aware the current ACA replacement plan makes major reductions to Medicaid.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68395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936301"/>
            <a:ext cx="9144000" cy="55855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46" y="123771"/>
            <a:ext cx="7109235" cy="812530"/>
          </a:xfrm>
        </p:spPr>
        <p:txBody>
          <a:bodyPr/>
          <a:lstStyle/>
          <a:p>
            <a:r>
              <a:rPr lang="en-US" dirty="0" smtClean="0"/>
              <a:t>WORK IN BIPARTISAN MANNER TO IMPROVE ACA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393" t="30197" r="7500" b="16896"/>
          <a:stretch/>
        </p:blipFill>
        <p:spPr>
          <a:xfrm>
            <a:off x="228600" y="1240972"/>
            <a:ext cx="8686800" cy="46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BIPARTISAN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46" y="1352550"/>
            <a:ext cx="7512870" cy="2569934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</a:rPr>
              <a:t>“The Problem Solvers Caucus”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  </a:t>
            </a:r>
            <a:r>
              <a:rPr lang="en-US" sz="1600" b="0" i="1" dirty="0" smtClean="0">
                <a:solidFill>
                  <a:srgbClr val="000000"/>
                </a:solidFill>
              </a:rPr>
              <a:t>Audie </a:t>
            </a:r>
            <a:r>
              <a:rPr lang="en-US" sz="1600" b="0" i="1" dirty="0">
                <a:solidFill>
                  <a:srgbClr val="000000"/>
                </a:solidFill>
              </a:rPr>
              <a:t>Cornish NPR Interview on “All Things Considered” </a:t>
            </a:r>
            <a:r>
              <a:rPr lang="en-US" sz="1600" b="0" i="1" dirty="0" smtClean="0">
                <a:solidFill>
                  <a:srgbClr val="000000"/>
                </a:solidFill>
              </a:rPr>
              <a:t>7/31/17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000000"/>
                </a:solidFill>
              </a:rPr>
              <a:t>Bipartisan </a:t>
            </a:r>
            <a:r>
              <a:rPr lang="en-US" dirty="0">
                <a:solidFill>
                  <a:srgbClr val="000000"/>
                </a:solidFill>
              </a:rPr>
              <a:t>House/Senate group working on fixing </a:t>
            </a:r>
            <a:r>
              <a:rPr lang="en-US" dirty="0" smtClean="0">
                <a:solidFill>
                  <a:srgbClr val="000000"/>
                </a:solidFill>
              </a:rPr>
              <a:t>ACA</a:t>
            </a:r>
          </a:p>
          <a:p>
            <a:pPr>
              <a:spcAft>
                <a:spcPts val="1800"/>
              </a:spcAft>
            </a:pPr>
            <a:r>
              <a:rPr lang="en-US" dirty="0"/>
              <a:t>57 US mayors cite opioids, guns and obesity as greatest problems; majority favor single </a:t>
            </a:r>
            <a:r>
              <a:rPr lang="en-US" dirty="0" smtClean="0"/>
              <a:t>payer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/>
              <a:t>16 attorneys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206"/>
          <a:stretch/>
        </p:blipFill>
        <p:spPr>
          <a:xfrm>
            <a:off x="-1" y="960120"/>
            <a:ext cx="9144001" cy="5897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46" y="1174871"/>
            <a:ext cx="7512870" cy="540147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Where do Coloradans get insurance?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50% employer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6% individual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500,000 in exchanges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6.7% uninsured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7 insurers on exchange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All counties have at least one insurer</a:t>
            </a:r>
          </a:p>
          <a:p>
            <a:pPr marL="573088" lvl="1">
              <a:spcAft>
                <a:spcPts val="0"/>
              </a:spcAft>
              <a:tabLst>
                <a:tab pos="2230438" algn="l"/>
              </a:tabLst>
            </a:pPr>
            <a:r>
              <a:rPr lang="en-US" dirty="0" smtClean="0"/>
              <a:t>La Plata:	Anthem BC/BS, Cigna</a:t>
            </a:r>
            <a:endParaRPr lang="en-US" dirty="0"/>
          </a:p>
          <a:p>
            <a:pPr marL="573088" lvl="1">
              <a:spcAft>
                <a:spcPts val="0"/>
              </a:spcAft>
              <a:tabLst>
                <a:tab pos="2230438" algn="l"/>
              </a:tabLst>
            </a:pPr>
            <a:r>
              <a:rPr lang="en-US" dirty="0" smtClean="0"/>
              <a:t>Montezuma:	Anthem BC/BS</a:t>
            </a:r>
          </a:p>
          <a:p>
            <a:pPr marL="573088" lvl="1">
              <a:spcAft>
                <a:spcPts val="900"/>
              </a:spcAft>
              <a:tabLst>
                <a:tab pos="2230438" algn="l"/>
              </a:tabLst>
            </a:pPr>
            <a:r>
              <a:rPr lang="en-US" dirty="0" smtClean="0"/>
              <a:t>Archuleta:	Anthem BC/BS</a:t>
            </a:r>
          </a:p>
          <a:p>
            <a:pPr marL="230188">
              <a:spcAft>
                <a:spcPts val="900"/>
              </a:spcAft>
              <a:tabLst>
                <a:tab pos="2230438" algn="l"/>
              </a:tabLst>
            </a:pPr>
            <a:r>
              <a:rPr lang="en-US" dirty="0" smtClean="0"/>
              <a:t>Proposed 2018 rates to be released next month</a:t>
            </a:r>
          </a:p>
          <a:p>
            <a:pPr marL="230188">
              <a:spcAft>
                <a:spcPts val="900"/>
              </a:spcAft>
              <a:tabLst>
                <a:tab pos="2230438" algn="l"/>
              </a:tabLst>
            </a:pPr>
            <a:r>
              <a:rPr lang="en-US" dirty="0" smtClean="0"/>
              <a:t>Anthem BC/BS profits up 44% first quarter 2017</a:t>
            </a:r>
          </a:p>
          <a:p>
            <a:pPr marL="230188">
              <a:spcAft>
                <a:spcPts val="900"/>
              </a:spcAft>
              <a:tabLst>
                <a:tab pos="2230438" algn="l"/>
              </a:tabLst>
            </a:pPr>
            <a:r>
              <a:rPr lang="en-US" dirty="0" smtClean="0"/>
              <a:t>Increases are expected – estimated average 27%</a:t>
            </a:r>
          </a:p>
          <a:p>
            <a:pPr marL="230188">
              <a:spcAft>
                <a:spcPts val="0"/>
              </a:spcAft>
              <a:tabLst>
                <a:tab pos="2230438" algn="l"/>
              </a:tabLst>
            </a:pPr>
            <a:r>
              <a:rPr lang="en-US" dirty="0" smtClean="0"/>
              <a:t>Colorado exchange – Connect for Health Colorado</a:t>
            </a:r>
          </a:p>
          <a:p>
            <a:pPr marL="630238" lvl="2" indent="0">
              <a:buNone/>
              <a:tabLst>
                <a:tab pos="2230438" algn="l"/>
              </a:tabLst>
            </a:pPr>
            <a:r>
              <a:rPr lang="en-US" dirty="0" smtClean="0"/>
              <a:t>Open enrollment 11/1/17 – 1/12/18</a:t>
            </a:r>
          </a:p>
        </p:txBody>
      </p:sp>
    </p:spTree>
    <p:extLst>
      <p:ext uri="{BB962C8B-B14F-4D97-AF65-F5344CB8AC3E}">
        <p14:creationId xmlns:p14="http://schemas.microsoft.com/office/powerpoint/2010/main" val="3029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46" y="137621"/>
            <a:ext cx="7900290" cy="784830"/>
          </a:xfrm>
        </p:spPr>
        <p:txBody>
          <a:bodyPr/>
          <a:lstStyle/>
          <a:p>
            <a:r>
              <a:rPr lang="en-US" dirty="0" smtClean="0"/>
              <a:t>CHAS – </a:t>
            </a:r>
            <a:r>
              <a:rPr lang="en-US" sz="2400" dirty="0" smtClean="0"/>
              <a:t>COLORADO HEALTH ACCESS SURVEY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46" y="1352550"/>
            <a:ext cx="7512870" cy="255454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10,136 households surveyed on health insurance coverage, access and use of healthcare services</a:t>
            </a:r>
          </a:p>
          <a:p>
            <a:r>
              <a:rPr lang="en-US" dirty="0" smtClean="0"/>
              <a:t>2017 survey results will be delivered by team from Colorado Health Institute</a:t>
            </a:r>
          </a:p>
          <a:p>
            <a:pPr lvl="1"/>
            <a:r>
              <a:rPr lang="en-US" dirty="0" smtClean="0"/>
              <a:t>Cortez: </a:t>
            </a:r>
            <a:r>
              <a:rPr lang="en-US" dirty="0"/>
              <a:t> 9/19/17, 1:00-2:30 </a:t>
            </a:r>
            <a:r>
              <a:rPr lang="en-US" dirty="0" smtClean="0"/>
              <a:t>p.m. </a:t>
            </a:r>
            <a:r>
              <a:rPr lang="en-US" dirty="0"/>
              <a:t>at library </a:t>
            </a:r>
            <a:endParaRPr lang="en-US" dirty="0" smtClean="0"/>
          </a:p>
          <a:p>
            <a:pPr lvl="1"/>
            <a:r>
              <a:rPr lang="en-US" dirty="0" smtClean="0"/>
              <a:t>Durango:  9/19/17, </a:t>
            </a:r>
            <a:r>
              <a:rPr lang="en-US" dirty="0"/>
              <a:t>9:00-10:30 </a:t>
            </a:r>
            <a:r>
              <a:rPr lang="en-US" dirty="0" smtClean="0"/>
              <a:t>p.m. </a:t>
            </a:r>
            <a:r>
              <a:rPr lang="en-US" dirty="0"/>
              <a:t>at rec center </a:t>
            </a:r>
          </a:p>
        </p:txBody>
      </p:sp>
    </p:spTree>
    <p:extLst>
      <p:ext uri="{BB962C8B-B14F-4D97-AF65-F5344CB8AC3E}">
        <p14:creationId xmlns:p14="http://schemas.microsoft.com/office/powerpoint/2010/main" val="8380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46" y="123771"/>
            <a:ext cx="7109235" cy="812530"/>
          </a:xfrm>
        </p:spPr>
        <p:txBody>
          <a:bodyPr/>
          <a:lstStyle/>
          <a:p>
            <a:r>
              <a:rPr lang="en-US" dirty="0" smtClean="0"/>
              <a:t>THE EFFECTS OF HEALTH INSURANCE ON HEALTH AND SURVIVAL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1" b="44905"/>
          <a:stretch/>
        </p:blipFill>
        <p:spPr>
          <a:xfrm>
            <a:off x="228600" y="1311446"/>
            <a:ext cx="8686800" cy="46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43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46" y="123771"/>
            <a:ext cx="7109235" cy="812530"/>
          </a:xfrm>
        </p:spPr>
        <p:txBody>
          <a:bodyPr/>
          <a:lstStyle/>
          <a:p>
            <a:r>
              <a:rPr lang="en-US" dirty="0" smtClean="0"/>
              <a:t>THE EFFECTS OF HEALTH INSURANCE ON HEALTH AND SURVIVAL </a:t>
            </a:r>
            <a:r>
              <a:rPr lang="en-US" sz="2000" dirty="0" smtClean="0"/>
              <a:t>(Continued)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6" b="4282"/>
          <a:stretch/>
        </p:blipFill>
        <p:spPr>
          <a:xfrm>
            <a:off x="228600" y="1179095"/>
            <a:ext cx="8686800" cy="49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14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1112" y="1249335"/>
            <a:ext cx="7701776" cy="524759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 Black" panose="020B0A04020102020204" pitchFamily="34" charset="0"/>
              </a:rPr>
              <a:t>ORGANIZATIONS</a:t>
            </a:r>
          </a:p>
          <a:p>
            <a:r>
              <a:rPr lang="en-US" sz="1600" dirty="0"/>
              <a:t>Indivisible Durango (Healthcare </a:t>
            </a:r>
            <a:r>
              <a:rPr lang="en-US" sz="1600" dirty="0" smtClean="0"/>
              <a:t>Committee)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400" b="0" dirty="0"/>
              <a:t>indivisibledurango@gmail.com</a:t>
            </a:r>
          </a:p>
          <a:p>
            <a:r>
              <a:rPr lang="en-US" sz="1600" dirty="0"/>
              <a:t>Colorado Foundation for Universal Health Care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couniversalhealth.org/</a:t>
            </a:r>
          </a:p>
          <a:p>
            <a:pPr>
              <a:spcAft>
                <a:spcPts val="900"/>
              </a:spcAft>
            </a:pPr>
            <a:r>
              <a:rPr lang="en-US" sz="1600" dirty="0"/>
              <a:t>Colorado Health Institute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coloradohealthinstitute.org</a:t>
            </a:r>
            <a:r>
              <a:rPr lang="en-US" sz="1400" b="0" dirty="0" smtClean="0"/>
              <a:t>/</a:t>
            </a:r>
          </a:p>
          <a:p>
            <a:pPr>
              <a:spcAft>
                <a:spcPts val="1800"/>
              </a:spcAft>
            </a:pPr>
            <a:r>
              <a:rPr lang="en-US" sz="1600" dirty="0" smtClean="0"/>
              <a:t>CHAC – Community Health Action Coalition</a:t>
            </a: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chaclaplata.org </a:t>
            </a:r>
          </a:p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</a:rPr>
              <a:t>BOOKS</a:t>
            </a:r>
          </a:p>
          <a:p>
            <a:r>
              <a:rPr lang="en-US" sz="1600" i="1" dirty="0" smtClean="0"/>
              <a:t>An American Sickness </a:t>
            </a:r>
            <a:r>
              <a:rPr lang="en-US" sz="1600" b="0" dirty="0" smtClean="0"/>
              <a:t>by Elizabeth Rosenthal, 2017</a:t>
            </a:r>
          </a:p>
          <a:p>
            <a:r>
              <a:rPr lang="en-US" sz="1600" i="1" dirty="0" smtClean="0"/>
              <a:t>The Healing of America </a:t>
            </a:r>
            <a:r>
              <a:rPr lang="en-US" sz="1600" b="0" dirty="0" smtClean="0"/>
              <a:t>by T.R. Reid, 2009</a:t>
            </a:r>
          </a:p>
          <a:p>
            <a:r>
              <a:rPr lang="en-US" sz="1600" i="1" dirty="0" smtClean="0"/>
              <a:t>The Health Gap: The Challenge of an Unequal World </a:t>
            </a:r>
            <a:r>
              <a:rPr lang="en-US" sz="1600" b="0" dirty="0" smtClean="0"/>
              <a:t>by Michael Marmot, 2015</a:t>
            </a:r>
          </a:p>
          <a:p>
            <a:r>
              <a:rPr lang="en-US" sz="1600" i="1" dirty="0" smtClean="0"/>
              <a:t>Prescription for the Future: The Twelve Transformational Practices of Highly Effective Medical Organizations </a:t>
            </a:r>
            <a:r>
              <a:rPr lang="en-US" sz="1600" b="0" dirty="0" smtClean="0"/>
              <a:t>by Ezekiel J. Emanuel, 2017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8" y="3417666"/>
            <a:ext cx="441730" cy="4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BILLS IN ONE WEEK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404020"/>
              </p:ext>
            </p:extLst>
          </p:nvPr>
        </p:nvGraphicFramePr>
        <p:xfrm>
          <a:off x="423608" y="1747025"/>
          <a:ext cx="8296785" cy="21336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63040"/>
                <a:gridCol w="540970"/>
                <a:gridCol w="640609"/>
                <a:gridCol w="247541"/>
                <a:gridCol w="1321464"/>
                <a:gridCol w="540970"/>
                <a:gridCol w="642750"/>
                <a:gridCol w="267753"/>
                <a:gridCol w="1432576"/>
                <a:gridCol w="579864"/>
                <a:gridCol w="619248"/>
              </a:tblGrid>
              <a:tr h="126380">
                <a:tc gridSpan="3"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Better Care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 Reconciliation Act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Obamacare Repeal and 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Reconciliation Act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Health Care Freedom Act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1. Repeal and replace amendment</a:t>
                      </a:r>
                      <a:br>
                        <a:rPr lang="en-US" sz="1200" b="1" dirty="0" smtClean="0"/>
                      </a:b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Procedural vote failed on Tuesday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2. Partial repeal amendment</a:t>
                      </a:r>
                      <a:br>
                        <a:rPr lang="en-US" sz="1200" b="1" dirty="0" smtClean="0"/>
                      </a:b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Vote failed on Wednesday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3. “Skinny” repeal</a:t>
                      </a:r>
                      <a:r>
                        <a:rPr lang="en-US" sz="1200" b="1" baseline="0" dirty="0" smtClean="0"/>
                        <a:t> amendment</a:t>
                      </a:r>
                      <a:br>
                        <a:rPr lang="en-US" sz="1200" b="1" baseline="0" dirty="0" smtClean="0"/>
                      </a:b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Vote failed on Friday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YES</a:t>
                      </a:r>
                      <a:endParaRPr lang="en-US" sz="11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YES</a:t>
                      </a:r>
                      <a:endParaRPr lang="en-US" sz="11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YES</a:t>
                      </a:r>
                      <a:endParaRPr lang="en-US" sz="11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Republicans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43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Republicans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45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Republicans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49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Democrats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48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Democrats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48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Democrats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48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43 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57 </a:t>
                      </a:r>
                      <a:endParaRPr lang="en-US" sz="14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45 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55 </a:t>
                      </a:r>
                      <a:endParaRPr lang="en-US" sz="14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49 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51 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241289" y="1747025"/>
            <a:ext cx="2758067" cy="2133600"/>
            <a:chOff x="3241289" y="1747025"/>
            <a:chExt cx="2758067" cy="2110740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3241289" y="1747025"/>
              <a:ext cx="0" cy="211074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D9F5F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999356" y="1747025"/>
              <a:ext cx="0" cy="211074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D9F5F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243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46" y="303820"/>
            <a:ext cx="7109235" cy="452432"/>
          </a:xfrm>
        </p:spPr>
        <p:txBody>
          <a:bodyPr/>
          <a:lstStyle/>
          <a:p>
            <a:r>
              <a:rPr lang="en-US" dirty="0" smtClean="0"/>
              <a:t>INFORMATION SOURCES </a:t>
            </a:r>
            <a:r>
              <a:rPr lang="en-US" sz="2000" dirty="0" smtClean="0"/>
              <a:t>(Continued)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46" y="2301972"/>
            <a:ext cx="3541640" cy="323165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 smtClean="0"/>
              <a:t>AARP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 smtClean="0"/>
              <a:t>CDC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 smtClean="0"/>
              <a:t>Center for Public Integrity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 smtClean="0"/>
              <a:t>Christian Science Monitor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Commonwealth Fund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 smtClean="0"/>
              <a:t>Frontline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 smtClean="0"/>
              <a:t>Harvard University T. H. Chan</a:t>
            </a:r>
            <a:br>
              <a:rPr lang="en-US" sz="1800" dirty="0" smtClean="0"/>
            </a:br>
            <a:r>
              <a:rPr lang="en-US" sz="1800" dirty="0" smtClean="0"/>
              <a:t>    School of Public 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7660" y="1191158"/>
            <a:ext cx="57886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Aft>
                <a:spcPts val="0"/>
              </a:spcAft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Generally Considered Reliable</a:t>
            </a:r>
            <a:br>
              <a:rPr lang="en-US" sz="2000" b="1" kern="0" dirty="0">
                <a:solidFill>
                  <a:srgbClr val="000000"/>
                </a:solidFill>
                <a:latin typeface="Arial"/>
              </a:rPr>
            </a:br>
            <a:r>
              <a:rPr lang="en-US" sz="1800" b="1" kern="0" dirty="0">
                <a:solidFill>
                  <a:srgbClr val="000000"/>
                </a:solidFill>
                <a:latin typeface="Arial"/>
              </a:rPr>
              <a:t>(Some considered liberal bias, most not)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4912065" y="2301972"/>
            <a:ext cx="3405613" cy="319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854075" indent="-171450" algn="l" rtl="0" eaLnBrk="1" fontAlgn="base" hangingPunct="1">
              <a:spcBef>
                <a:spcPct val="0"/>
              </a:spcBef>
              <a:spcAft>
                <a:spcPct val="5000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133475" indent="-165100" algn="l" rtl="0" eaLnBrk="1" fontAlgn="base" hangingPunct="1">
              <a:spcBef>
                <a:spcPct val="0"/>
              </a:spcBef>
              <a:spcAft>
                <a:spcPct val="50000"/>
              </a:spcAft>
              <a:buFont typeface="Arial" charset="0"/>
              <a:buChar char="-"/>
              <a:defRPr sz="2000" b="1">
                <a:solidFill>
                  <a:schemeClr val="tx1"/>
                </a:solidFill>
                <a:latin typeface="+mn-lt"/>
              </a:defRPr>
            </a:lvl4pPr>
            <a:lvl5pPr marL="1477963" indent="-230188" algn="l" rtl="0" eaLnBrk="1" fontAlgn="base" hangingPunct="1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1935163" indent="-230188" algn="l" rtl="0" eaLnBrk="1" fontAlgn="base" hangingPunct="1">
              <a:spcBef>
                <a:spcPct val="0"/>
              </a:spcBef>
              <a:spcAft>
                <a:spcPct val="5000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6pPr>
            <a:lvl7pPr marL="2392363" indent="-230188" algn="l" rtl="0" eaLnBrk="1" fontAlgn="base" hangingPunct="1">
              <a:spcBef>
                <a:spcPct val="0"/>
              </a:spcBef>
              <a:spcAft>
                <a:spcPct val="5000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7pPr>
            <a:lvl8pPr marL="2849563" indent="-230188" algn="l" rtl="0" eaLnBrk="1" fontAlgn="base" hangingPunct="1">
              <a:spcBef>
                <a:spcPct val="0"/>
              </a:spcBef>
              <a:spcAft>
                <a:spcPct val="5000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8pPr>
            <a:lvl9pPr marL="3306763" indent="-230188" algn="l" rtl="0" eaLnBrk="1" fontAlgn="base" hangingPunct="1">
              <a:spcBef>
                <a:spcPct val="0"/>
              </a:spcBef>
              <a:spcAft>
                <a:spcPct val="5000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sz="1800" dirty="0"/>
              <a:t>The Hill</a:t>
            </a:r>
          </a:p>
          <a:p>
            <a:pPr marL="0" indent="0">
              <a:spcAft>
                <a:spcPts val="1000"/>
              </a:spcAft>
              <a:buFont typeface="Wingdings" pitchFamily="2" charset="2"/>
              <a:buNone/>
            </a:pPr>
            <a:r>
              <a:rPr lang="en-US" sz="1800" kern="0" dirty="0" smtClean="0"/>
              <a:t>Kaiser Family Foundation</a:t>
            </a:r>
          </a:p>
          <a:p>
            <a:pPr marL="0" indent="0">
              <a:spcAft>
                <a:spcPts val="1000"/>
              </a:spcAft>
              <a:buFont typeface="Wingdings" pitchFamily="2" charset="2"/>
              <a:buNone/>
            </a:pPr>
            <a:r>
              <a:rPr lang="en-US" sz="1800" kern="0" dirty="0" smtClean="0"/>
              <a:t>NPR</a:t>
            </a:r>
          </a:p>
          <a:p>
            <a:pPr marL="0" indent="0">
              <a:spcAft>
                <a:spcPts val="1000"/>
              </a:spcAft>
              <a:buFont typeface="Wingdings" pitchFamily="2" charset="2"/>
              <a:buNone/>
            </a:pPr>
            <a:r>
              <a:rPr lang="en-US" sz="1800" kern="0" dirty="0" smtClean="0"/>
              <a:t>New York Times</a:t>
            </a:r>
          </a:p>
          <a:p>
            <a:pPr marL="0" indent="0">
              <a:spcAft>
                <a:spcPts val="1000"/>
              </a:spcAft>
              <a:buFont typeface="Wingdings" pitchFamily="2" charset="2"/>
              <a:buNone/>
            </a:pPr>
            <a:r>
              <a:rPr lang="en-US" sz="1800" kern="0" dirty="0" smtClean="0"/>
              <a:t>PBS</a:t>
            </a:r>
          </a:p>
          <a:p>
            <a:pPr marL="0" indent="0">
              <a:spcAft>
                <a:spcPts val="1000"/>
              </a:spcAft>
              <a:buFont typeface="Wingdings" pitchFamily="2" charset="2"/>
              <a:buNone/>
            </a:pPr>
            <a:r>
              <a:rPr lang="en-US" sz="1800" kern="0" dirty="0" smtClean="0"/>
              <a:t>Politico</a:t>
            </a:r>
          </a:p>
          <a:p>
            <a:pPr marL="0" indent="0">
              <a:spcAft>
                <a:spcPts val="1000"/>
              </a:spcAft>
              <a:buFont typeface="Wingdings" pitchFamily="2" charset="2"/>
              <a:buNone/>
            </a:pPr>
            <a:r>
              <a:rPr lang="en-US" sz="1800" kern="0" dirty="0" smtClean="0"/>
              <a:t>ProPublica</a:t>
            </a:r>
          </a:p>
          <a:p>
            <a:pPr marL="0" indent="0">
              <a:spcAft>
                <a:spcPts val="1000"/>
              </a:spcAft>
              <a:buFont typeface="Wingdings" pitchFamily="2" charset="2"/>
              <a:buNone/>
            </a:pPr>
            <a:r>
              <a:rPr lang="en-US" sz="1800" kern="0" dirty="0" smtClean="0"/>
              <a:t>Washington Post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58501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46" y="165321"/>
            <a:ext cx="7109235" cy="729430"/>
          </a:xfrm>
        </p:spPr>
        <p:txBody>
          <a:bodyPr/>
          <a:lstStyle/>
          <a:p>
            <a:r>
              <a:rPr lang="en-US" dirty="0" smtClean="0"/>
              <a:t>SKINNY REPEAL AMENDMENTS</a:t>
            </a:r>
            <a:br>
              <a:rPr lang="en-US" dirty="0" smtClean="0"/>
            </a:br>
            <a:r>
              <a:rPr lang="en-US" sz="2000" dirty="0" smtClean="0"/>
              <a:t>“HEALTH CARE FREEDOM ACT”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565" y="1352550"/>
            <a:ext cx="7512870" cy="447814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Remove individual and employer mandates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$235 billion cuts to Medicaid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Eliminate Medicaid funds to Planned Parenthood x 1 year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Repeal tax on medical devices starting in 2021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Allow states to apply for waivers on regs from Obamacare including essential benefits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Increase $ individuals can put in HSAs 2018-2020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Fund community health centers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Cut prevention and public health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565" y="1181567"/>
            <a:ext cx="7889820" cy="517064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Ambulatory patient </a:t>
            </a:r>
            <a:r>
              <a:rPr lang="en-US" dirty="0" smtClean="0"/>
              <a:t>services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Emergency services</a:t>
            </a:r>
          </a:p>
          <a:p>
            <a:pPr>
              <a:spcAft>
                <a:spcPts val="1200"/>
              </a:spcAft>
            </a:pPr>
            <a:r>
              <a:rPr lang="en-US" dirty="0"/>
              <a:t>Hospitalization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Maternity and </a:t>
            </a:r>
            <a:r>
              <a:rPr lang="en-US" dirty="0"/>
              <a:t>newborn </a:t>
            </a:r>
            <a:r>
              <a:rPr lang="en-US" dirty="0" smtClean="0"/>
              <a:t>care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Mental health and substance use disorder services, including behavioral health </a:t>
            </a:r>
            <a:r>
              <a:rPr lang="en-US" dirty="0" smtClean="0"/>
              <a:t>treatment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Prescription drugs</a:t>
            </a:r>
          </a:p>
          <a:p>
            <a:pPr>
              <a:spcAft>
                <a:spcPts val="1200"/>
              </a:spcAft>
            </a:pPr>
            <a:r>
              <a:rPr lang="en-US" dirty="0"/>
              <a:t>Rehabilitative and habilitative services and </a:t>
            </a:r>
            <a:r>
              <a:rPr lang="en-US" dirty="0" smtClean="0"/>
              <a:t>devices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Laboratory </a:t>
            </a:r>
            <a:r>
              <a:rPr lang="en-US" dirty="0"/>
              <a:t>services</a:t>
            </a:r>
          </a:p>
          <a:p>
            <a:pPr>
              <a:spcAft>
                <a:spcPts val="1200"/>
              </a:spcAft>
            </a:pPr>
            <a:r>
              <a:rPr lang="en-US" dirty="0"/>
              <a:t>Preventive and wellness services and chronic disease management</a:t>
            </a:r>
          </a:p>
          <a:p>
            <a:pPr>
              <a:spcAft>
                <a:spcPts val="1200"/>
              </a:spcAft>
            </a:pPr>
            <a:r>
              <a:rPr lang="en-US" dirty="0"/>
              <a:t>Pediatric services, including oral and vision </a:t>
            </a:r>
            <a:r>
              <a:rPr lang="en-US" dirty="0" smtClean="0"/>
              <a:t>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364787"/>
            <a:ext cx="8229600" cy="6128426"/>
          </a:xfrm>
          <a:prstGeom prst="roundRect">
            <a:avLst>
              <a:gd name="adj" fmla="val 1746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8" y="685800"/>
            <a:ext cx="764570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ON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565" y="1304424"/>
            <a:ext cx="7512870" cy="5016758"/>
          </a:xfrm>
        </p:spPr>
        <p:txBody>
          <a:bodyPr/>
          <a:lstStyle/>
          <a:p>
            <a:pPr marL="282575" indent="-282575">
              <a:spcAft>
                <a:spcPts val="1800"/>
              </a:spcAft>
            </a:pPr>
            <a:r>
              <a:rPr lang="en-US" sz="2400" dirty="0" smtClean="0"/>
              <a:t>Recess</a:t>
            </a:r>
          </a:p>
          <a:p>
            <a:pPr marL="282575" indent="-282575">
              <a:spcAft>
                <a:spcPts val="600"/>
              </a:spcAft>
            </a:pPr>
            <a:r>
              <a:rPr lang="en-US" sz="2400" dirty="0" smtClean="0"/>
              <a:t>Let it collapse</a:t>
            </a:r>
            <a:endParaRPr lang="en-US" sz="2400" dirty="0"/>
          </a:p>
          <a:p>
            <a:pPr marL="282575" indent="-282575">
              <a:spcAft>
                <a:spcPts val="600"/>
              </a:spcAft>
              <a:buNone/>
            </a:pPr>
            <a:r>
              <a:rPr lang="en-US" sz="2400" dirty="0" smtClean="0"/>
              <a:t>	     vs.</a:t>
            </a:r>
            <a:endParaRPr lang="en-US" sz="2400" dirty="0"/>
          </a:p>
          <a:p>
            <a:pPr marL="282575" indent="-282575">
              <a:spcAft>
                <a:spcPts val="1800"/>
              </a:spcAft>
            </a:pPr>
            <a:r>
              <a:rPr lang="en-US" sz="2400" dirty="0" smtClean="0"/>
              <a:t>Stabilize</a:t>
            </a:r>
            <a:endParaRPr lang="en-US" sz="2400" dirty="0"/>
          </a:p>
          <a:p>
            <a:pPr marL="282575" indent="-282575">
              <a:spcAft>
                <a:spcPts val="1200"/>
              </a:spcAft>
            </a:pPr>
            <a:r>
              <a:rPr lang="en-US" sz="2400" dirty="0" smtClean="0"/>
              <a:t>Trump threats</a:t>
            </a:r>
          </a:p>
          <a:p>
            <a:pPr marL="631825" lvl="1" indent="-292100">
              <a:spcAft>
                <a:spcPts val="1200"/>
              </a:spcAft>
            </a:pPr>
            <a:r>
              <a:rPr lang="en-US" sz="2400" dirty="0" smtClean="0"/>
              <a:t>End cost sharing reduction payments</a:t>
            </a:r>
          </a:p>
          <a:p>
            <a:pPr marL="631825" lvl="1" indent="-292100">
              <a:spcAft>
                <a:spcPts val="1200"/>
              </a:spcAft>
            </a:pPr>
            <a:r>
              <a:rPr lang="en-US" sz="2400" dirty="0" smtClean="0"/>
              <a:t>Stop payments for coverage for members of </a:t>
            </a:r>
            <a:r>
              <a:rPr lang="en-US" sz="2400" dirty="0" smtClean="0"/>
              <a:t>Congress/staff</a:t>
            </a:r>
            <a:endParaRPr lang="en-US" sz="2400" dirty="0" smtClean="0"/>
          </a:p>
          <a:p>
            <a:pPr marL="631825" lvl="1" indent="-292100">
              <a:spcAft>
                <a:spcPts val="1200"/>
              </a:spcAft>
            </a:pPr>
            <a:r>
              <a:rPr lang="en-US" sz="2400" dirty="0" smtClean="0"/>
              <a:t>Shortening enrollment </a:t>
            </a:r>
            <a:r>
              <a:rPr lang="en-US" sz="2400" dirty="0"/>
              <a:t>period to 42 </a:t>
            </a:r>
            <a:r>
              <a:rPr lang="en-US" sz="2400" dirty="0" smtClean="0"/>
              <a:t>days</a:t>
            </a:r>
          </a:p>
          <a:p>
            <a:pPr marL="631825" lvl="1" indent="-292100">
              <a:spcAft>
                <a:spcPts val="1200"/>
              </a:spcAft>
            </a:pPr>
            <a:r>
              <a:rPr lang="en-US" sz="2400" dirty="0" smtClean="0"/>
              <a:t>Not enforcing </a:t>
            </a:r>
            <a:r>
              <a:rPr lang="en-US" sz="2400" dirty="0"/>
              <a:t>individual </a:t>
            </a:r>
            <a:r>
              <a:rPr lang="en-US" sz="2400" dirty="0" smtClean="0"/>
              <a:t>mandate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87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46" y="123771"/>
            <a:ext cx="7632476" cy="812530"/>
          </a:xfrm>
        </p:spPr>
        <p:txBody>
          <a:bodyPr/>
          <a:lstStyle/>
          <a:p>
            <a:r>
              <a:rPr lang="en-US" dirty="0" smtClean="0"/>
              <a:t>DEFINITION:  COST SHARING </a:t>
            </a:r>
            <a:br>
              <a:rPr lang="en-US" dirty="0" smtClean="0"/>
            </a:br>
            <a:r>
              <a:rPr lang="en-US" dirty="0" smtClean="0"/>
              <a:t>REDUCTION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211" y="2333858"/>
            <a:ext cx="7068140" cy="1717393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dirty="0" smtClean="0"/>
              <a:t>ACA requires insurers to reduce the cost of deductibles, coinsurance, copayments and  out-of-pocket limits for individuals with incomes 100-250% of federal poverty level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03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FEDERAL POVERTY GUIDELINES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002501"/>
              </p:ext>
            </p:extLst>
          </p:nvPr>
        </p:nvGraphicFramePr>
        <p:xfrm>
          <a:off x="457200" y="1329017"/>
          <a:ext cx="8229601" cy="4560114"/>
        </p:xfrm>
        <a:graphic>
          <a:graphicData uri="http://schemas.openxmlformats.org/drawingml/2006/table">
            <a:tbl>
              <a:tblPr/>
              <a:tblGrid>
                <a:gridCol w="1314294"/>
                <a:gridCol w="987901"/>
                <a:gridCol w="987901"/>
                <a:gridCol w="987901"/>
                <a:gridCol w="987901"/>
                <a:gridCol w="987901"/>
                <a:gridCol w="987901"/>
                <a:gridCol w="987901"/>
              </a:tblGrid>
              <a:tr h="351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Household Size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2305" marR="62305" marT="62305" marB="6230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100%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2305" marR="62305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133%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2305" marR="62305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150%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2305" marR="62305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200%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2305" marR="62305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250%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2305" marR="62305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300%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2305" marR="62305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400%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2305" marR="62305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93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 1</a:t>
                      </a:r>
                    </a:p>
                  </a:txBody>
                  <a:tcPr marL="62305" marR="62305" marT="62305" marB="6230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$12,060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$16,040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$18,090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$24,120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$30,150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$36,180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$48,240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 2</a:t>
                      </a:r>
                    </a:p>
                  </a:txBody>
                  <a:tcPr marL="62305" marR="62305" marT="62305" marB="6230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16,240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 21,599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24,360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  32,480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40,600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48,720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64,960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3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 3</a:t>
                      </a:r>
                    </a:p>
                  </a:txBody>
                  <a:tcPr marL="62305" marR="62305" marT="62305" marB="6230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20,420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 27,159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30,630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  40,840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51,050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61,260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81,680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 4</a:t>
                      </a:r>
                    </a:p>
                  </a:txBody>
                  <a:tcPr marL="62305" marR="62305" marT="62305" marB="6230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24,600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 32,718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36,900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  49,200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61,500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73,800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98,400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3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 5</a:t>
                      </a:r>
                    </a:p>
                  </a:txBody>
                  <a:tcPr marL="62305" marR="62305" marT="62305" marB="6230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28,780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 38,277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43,170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  57,560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71,950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86,340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115,120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 6</a:t>
                      </a:r>
                    </a:p>
                  </a:txBody>
                  <a:tcPr marL="62305" marR="62305" marT="62305" marB="6230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32,960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 43,837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49,440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  65,920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82,400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98,880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131,840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3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 7</a:t>
                      </a:r>
                    </a:p>
                  </a:txBody>
                  <a:tcPr marL="62305" marR="62305" marT="62305" marB="6230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37,140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 49,396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55,710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  74,280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92,850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111,420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148,560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 8</a:t>
                      </a:r>
                    </a:p>
                  </a:txBody>
                  <a:tcPr marL="62305" marR="62305" marT="62305" marB="6230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41,320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 54,956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61,980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  82,640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103,300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123,960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165,280</a:t>
                      </a:r>
                    </a:p>
                  </a:txBody>
                  <a:tcPr marL="62305" marR="182880" marT="62305" marB="62305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3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S2012K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B2B2B2"/>
      </a:folHlink>
    </a:clrScheme>
    <a:fontScheme name="RUS2008CS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US2008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2008C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2008C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2008C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2008C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2008C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2008C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883</Words>
  <Application>Microsoft Office PowerPoint</Application>
  <PresentationFormat>On-screen Show (4:3)</PresentationFormat>
  <Paragraphs>306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Arial Narrow</vt:lpstr>
      <vt:lpstr>Calibri</vt:lpstr>
      <vt:lpstr>Times New Roman</vt:lpstr>
      <vt:lpstr>Verdana</vt:lpstr>
      <vt:lpstr>Wingdings</vt:lpstr>
      <vt:lpstr>RUS2012K</vt:lpstr>
      <vt:lpstr>PowerPoint Presentation</vt:lpstr>
      <vt:lpstr>WHAT JUST HAPPENED?</vt:lpstr>
      <vt:lpstr>THREE BILLS IN ONE WEEK</vt:lpstr>
      <vt:lpstr>SKINNY REPEAL AMENDMENTS “HEALTH CARE FREEDOM ACT”</vt:lpstr>
      <vt:lpstr>ESSENTIAL HEALTH BENEFITS</vt:lpstr>
      <vt:lpstr>PowerPoint Presentation</vt:lpstr>
      <vt:lpstr>WHAT’S GOING ON NOW?</vt:lpstr>
      <vt:lpstr>DEFINITION:  COST SHARING  REDUCTION PAYMENTS</vt:lpstr>
      <vt:lpstr>2017 FEDERAL POVERTY GUIDELINES</vt:lpstr>
      <vt:lpstr>“LET IT COLLAPSE” ARGUMENTS</vt:lpstr>
      <vt:lpstr>“EXCHANGES ARE BROKEN”</vt:lpstr>
      <vt:lpstr>“EXCHANGES ARE BROKEN” (Continued)</vt:lpstr>
      <vt:lpstr>“MEDICAID IS BROKEN”</vt:lpstr>
      <vt:lpstr>“SUBSIDIES ARE ILLEGAL”</vt:lpstr>
      <vt:lpstr>CASSIDY-GRAHAM-HELLER PROPOSAL</vt:lpstr>
      <vt:lpstr>STABILIZE ACA  (Democratic Leadership Favors This)</vt:lpstr>
      <vt:lpstr>ADD A FOURTH R – REFORM (Regardless of How Americans Get Coverage)</vt:lpstr>
      <vt:lpstr>WHAT DO AMERICANS WANT?</vt:lpstr>
      <vt:lpstr>DEFINITIONS  (Language Is Confusing)</vt:lpstr>
      <vt:lpstr>WHAT DO AMERICANS WANT NOW?</vt:lpstr>
      <vt:lpstr>MEDICAID EXPANSION 2017</vt:lpstr>
      <vt:lpstr>RESULTS OF KFF POLL ON MAJOR REDUCTIONS TO MEDICAID</vt:lpstr>
      <vt:lpstr>WORK IN BIPARTISAN MANNER TO IMPROVE ACA</vt:lpstr>
      <vt:lpstr>BIPARTISAN EFFORTS</vt:lpstr>
      <vt:lpstr>COLORADO NOW</vt:lpstr>
      <vt:lpstr>CHAS – COLORADO HEALTH ACCESS SURVEY</vt:lpstr>
      <vt:lpstr>THE EFFECTS OF HEALTH INSURANCE ON HEALTH AND SURVIVAL</vt:lpstr>
      <vt:lpstr>THE EFFECTS OF HEALTH INSURANCE ON HEALTH AND SURVIVAL (Continued)</vt:lpstr>
      <vt:lpstr>INFORMATION SOURCES</vt:lpstr>
      <vt:lpstr>INFORMATION SOURCES (Continued)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G</dc:creator>
  <cp:lastModifiedBy>G G</cp:lastModifiedBy>
  <cp:revision>114</cp:revision>
  <cp:lastPrinted>2002-02-11T19:53:23Z</cp:lastPrinted>
  <dcterms:created xsi:type="dcterms:W3CDTF">2017-08-05T01:56:54Z</dcterms:created>
  <dcterms:modified xsi:type="dcterms:W3CDTF">2017-08-31T21:56:40Z</dcterms:modified>
</cp:coreProperties>
</file>