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8" r:id="rId7"/>
    <p:sldId id="269" r:id="rId8"/>
    <p:sldId id="271" r:id="rId9"/>
    <p:sldId id="270" r:id="rId10"/>
    <p:sldId id="266" r:id="rId11"/>
    <p:sldId id="272" r:id="rId1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ire Ninde" initials="CN" lastIdx="1" clrIdx="0"/>
  <p:cmAuthor id="1" name="Gordon South" initials="GS"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74866" autoAdjust="0"/>
  </p:normalViewPr>
  <p:slideViewPr>
    <p:cSldViewPr>
      <p:cViewPr varScale="1">
        <p:scale>
          <a:sx n="50" d="100"/>
          <a:sy n="50" d="100"/>
        </p:scale>
        <p:origin x="1450" y="4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40" d="100"/>
          <a:sy n="40" d="100"/>
        </p:scale>
        <p:origin x="2924" y="3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ED5992D8-FA84-49AC-A872-6ED68914EA4C}" type="datetimeFigureOut">
              <a:rPr lang="en-US" smtClean="0"/>
              <a:t>6/28/2017</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B2CEA05D-69A6-406D-B494-067D154EA846}" type="slidenum">
              <a:rPr lang="en-US" smtClean="0"/>
              <a:t>‹#›</a:t>
            </a:fld>
            <a:endParaRPr lang="en-US" dirty="0"/>
          </a:p>
        </p:txBody>
      </p:sp>
    </p:spTree>
    <p:extLst>
      <p:ext uri="{BB962C8B-B14F-4D97-AF65-F5344CB8AC3E}">
        <p14:creationId xmlns:p14="http://schemas.microsoft.com/office/powerpoint/2010/main" val="701043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CEA05D-69A6-406D-B494-067D154EA846}" type="slidenum">
              <a:rPr lang="en-US" smtClean="0"/>
              <a:t>1</a:t>
            </a:fld>
            <a:endParaRPr lang="en-US" dirty="0"/>
          </a:p>
        </p:txBody>
      </p:sp>
    </p:spTree>
    <p:extLst>
      <p:ext uri="{BB962C8B-B14F-4D97-AF65-F5344CB8AC3E}">
        <p14:creationId xmlns:p14="http://schemas.microsoft.com/office/powerpoint/2010/main" val="3557923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endParaRPr lang="en-US" dirty="0"/>
          </a:p>
          <a:p>
            <a:pPr marL="173422" indent="-173422">
              <a:buFontTx/>
              <a:buChar char="-"/>
            </a:pPr>
            <a:r>
              <a:rPr lang="en-US" dirty="0"/>
              <a:t>Will</a:t>
            </a:r>
            <a:r>
              <a:rPr lang="en-US" baseline="0" dirty="0"/>
              <a:t> be important to compare data sets between partners, and focus on strategy prioritization to address identified needs and gaps.  This could happen concurrently to expanding training, and awareness efforts, while the group prioritizes more specific interventions based on community/population needs </a:t>
            </a:r>
          </a:p>
          <a:p>
            <a:pPr marL="173422" indent="-173422">
              <a:buFontTx/>
              <a:buChar char="-"/>
            </a:pPr>
            <a:r>
              <a:rPr lang="en-US" baseline="0" dirty="0"/>
              <a:t>Good Segway to discuss suicide as a group.. How to incorporate the work of CHACC – BHTT (continuing information and awareness efforts)</a:t>
            </a:r>
          </a:p>
        </p:txBody>
      </p:sp>
      <p:sp>
        <p:nvSpPr>
          <p:cNvPr id="4" name="Slide Number Placeholder 3"/>
          <p:cNvSpPr>
            <a:spLocks noGrp="1"/>
          </p:cNvSpPr>
          <p:nvPr>
            <p:ph type="sldNum" sz="quarter" idx="10"/>
          </p:nvPr>
        </p:nvSpPr>
        <p:spPr/>
        <p:txBody>
          <a:bodyPr/>
          <a:lstStyle/>
          <a:p>
            <a:fld id="{B2CEA05D-69A6-406D-B494-067D154EA846}" type="slidenum">
              <a:rPr lang="en-US" smtClean="0"/>
              <a:t>10</a:t>
            </a:fld>
            <a:endParaRPr lang="en-US" dirty="0"/>
          </a:p>
        </p:txBody>
      </p:sp>
    </p:spTree>
    <p:extLst>
      <p:ext uri="{BB962C8B-B14F-4D97-AF65-F5344CB8AC3E}">
        <p14:creationId xmlns:p14="http://schemas.microsoft.com/office/powerpoint/2010/main" val="1205203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dirty="0"/>
              <a:t>SIM grants</a:t>
            </a:r>
            <a:r>
              <a:rPr lang="en-US" baseline="0" dirty="0"/>
              <a:t> </a:t>
            </a:r>
            <a:r>
              <a:rPr lang="en-US" dirty="0"/>
              <a:t>are awarded</a:t>
            </a:r>
            <a:r>
              <a:rPr lang="en-US" baseline="0" dirty="0"/>
              <a:t> over a </a:t>
            </a:r>
            <a:r>
              <a:rPr lang="en-US" dirty="0"/>
              <a:t>three-year implementation period</a:t>
            </a:r>
          </a:p>
          <a:p>
            <a:pPr defTabSz="924916">
              <a:defRPr/>
            </a:pPr>
            <a:endParaRPr lang="en-US" dirty="0"/>
          </a:p>
          <a:p>
            <a:pPr defTabSz="924916">
              <a:defRPr/>
            </a:pPr>
            <a:r>
              <a:rPr lang="en-US" dirty="0"/>
              <a:t>-</a:t>
            </a:r>
            <a:r>
              <a:rPr lang="en-US" i="1" dirty="0"/>
              <a:t>practice transformation support </a:t>
            </a:r>
            <a:r>
              <a:rPr lang="en-US" dirty="0"/>
              <a:t>to 400 primary care practices </a:t>
            </a:r>
          </a:p>
          <a:p>
            <a:pPr defTabSz="924916">
              <a:defRPr/>
            </a:pPr>
            <a:r>
              <a:rPr lang="en-US" dirty="0"/>
              <a:t>-Supporting a </a:t>
            </a:r>
            <a:r>
              <a:rPr lang="en-US" i="1" dirty="0"/>
              <a:t>Bi-Directional Integration Demonstration Pilot</a:t>
            </a:r>
            <a:r>
              <a:rPr lang="en-US" dirty="0"/>
              <a:t> that will create integrated health homes in four Community Mental Health Centers (CMHCs).</a:t>
            </a:r>
          </a:p>
          <a:p>
            <a:pPr defTabSz="924916">
              <a:defRPr/>
            </a:pPr>
            <a:r>
              <a:rPr lang="en-US" dirty="0"/>
              <a:t>-The SIM Local Public Health funding opportunity seeks to improve the behavioral health status of Colorado's population </a:t>
            </a:r>
            <a:r>
              <a:rPr lang="en-US" i="1" dirty="0"/>
              <a:t>maximizing access to behavioral health preventive services, including behavioral health promotion, outreach and education, and/or stigma  through assessment, partnerships, systems building and community-clinical linkages. </a:t>
            </a:r>
          </a:p>
          <a:p>
            <a:pPr defTabSz="924916">
              <a:defRPr/>
            </a:pPr>
            <a:endParaRPr lang="en-US" dirty="0"/>
          </a:p>
          <a:p>
            <a:endParaRPr lang="en-US" dirty="0"/>
          </a:p>
        </p:txBody>
      </p:sp>
      <p:sp>
        <p:nvSpPr>
          <p:cNvPr id="4" name="Slide Number Placeholder 3"/>
          <p:cNvSpPr>
            <a:spLocks noGrp="1"/>
          </p:cNvSpPr>
          <p:nvPr>
            <p:ph type="sldNum" sz="quarter" idx="10"/>
          </p:nvPr>
        </p:nvSpPr>
        <p:spPr/>
        <p:txBody>
          <a:bodyPr/>
          <a:lstStyle/>
          <a:p>
            <a:fld id="{B2CEA05D-69A6-406D-B494-067D154EA846}" type="slidenum">
              <a:rPr lang="en-US" smtClean="0"/>
              <a:t>2</a:t>
            </a:fld>
            <a:endParaRPr lang="en-US" dirty="0"/>
          </a:p>
        </p:txBody>
      </p:sp>
    </p:spTree>
    <p:extLst>
      <p:ext uri="{BB962C8B-B14F-4D97-AF65-F5344CB8AC3E}">
        <p14:creationId xmlns:p14="http://schemas.microsoft.com/office/powerpoint/2010/main" val="919206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CEA05D-69A6-406D-B494-067D154EA846}" type="slidenum">
              <a:rPr lang="en-US" smtClean="0"/>
              <a:t>3</a:t>
            </a:fld>
            <a:endParaRPr lang="en-US" dirty="0"/>
          </a:p>
        </p:txBody>
      </p:sp>
    </p:spTree>
    <p:extLst>
      <p:ext uri="{BB962C8B-B14F-4D97-AF65-F5344CB8AC3E}">
        <p14:creationId xmlns:p14="http://schemas.microsoft.com/office/powerpoint/2010/main" val="1741556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CEA05D-69A6-406D-B494-067D154EA846}" type="slidenum">
              <a:rPr lang="en-US" smtClean="0"/>
              <a:t>4</a:t>
            </a:fld>
            <a:endParaRPr lang="en-US" dirty="0"/>
          </a:p>
        </p:txBody>
      </p:sp>
    </p:spTree>
    <p:extLst>
      <p:ext uri="{BB962C8B-B14F-4D97-AF65-F5344CB8AC3E}">
        <p14:creationId xmlns:p14="http://schemas.microsoft.com/office/powerpoint/2010/main" val="170416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7000" y="1189038"/>
            <a:ext cx="4156075" cy="3117850"/>
          </a:xfrm>
        </p:spPr>
      </p:sp>
      <p:sp>
        <p:nvSpPr>
          <p:cNvPr id="3" name="Notes Placeholder 2"/>
          <p:cNvSpPr>
            <a:spLocks noGrp="1"/>
          </p:cNvSpPr>
          <p:nvPr>
            <p:ph type="body" idx="1"/>
          </p:nvPr>
        </p:nvSpPr>
        <p:spPr/>
        <p:txBody>
          <a:bodyPr/>
          <a:lstStyle/>
          <a:p>
            <a:r>
              <a:rPr lang="en-US" dirty="0"/>
              <a:t>As</a:t>
            </a:r>
            <a:r>
              <a:rPr lang="en-US" baseline="0" dirty="0"/>
              <a:t> with any population health indicator, this impact goal will require a comprehensive systems approach across community partners.    </a:t>
            </a:r>
          </a:p>
          <a:p>
            <a:endParaRPr lang="en-US" baseline="0" dirty="0"/>
          </a:p>
          <a:p>
            <a:r>
              <a:rPr lang="en-US" dirty="0"/>
              <a:t>From 2004 to 2014, suicide accounted for the greatest number of injury deaths in the state, outnumbering deaths from motor vehicle accident, unintentional poisoning, falls, and homicide (Colorado Violent Death Reporting System, CDPHE). In 2014, Colorado had the 7th highest rate of suicide in the nation.  When comparing the overall rates of suicide across the state, the Region 9 suicide rate is higher than that of Colorado, and this difference is statistically significant.   Specifically, the age adjusted rate of suicide from 2010-2014 was 22.2 percent in Region 9 compared to 18.1 percent across the state (Violent Deaths across Colorado, 2010-2014, CDPHE).  Across Region 9, the age-adjusted suicide rate for males is significantly greater than for females, respectively, 33.1 deaths per 100,000 populations as compared to 11.6 deaths per 100,000 populations.  Firearms were the primary means of suicide, in which 55.5 percent of suicides in Region 9 from 2010-2014 involved using a firearm to commit a fatal injury, compared with 49.4 percent across the State.  </a:t>
            </a:r>
          </a:p>
          <a:p>
            <a:endParaRPr lang="en-US" dirty="0"/>
          </a:p>
          <a:p>
            <a:r>
              <a:rPr lang="en-US" dirty="0"/>
              <a:t>The high rate of suicidality among the target community is also reflected in disproportionally high rates of suicide- related Emergency Department visits across Region 9.  In particular, the rate of suicide related ED visits across Region 9 has more than doubled since 2011, in which from October 2014- September 2015 the age adjusted rate of suicide was 142.22 compared with 111.55 across the State.  </a:t>
            </a:r>
          </a:p>
          <a:p>
            <a:endParaRPr lang="en-US" baseline="0" dirty="0"/>
          </a:p>
          <a:p>
            <a:pPr defTabSz="924916">
              <a:defRPr/>
            </a:pPr>
            <a:r>
              <a:rPr lang="en-US" dirty="0"/>
              <a:t>Suicide is the leading cause of death in U.S. teens.  Youth and transition age youth throughout Region 9 experienced high rates of suicide ideation, and attempts compared to State averages.   From 2013-2015, the rate of mortality due to suicide among youth in (ages 15-19) was 16.98, compared to 7.98 across the State. Among transition age youth (ages 20-24), there was an even greater disparity in suicide mortality, in which from 2013-2015, the rate of mortality due to suicide was 34.92, compared wo 11.18 across the state.   Similarly, among older adults (55-64), over this period, the rate of suicide was 32.08  compared to13.5</a:t>
            </a:r>
          </a:p>
          <a:p>
            <a:pPr defTabSz="924916">
              <a:defRPr/>
            </a:pPr>
            <a:endParaRPr lang="en-US" dirty="0"/>
          </a:p>
          <a:p>
            <a:pPr defTabSz="924916">
              <a:defRPr/>
            </a:pPr>
            <a:r>
              <a:rPr lang="en-US" dirty="0"/>
              <a:t>The HKCO survey assesses several mental health indicators, which have been shown to risk factors for suicide. Under the domain of mental health, the survey identified disparities in suicide ideation and attempts, corresponding risk and protective factors among racial/ ethnic minority and gender and sexuality minority youth.   While the rate of suicide ideation went up across the State from 2013- to 2015, this measure decreased across Region 9.  However, similar to other measures of mental health status, there were significant disparities among sexual minority youth students who seriously considered attempting suicide during the past 12 months, compared with their heterosexual peers. Particularly, 42.1 percent of GLB youth and 34.8 percent of unsure youth reporting considering attempting suicide, compared to 11.4 percent of heterosexual youth. In measuring actual suicide attempts, the HKCO survey also found significant disparities among ethnic/racial minority and sexual minority youth, with 11.6 percent of American Indian Youth, 9.9 percent among Hispanic Only, 12.5 percent among Multiple races, 29.1 percent among GLB and 17.8 percent among Unsure youth reporting attempting suicide, compared with 5.9 percent among heterosexual youth and 6.3 percent among white youth. </a:t>
            </a:r>
          </a:p>
          <a:p>
            <a:pPr defTabSz="924916">
              <a:defRPr/>
            </a:pPr>
            <a:endParaRPr lang="en-US" dirty="0"/>
          </a:p>
          <a:p>
            <a:pPr defTabSz="924916">
              <a:defRPr/>
            </a:pPr>
            <a:endParaRPr lang="en-US" dirty="0"/>
          </a:p>
          <a:p>
            <a:endParaRPr lang="en-US" dirty="0"/>
          </a:p>
        </p:txBody>
      </p:sp>
      <p:sp>
        <p:nvSpPr>
          <p:cNvPr id="4" name="Slide Number Placeholder 3"/>
          <p:cNvSpPr>
            <a:spLocks noGrp="1"/>
          </p:cNvSpPr>
          <p:nvPr>
            <p:ph type="sldNum" sz="quarter" idx="10"/>
          </p:nvPr>
        </p:nvSpPr>
        <p:spPr/>
        <p:txBody>
          <a:bodyPr/>
          <a:lstStyle/>
          <a:p>
            <a:fld id="{B2CEA05D-69A6-406D-B494-067D154EA846}" type="slidenum">
              <a:rPr lang="en-US" smtClean="0"/>
              <a:t>5</a:t>
            </a:fld>
            <a:endParaRPr lang="en-US" dirty="0"/>
          </a:p>
        </p:txBody>
      </p:sp>
    </p:spTree>
    <p:extLst>
      <p:ext uri="{BB962C8B-B14F-4D97-AF65-F5344CB8AC3E}">
        <p14:creationId xmlns:p14="http://schemas.microsoft.com/office/powerpoint/2010/main" val="932510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on outcomes </a:t>
            </a:r>
          </a:p>
        </p:txBody>
      </p:sp>
      <p:sp>
        <p:nvSpPr>
          <p:cNvPr id="4" name="Slide Number Placeholder 3"/>
          <p:cNvSpPr>
            <a:spLocks noGrp="1"/>
          </p:cNvSpPr>
          <p:nvPr>
            <p:ph type="sldNum" sz="quarter" idx="10"/>
          </p:nvPr>
        </p:nvSpPr>
        <p:spPr/>
        <p:txBody>
          <a:bodyPr/>
          <a:lstStyle/>
          <a:p>
            <a:fld id="{B2CEA05D-69A6-406D-B494-067D154EA846}" type="slidenum">
              <a:rPr lang="en-US" smtClean="0"/>
              <a:t>6</a:t>
            </a:fld>
            <a:endParaRPr lang="en-US" dirty="0"/>
          </a:p>
        </p:txBody>
      </p:sp>
    </p:spTree>
    <p:extLst>
      <p:ext uri="{BB962C8B-B14F-4D97-AF65-F5344CB8AC3E}">
        <p14:creationId xmlns:p14="http://schemas.microsoft.com/office/powerpoint/2010/main" val="4169613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Shared</a:t>
            </a:r>
            <a:r>
              <a:rPr lang="en-US" baseline="0" dirty="0"/>
              <a:t> risk and protective factors.. </a:t>
            </a:r>
            <a:r>
              <a:rPr lang="en-US" dirty="0"/>
              <a:t>An </a:t>
            </a:r>
            <a:r>
              <a:rPr lang="en-US" b="1" dirty="0"/>
              <a:t>ecological approach</a:t>
            </a:r>
            <a:r>
              <a:rPr lang="en-US" dirty="0"/>
              <a:t> focuses on both population-level and individual-level determinants of </a:t>
            </a:r>
            <a:r>
              <a:rPr lang="en-US" b="1" dirty="0"/>
              <a:t>health</a:t>
            </a:r>
            <a:r>
              <a:rPr lang="en-US" dirty="0"/>
              <a:t> and interventions. ... </a:t>
            </a:r>
            <a:r>
              <a:rPr lang="en-US" b="1" dirty="0"/>
              <a:t>Health</a:t>
            </a:r>
            <a:r>
              <a:rPr lang="en-US" dirty="0"/>
              <a:t> is determined by influences at multiple levels (e.g., </a:t>
            </a:r>
            <a:r>
              <a:rPr lang="en-US" b="1" dirty="0"/>
              <a:t>public</a:t>
            </a:r>
            <a:r>
              <a:rPr lang="en-US" dirty="0"/>
              <a:t> policy, community, institutional, interpersonal, and intrapersonal factors) This social ecological model emphasizes that social and physical environments contribute to health behaviors and outcomes.  … for example, connectivity is an overarching objective</a:t>
            </a:r>
            <a:r>
              <a:rPr lang="en-US" baseline="0" dirty="0"/>
              <a:t> in suicide prevention, this could include </a:t>
            </a:r>
            <a:r>
              <a:rPr lang="en-US" dirty="0"/>
              <a:t>…Interpersonal .</a:t>
            </a:r>
            <a:r>
              <a:rPr lang="en-US" baseline="0" dirty="0"/>
              <a:t> </a:t>
            </a:r>
            <a:r>
              <a:rPr lang="en-US" dirty="0"/>
              <a:t>Intrapersonal ,</a:t>
            </a:r>
            <a:r>
              <a:rPr lang="en-US" baseline="0" dirty="0"/>
              <a:t> </a:t>
            </a:r>
            <a:r>
              <a:rPr lang="en-US" dirty="0"/>
              <a:t>Connection with organizations,</a:t>
            </a:r>
            <a:r>
              <a:rPr lang="en-US" baseline="0" dirty="0"/>
              <a:t> </a:t>
            </a:r>
            <a:r>
              <a:rPr lang="en-US" dirty="0"/>
              <a:t>Connection in community ,  policy</a:t>
            </a:r>
            <a:r>
              <a:rPr lang="en-US" baseline="0" dirty="0"/>
              <a:t> , climate, environment (school safety)</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Suicide-Safer Communities designation honors communities that have implemented concerted, strategic approaches to suicide prevention. The ten pillars in this designation reflect the core elements of suicide prevention strategies around the world. The designation celebrates and acknowledges those communities who have made significant progress in reaching their suicide-safer goals, and helps others understand what strategic steps they can take to prevent suicide on a community level.</a:t>
            </a:r>
          </a:p>
          <a:p>
            <a:endParaRPr lang="en-US" dirty="0"/>
          </a:p>
        </p:txBody>
      </p:sp>
      <p:sp>
        <p:nvSpPr>
          <p:cNvPr id="4" name="Slide Number Placeholder 3"/>
          <p:cNvSpPr>
            <a:spLocks noGrp="1"/>
          </p:cNvSpPr>
          <p:nvPr>
            <p:ph type="sldNum" sz="quarter" idx="10"/>
          </p:nvPr>
        </p:nvSpPr>
        <p:spPr/>
        <p:txBody>
          <a:bodyPr/>
          <a:lstStyle/>
          <a:p>
            <a:fld id="{B2CEA05D-69A6-406D-B494-067D154EA846}" type="slidenum">
              <a:rPr lang="en-US" smtClean="0"/>
              <a:t>7</a:t>
            </a:fld>
            <a:endParaRPr lang="en-US" dirty="0"/>
          </a:p>
        </p:txBody>
      </p:sp>
    </p:spTree>
    <p:extLst>
      <p:ext uri="{BB962C8B-B14F-4D97-AF65-F5344CB8AC3E}">
        <p14:creationId xmlns:p14="http://schemas.microsoft.com/office/powerpoint/2010/main" val="1534375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Overview of living works framework-</a:t>
            </a:r>
            <a:r>
              <a:rPr lang="en-US" baseline="0" dirty="0"/>
              <a:t> happens concurrently, starts with community conversations and awareness. </a:t>
            </a:r>
            <a:endParaRPr lang="en-US" dirty="0"/>
          </a:p>
          <a:p>
            <a:pPr marL="171450" indent="-171450">
              <a:buFontTx/>
              <a:buChar char="-"/>
            </a:pPr>
            <a:endParaRPr lang="en-US" dirty="0"/>
          </a:p>
          <a:p>
            <a:pPr marL="171450" indent="-171450">
              <a:buFontTx/>
              <a:buChar char="-"/>
            </a:pPr>
            <a:r>
              <a:rPr lang="en-US" dirty="0"/>
              <a:t>Discuss</a:t>
            </a:r>
            <a:r>
              <a:rPr lang="en-US" baseline="0" dirty="0"/>
              <a:t> each step in relationship to what was prioritized at summit, providing examples of strategies (levels of influence) and approaches.  We looked at individual, social (interpersonal), community, and environmental levels.  </a:t>
            </a:r>
            <a:endParaRPr lang="en-US" sz="1200" b="1" kern="1200" baseline="0" dirty="0">
              <a:solidFill>
                <a:schemeClr val="tx1"/>
              </a:solidFill>
              <a:effectLst/>
              <a:latin typeface="+mn-lt"/>
              <a:ea typeface="+mn-ea"/>
              <a:cs typeface="+mn-cs"/>
            </a:endParaRPr>
          </a:p>
          <a:p>
            <a:pPr marL="0" indent="0">
              <a:buFontTx/>
              <a:buNone/>
            </a:pPr>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Strategy </a:t>
            </a:r>
            <a:endParaRPr lang="en-US" sz="1200"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Approach </a:t>
            </a:r>
          </a:p>
          <a:p>
            <a:endParaRPr lang="en-US" sz="1200" b="0" i="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Strengthen economic supports  (community and environmental)</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Strengthen household financial security </a:t>
            </a:r>
          </a:p>
          <a:p>
            <a:pPr lvl="0"/>
            <a:r>
              <a:rPr lang="en-US" sz="1200" i="1" kern="1200" dirty="0">
                <a:solidFill>
                  <a:schemeClr val="tx1"/>
                </a:solidFill>
                <a:effectLst/>
                <a:latin typeface="+mn-lt"/>
                <a:ea typeface="+mn-ea"/>
                <a:cs typeface="+mn-cs"/>
              </a:rPr>
              <a:t>Housing stabilization policies </a:t>
            </a:r>
          </a:p>
          <a:p>
            <a:r>
              <a:rPr lang="en-US" sz="1200" i="1"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Strengthen access and delivery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of suicide care    (community systems) </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Coverage of mental health conditions in health insurance policies </a:t>
            </a:r>
          </a:p>
          <a:p>
            <a:pPr lvl="0"/>
            <a:r>
              <a:rPr lang="en-US" sz="1200" i="1" kern="1200" dirty="0">
                <a:solidFill>
                  <a:schemeClr val="tx1"/>
                </a:solidFill>
                <a:effectLst/>
                <a:latin typeface="+mn-lt"/>
                <a:ea typeface="+mn-ea"/>
                <a:cs typeface="+mn-cs"/>
              </a:rPr>
              <a:t>Reduce provider shortages in underserved areas </a:t>
            </a:r>
          </a:p>
          <a:p>
            <a:pPr lvl="0"/>
            <a:r>
              <a:rPr lang="en-US" sz="1200" i="1" kern="1200" dirty="0">
                <a:solidFill>
                  <a:schemeClr val="tx1"/>
                </a:solidFill>
                <a:effectLst/>
                <a:latin typeface="+mn-lt"/>
                <a:ea typeface="+mn-ea"/>
                <a:cs typeface="+mn-cs"/>
              </a:rPr>
              <a:t>Safer suicide care through systems change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Create protective environments  (environmental ,</a:t>
            </a:r>
            <a:r>
              <a:rPr lang="en-US" sz="1200" b="1" kern="1200" baseline="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social norms)</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Reduce access to lethal means among persons at risk of suicide </a:t>
            </a:r>
          </a:p>
          <a:p>
            <a:pPr lvl="0"/>
            <a:r>
              <a:rPr lang="en-US" sz="1200" i="1" kern="1200" dirty="0">
                <a:solidFill>
                  <a:schemeClr val="tx1"/>
                </a:solidFill>
                <a:effectLst/>
                <a:latin typeface="+mn-lt"/>
                <a:ea typeface="+mn-ea"/>
                <a:cs typeface="+mn-cs"/>
              </a:rPr>
              <a:t>Organizational policies and culture </a:t>
            </a:r>
          </a:p>
          <a:p>
            <a:pPr lvl="0"/>
            <a:r>
              <a:rPr lang="en-US" sz="1200" i="1" kern="1200" dirty="0">
                <a:solidFill>
                  <a:schemeClr val="tx1"/>
                </a:solidFill>
                <a:effectLst/>
                <a:latin typeface="+mn-lt"/>
                <a:ea typeface="+mn-ea"/>
                <a:cs typeface="+mn-cs"/>
              </a:rPr>
              <a:t>Community-based policies to reduce excessive alcohol use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Promote connectedness (relationship level)</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Peer norm programs </a:t>
            </a:r>
          </a:p>
          <a:p>
            <a:pPr lvl="0"/>
            <a:r>
              <a:rPr lang="en-US" sz="1200" i="1" kern="1200" dirty="0">
                <a:solidFill>
                  <a:schemeClr val="tx1"/>
                </a:solidFill>
                <a:effectLst/>
                <a:latin typeface="+mn-lt"/>
                <a:ea typeface="+mn-ea"/>
                <a:cs typeface="+mn-cs"/>
              </a:rPr>
              <a:t>Community engagement activities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Teach coping and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problem-solving skills  (individual</a:t>
            </a:r>
            <a:r>
              <a:rPr lang="en-US" sz="1200" b="1" kern="1200" baseline="0" dirty="0">
                <a:solidFill>
                  <a:schemeClr val="tx1"/>
                </a:solidFill>
                <a:effectLst/>
                <a:latin typeface="+mn-lt"/>
                <a:ea typeface="+mn-ea"/>
                <a:cs typeface="+mn-cs"/>
              </a:rPr>
              <a:t> level)</a:t>
            </a:r>
            <a:endParaRPr lang="en-US" sz="1200" kern="1200" dirty="0">
              <a:solidFill>
                <a:schemeClr val="tx1"/>
              </a:solidFill>
              <a:effectLst/>
              <a:latin typeface="+mn-lt"/>
              <a:ea typeface="+mn-ea"/>
              <a:cs typeface="+mn-cs"/>
            </a:endParaRPr>
          </a:p>
          <a:p>
            <a:pPr lvl="0"/>
            <a:r>
              <a:rPr lang="en-US" sz="1200" i="1" kern="1200" dirty="0">
                <a:solidFill>
                  <a:schemeClr val="tx1"/>
                </a:solidFill>
                <a:effectLst/>
                <a:latin typeface="+mn-lt"/>
                <a:ea typeface="+mn-ea"/>
                <a:cs typeface="+mn-cs"/>
              </a:rPr>
              <a:t>Social-emotional learning programs </a:t>
            </a:r>
          </a:p>
          <a:p>
            <a:pPr lvl="0"/>
            <a:r>
              <a:rPr lang="en-US" sz="1200" i="1" kern="1200" dirty="0">
                <a:solidFill>
                  <a:schemeClr val="tx1"/>
                </a:solidFill>
                <a:effectLst/>
                <a:latin typeface="+mn-lt"/>
                <a:ea typeface="+mn-ea"/>
                <a:cs typeface="+mn-cs"/>
              </a:rPr>
              <a:t>Parenting skill and family relationship programs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Identify and support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people at risk  (individual, relationship</a:t>
            </a:r>
            <a:r>
              <a:rPr lang="en-US" sz="1200" b="1" kern="1200" baseline="0" dirty="0">
                <a:solidFill>
                  <a:schemeClr val="tx1"/>
                </a:solidFill>
                <a:effectLst/>
                <a:latin typeface="+mn-lt"/>
                <a:ea typeface="+mn-ea"/>
                <a:cs typeface="+mn-cs"/>
              </a:rPr>
              <a:t> level)</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Gatekeeper training </a:t>
            </a:r>
          </a:p>
          <a:p>
            <a:pPr lvl="0"/>
            <a:r>
              <a:rPr lang="en-US" sz="1200" kern="1200" dirty="0">
                <a:solidFill>
                  <a:schemeClr val="tx1"/>
                </a:solidFill>
                <a:effectLst/>
                <a:latin typeface="+mn-lt"/>
                <a:ea typeface="+mn-ea"/>
                <a:cs typeface="+mn-cs"/>
              </a:rPr>
              <a:t>Crisis intervention </a:t>
            </a:r>
          </a:p>
          <a:p>
            <a:pPr lvl="0"/>
            <a:r>
              <a:rPr lang="en-US" sz="1200" kern="1200" dirty="0">
                <a:solidFill>
                  <a:schemeClr val="tx1"/>
                </a:solidFill>
                <a:effectLst/>
                <a:latin typeface="+mn-lt"/>
                <a:ea typeface="+mn-ea"/>
                <a:cs typeface="+mn-cs"/>
              </a:rPr>
              <a:t>Treatment for people at risk of suicide </a:t>
            </a:r>
          </a:p>
          <a:p>
            <a:pPr lvl="0"/>
            <a:r>
              <a:rPr lang="en-US" sz="1200" kern="1200" dirty="0">
                <a:solidFill>
                  <a:schemeClr val="tx1"/>
                </a:solidFill>
                <a:effectLst/>
                <a:latin typeface="+mn-lt"/>
                <a:ea typeface="+mn-ea"/>
                <a:cs typeface="+mn-cs"/>
              </a:rPr>
              <a:t>Treatment to prevent re-attempts </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Lessen harms and prevent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future risk  (social norms</a:t>
            </a:r>
            <a:r>
              <a:rPr lang="en-US" sz="1200" b="1" kern="1200" baseline="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Post-vention </a:t>
            </a:r>
          </a:p>
          <a:p>
            <a:pPr lvl="0"/>
            <a:r>
              <a:rPr lang="en-US" sz="1200" kern="1200" dirty="0">
                <a:solidFill>
                  <a:schemeClr val="tx1"/>
                </a:solidFill>
                <a:effectLst/>
                <a:latin typeface="+mn-lt"/>
                <a:ea typeface="+mn-ea"/>
                <a:cs typeface="+mn-cs"/>
              </a:rPr>
              <a:t>Safe reporting and messaging about suicide </a:t>
            </a:r>
          </a:p>
          <a:p>
            <a:r>
              <a:rPr lang="en-US" sz="1200" kern="1200" dirty="0">
                <a:solidFill>
                  <a:schemeClr val="tx1"/>
                </a:solidFill>
                <a:effectLst/>
                <a:latin typeface="+mn-lt"/>
                <a:ea typeface="+mn-ea"/>
                <a:cs typeface="+mn-cs"/>
              </a:rPr>
              <a:t> </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B2CEA05D-69A6-406D-B494-067D154EA846}" type="slidenum">
              <a:rPr lang="en-US" smtClean="0"/>
              <a:t>8</a:t>
            </a:fld>
            <a:endParaRPr lang="en-US" dirty="0"/>
          </a:p>
        </p:txBody>
      </p:sp>
    </p:spTree>
    <p:extLst>
      <p:ext uri="{BB962C8B-B14F-4D97-AF65-F5344CB8AC3E}">
        <p14:creationId xmlns:p14="http://schemas.microsoft.com/office/powerpoint/2010/main" val="1889849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none" dirty="0"/>
              <a:t>-The SIM project has focused on aligning with various partnerships focused on addressing the targeted behavioral health indicators and populations, in order to effectively coordinate and integrate services and supports across systems in our community. Through</a:t>
            </a:r>
            <a:r>
              <a:rPr lang="en-US" u="none" baseline="0" dirty="0"/>
              <a:t> the </a:t>
            </a:r>
            <a:r>
              <a:rPr lang="en-US" u="none" dirty="0"/>
              <a:t>collective impact approach, we are focused on identifying partnerships that have mutually reinforcing activities and shared goals, which works to improve the behavioral health of vulnerable individuals and families . </a:t>
            </a:r>
          </a:p>
          <a:p>
            <a:endParaRPr lang="en-US" dirty="0"/>
          </a:p>
          <a:p>
            <a:r>
              <a:rPr lang="en-US" dirty="0"/>
              <a:t>Go over the benefits of</a:t>
            </a:r>
            <a:r>
              <a:rPr lang="en-US" baseline="0" dirty="0"/>
              <a:t> CI. Overview of support we are linking to these community efforts. CI is designed to develop capacity to responding to community needs and resources, as opposed developing agency/program specific efforts. </a:t>
            </a:r>
          </a:p>
          <a:p>
            <a:endParaRPr lang="en-US" baseline="0" dirty="0"/>
          </a:p>
          <a:p>
            <a:r>
              <a:rPr lang="en-US" dirty="0"/>
              <a:t>-SJBPH</a:t>
            </a:r>
            <a:r>
              <a:rPr lang="en-US" baseline="0" dirty="0"/>
              <a:t> can act as a ‘convener of conveners’ , engaging </a:t>
            </a:r>
            <a:r>
              <a:rPr lang="en-US" dirty="0"/>
              <a:t>stakeholders involved in addressing community behavioral health issues in each target county</a:t>
            </a:r>
            <a:r>
              <a:rPr lang="en-US" baseline="0" dirty="0"/>
              <a:t>. This is needed to align efforts, and resources, taking a coordinated, collaborative approach effectively addressing issues throughout planning, assessment, prioritization, implementation and evaluation. </a:t>
            </a:r>
            <a:endParaRPr lang="en-US" dirty="0"/>
          </a:p>
          <a:p>
            <a:endParaRPr lang="en-US" dirty="0"/>
          </a:p>
          <a:p>
            <a:pPr marL="171450" indent="-171450">
              <a:buFontTx/>
              <a:buChar char="-"/>
            </a:pPr>
            <a:r>
              <a:rPr lang="en-US" dirty="0"/>
              <a:t>Shared measurement.. Start</a:t>
            </a:r>
            <a:r>
              <a:rPr lang="en-US" baseline="0" dirty="0"/>
              <a:t> with sharing data, identifying key indicators , </a:t>
            </a:r>
            <a:r>
              <a:rPr lang="en-US" dirty="0"/>
              <a:t>guide prioritization</a:t>
            </a:r>
            <a:r>
              <a:rPr lang="en-US" baseline="0" dirty="0"/>
              <a:t> of</a:t>
            </a:r>
            <a:r>
              <a:rPr lang="en-US" dirty="0"/>
              <a:t> key behavioral health disparities , risk factors and gaps in each county. </a:t>
            </a:r>
          </a:p>
          <a:p>
            <a:pPr marL="171450" indent="-171450">
              <a:buFontTx/>
              <a:buChar char="-"/>
            </a:pPr>
            <a:endParaRPr lang="en-US" dirty="0"/>
          </a:p>
          <a:p>
            <a:endParaRPr lang="en-US" dirty="0"/>
          </a:p>
        </p:txBody>
      </p:sp>
      <p:sp>
        <p:nvSpPr>
          <p:cNvPr id="4" name="Slide Number Placeholder 3"/>
          <p:cNvSpPr>
            <a:spLocks noGrp="1"/>
          </p:cNvSpPr>
          <p:nvPr>
            <p:ph type="sldNum" sz="quarter" idx="10"/>
          </p:nvPr>
        </p:nvSpPr>
        <p:spPr/>
        <p:txBody>
          <a:bodyPr/>
          <a:lstStyle/>
          <a:p>
            <a:fld id="{B2CEA05D-69A6-406D-B494-067D154EA846}" type="slidenum">
              <a:rPr lang="en-US" smtClean="0"/>
              <a:t>9</a:t>
            </a:fld>
            <a:endParaRPr lang="en-US" dirty="0"/>
          </a:p>
        </p:txBody>
      </p:sp>
    </p:spTree>
    <p:extLst>
      <p:ext uri="{BB962C8B-B14F-4D97-AF65-F5344CB8AC3E}">
        <p14:creationId xmlns:p14="http://schemas.microsoft.com/office/powerpoint/2010/main" val="1034879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447800"/>
            <a:ext cx="7772400" cy="1470025"/>
          </a:xfrm>
        </p:spPr>
        <p:txBody>
          <a:bodyPr>
            <a:normAutofit/>
          </a:bodyPr>
          <a:lstStyle>
            <a:lvl1pPr algn="l">
              <a:defRPr sz="4000">
                <a:latin typeface="Varela Round" panose="00000500000000000000" pitchFamily="2" charset="-79"/>
                <a:cs typeface="Varela Round" panose="00000500000000000000" pitchFamily="2" charset="-79"/>
              </a:defRPr>
            </a:lvl1pPr>
          </a:lstStyle>
          <a:p>
            <a:r>
              <a:rPr lang="en-US"/>
              <a:t>Click to edit Master title style</a:t>
            </a:r>
            <a:endParaRPr lang="en-US" dirty="0"/>
          </a:p>
        </p:txBody>
      </p:sp>
      <p:sp>
        <p:nvSpPr>
          <p:cNvPr id="3" name="Subtitle 2"/>
          <p:cNvSpPr>
            <a:spLocks noGrp="1"/>
          </p:cNvSpPr>
          <p:nvPr>
            <p:ph type="subTitle" idx="1"/>
          </p:nvPr>
        </p:nvSpPr>
        <p:spPr>
          <a:xfrm>
            <a:off x="381000" y="3048000"/>
            <a:ext cx="6248400" cy="1600200"/>
          </a:xfrm>
        </p:spPr>
        <p:txBody>
          <a:bodyPr>
            <a:normAutofit/>
          </a:bodyPr>
          <a:lstStyle>
            <a:lvl1pPr marL="0" indent="0" algn="l">
              <a:buNone/>
              <a:defRPr sz="2800">
                <a:solidFill>
                  <a:schemeClr val="tx1">
                    <a:tint val="75000"/>
                  </a:schemeClr>
                </a:solidFill>
                <a:latin typeface="Varela Round" panose="00000500000000000000" pitchFamily="2" charset="-79"/>
                <a:cs typeface="Varela Round" panose="00000500000000000000" pitchFamily="2" charset="-79"/>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367617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arela Round" panose="00000500000000000000" pitchFamily="2" charset="-79"/>
                <a:cs typeface="Varela Round" panose="00000500000000000000" pitchFamily="2" charset="-79"/>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Varela Round" panose="00000500000000000000" pitchFamily="2" charset="-79"/>
                <a:cs typeface="Varela Round" panose="00000500000000000000" pitchFamily="2" charset="-79"/>
              </a:defRPr>
            </a:lvl1pPr>
            <a:lvl2pPr>
              <a:defRPr>
                <a:latin typeface="Varela Round" panose="00000500000000000000" pitchFamily="2" charset="-79"/>
                <a:cs typeface="Varela Round" panose="00000500000000000000" pitchFamily="2" charset="-79"/>
              </a:defRPr>
            </a:lvl2pPr>
            <a:lvl3pPr>
              <a:defRPr>
                <a:latin typeface="Varela Round" panose="00000500000000000000" pitchFamily="2" charset="-79"/>
                <a:cs typeface="Varela Round" panose="00000500000000000000" pitchFamily="2" charset="-79"/>
              </a:defRPr>
            </a:lvl3pPr>
            <a:lvl4pPr>
              <a:defRPr>
                <a:latin typeface="Varela Round" panose="00000500000000000000" pitchFamily="2" charset="-79"/>
                <a:cs typeface="Varela Round" panose="00000500000000000000" pitchFamily="2" charset="-79"/>
              </a:defRPr>
            </a:lvl4pPr>
            <a:lvl5pPr>
              <a:defRPr>
                <a:latin typeface="Varela Round" panose="00000500000000000000" pitchFamily="2" charset="-79"/>
                <a:cs typeface="Varela Round" panose="00000500000000000000" pitchFamily="2" charset="-79"/>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59213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1147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879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535113"/>
            <a:ext cx="41925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04800" y="2174875"/>
            <a:ext cx="4192588" cy="3540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117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117975" cy="3540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5685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36048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4119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4419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279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91377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13487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274638"/>
            <a:ext cx="84582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4800" y="1600201"/>
            <a:ext cx="84582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78021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xStyles>
    <p:titleStyle>
      <a:lvl1pPr algn="ctr" defTabSz="914400" rtl="0" eaLnBrk="1" latinLnBrk="0" hangingPunct="1">
        <a:spcBef>
          <a:spcPct val="0"/>
        </a:spcBef>
        <a:buNone/>
        <a:defRPr sz="4400" kern="1200">
          <a:solidFill>
            <a:schemeClr val="tx1"/>
          </a:solidFill>
          <a:latin typeface="Varela Round" panose="00000500000000000000" pitchFamily="2" charset="-79"/>
          <a:ea typeface="+mj-ea"/>
          <a:cs typeface="Varela Round" panose="00000500000000000000" pitchFamily="2" charset="-79"/>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arela Round" panose="00000500000000000000" pitchFamily="2" charset="-79"/>
          <a:ea typeface="+mn-ea"/>
          <a:cs typeface="Varela Round" panose="00000500000000000000" pitchFamily="2" charset="-79"/>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arela Round" panose="00000500000000000000" pitchFamily="2" charset="-79"/>
          <a:ea typeface="+mn-ea"/>
          <a:cs typeface="Varela Round" panose="00000500000000000000" pitchFamily="2" charset="-79"/>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arela Round" panose="00000500000000000000" pitchFamily="2" charset="-79"/>
          <a:ea typeface="+mn-ea"/>
          <a:cs typeface="Varela Round" panose="00000500000000000000" pitchFamily="2" charset="-79"/>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arela Round" panose="00000500000000000000" pitchFamily="2" charset="-79"/>
          <a:ea typeface="+mn-ea"/>
          <a:cs typeface="Varela Round" panose="00000500000000000000" pitchFamily="2" charset="-79"/>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arela Round" panose="00000500000000000000" pitchFamily="2" charset="-79"/>
          <a:ea typeface="+mn-ea"/>
          <a:cs typeface="Varela Round" panose="00000500000000000000" pitchFamily="2" charset="-79"/>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jbpublichealth.org/suicide-prevention-community-summit-summary-repor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ivingworks.net/communit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0"/>
            <a:ext cx="7772400" cy="1470025"/>
          </a:xfrm>
        </p:spPr>
        <p:txBody>
          <a:bodyPr>
            <a:normAutofit/>
          </a:bodyPr>
          <a:lstStyle/>
          <a:p>
            <a:r>
              <a:rPr lang="en-US" sz="2800" b="1" dirty="0"/>
              <a:t>State Innovation Model (SIM) - Southwest Regional Health Family Program (SRHFP) </a:t>
            </a:r>
          </a:p>
        </p:txBody>
      </p:sp>
      <p:sp>
        <p:nvSpPr>
          <p:cNvPr id="3" name="Subtitle 2"/>
          <p:cNvSpPr>
            <a:spLocks noGrp="1"/>
          </p:cNvSpPr>
          <p:nvPr>
            <p:ph type="subTitle" idx="1"/>
          </p:nvPr>
        </p:nvSpPr>
        <p:spPr/>
        <p:txBody>
          <a:bodyPr/>
          <a:lstStyle/>
          <a:p>
            <a:endParaRPr lang="en-US" dirty="0"/>
          </a:p>
          <a:p>
            <a:r>
              <a:rPr lang="en-US" dirty="0"/>
              <a:t>Gordon South</a:t>
            </a:r>
          </a:p>
          <a:p>
            <a:r>
              <a:rPr lang="en-US" dirty="0"/>
              <a:t>SIM Project Manager</a:t>
            </a:r>
          </a:p>
        </p:txBody>
      </p:sp>
    </p:spTree>
    <p:extLst>
      <p:ext uri="{BB962C8B-B14F-4D97-AF65-F5344CB8AC3E}">
        <p14:creationId xmlns:p14="http://schemas.microsoft.com/office/powerpoint/2010/main" val="735293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a:t>
            </a:r>
          </a:p>
        </p:txBody>
      </p:sp>
      <p:sp>
        <p:nvSpPr>
          <p:cNvPr id="3" name="Content Placeholder 2"/>
          <p:cNvSpPr>
            <a:spLocks noGrp="1"/>
          </p:cNvSpPr>
          <p:nvPr>
            <p:ph idx="1"/>
          </p:nvPr>
        </p:nvSpPr>
        <p:spPr/>
        <p:txBody>
          <a:bodyPr>
            <a:normAutofit/>
          </a:bodyPr>
          <a:lstStyle/>
          <a:p>
            <a:r>
              <a:rPr lang="en-US" dirty="0"/>
              <a:t>Initial stakeholder meeting and prioritization</a:t>
            </a:r>
          </a:p>
          <a:p>
            <a:r>
              <a:rPr lang="en-US" dirty="0"/>
              <a:t>Mental Health Promotion Campaign- </a:t>
            </a:r>
            <a:r>
              <a:rPr lang="en-US" i="1" dirty="0"/>
              <a:t>Let’s Talk</a:t>
            </a:r>
            <a:r>
              <a:rPr lang="en-US" dirty="0"/>
              <a:t>, connected to local  resources </a:t>
            </a:r>
          </a:p>
          <a:p>
            <a:r>
              <a:rPr lang="en-US" dirty="0"/>
              <a:t>Connecting resources across Region 9</a:t>
            </a:r>
          </a:p>
          <a:p>
            <a:endParaRPr lang="en-US" dirty="0"/>
          </a:p>
        </p:txBody>
      </p:sp>
    </p:spTree>
    <p:extLst>
      <p:ext uri="{BB962C8B-B14F-4D97-AF65-F5344CB8AC3E}">
        <p14:creationId xmlns:p14="http://schemas.microsoft.com/office/powerpoint/2010/main" val="1127621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458200" cy="1143000"/>
          </a:xfrm>
        </p:spPr>
        <p:txBody>
          <a:bodyPr/>
          <a:lstStyle/>
          <a:p>
            <a:r>
              <a:rPr lang="en-US" dirty="0"/>
              <a:t>Questions?</a:t>
            </a:r>
          </a:p>
        </p:txBody>
      </p:sp>
      <p:sp>
        <p:nvSpPr>
          <p:cNvPr id="4" name="Content Placeholder 3"/>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Thank you! </a:t>
            </a:r>
          </a:p>
        </p:txBody>
      </p:sp>
    </p:spTree>
    <p:extLst>
      <p:ext uri="{BB962C8B-B14F-4D97-AF65-F5344CB8AC3E}">
        <p14:creationId xmlns:p14="http://schemas.microsoft.com/office/powerpoint/2010/main" val="4159428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SIM? </a:t>
            </a:r>
          </a:p>
        </p:txBody>
      </p:sp>
      <p:sp>
        <p:nvSpPr>
          <p:cNvPr id="3" name="Content Placeholder 2"/>
          <p:cNvSpPr>
            <a:spLocks noGrp="1"/>
          </p:cNvSpPr>
          <p:nvPr>
            <p:ph idx="1"/>
          </p:nvPr>
        </p:nvSpPr>
        <p:spPr/>
        <p:txBody>
          <a:bodyPr>
            <a:normAutofit/>
          </a:bodyPr>
          <a:lstStyle/>
          <a:p>
            <a:pPr defTabSz="457200">
              <a:spcBef>
                <a:spcPts val="1000"/>
              </a:spcBef>
              <a:buClr>
                <a:srgbClr val="1E5155">
                  <a:lumMod val="40000"/>
                  <a:lumOff val="60000"/>
                </a:srgbClr>
              </a:buClr>
              <a:buSzPct val="80000"/>
              <a:buFont typeface="Wingdings 3" charset="2"/>
              <a:buChar char=""/>
            </a:pPr>
            <a:r>
              <a:rPr lang="en-US" sz="2000" dirty="0"/>
              <a:t>The Colorado State Innovation Model (SIM), funded by the Centers for Medicare &amp; Medicaid Services, is helping practices integrate behavioral health and primary care and test alternative payment models.  </a:t>
            </a:r>
          </a:p>
          <a:p>
            <a:pPr lvl="1" defTabSz="457200">
              <a:spcBef>
                <a:spcPts val="1000"/>
              </a:spcBef>
              <a:buClr>
                <a:srgbClr val="1E5155">
                  <a:lumMod val="40000"/>
                  <a:lumOff val="60000"/>
                </a:srgbClr>
              </a:buClr>
              <a:buSzPct val="80000"/>
              <a:buFont typeface="Wingdings 3" charset="2"/>
              <a:buChar char=""/>
            </a:pPr>
            <a:r>
              <a:rPr lang="en-US" sz="2000" i="1" dirty="0">
                <a:cs typeface="Varela Round" panose="00000500000000000000"/>
              </a:rPr>
              <a:t>Practice transformation – integration in primary care </a:t>
            </a:r>
          </a:p>
          <a:p>
            <a:pPr lvl="1" defTabSz="457200">
              <a:spcBef>
                <a:spcPts val="1000"/>
              </a:spcBef>
              <a:buClr>
                <a:srgbClr val="1E5155">
                  <a:lumMod val="40000"/>
                  <a:lumOff val="60000"/>
                </a:srgbClr>
              </a:buClr>
              <a:buSzPct val="80000"/>
              <a:buFont typeface="Wingdings 3" charset="2"/>
              <a:buChar char=""/>
            </a:pPr>
            <a:r>
              <a:rPr lang="en-US" sz="2000" i="1" dirty="0">
                <a:cs typeface="Varela Round" panose="00000500000000000000"/>
              </a:rPr>
              <a:t>Bi-Directional Integration -Demonstration Pilot </a:t>
            </a:r>
            <a:r>
              <a:rPr lang="en-US" sz="2000" dirty="0">
                <a:cs typeface="Varela Round" panose="00000500000000000000"/>
              </a:rPr>
              <a:t> </a:t>
            </a:r>
            <a:endParaRPr lang="en-US" sz="2000" dirty="0">
              <a:solidFill>
                <a:prstClr val="white"/>
              </a:solidFill>
              <a:latin typeface="Century Gothic" panose="020B0502020202020204"/>
              <a:ea typeface="+mj-ea"/>
              <a:cs typeface="Varela Round" panose="00000500000000000000"/>
            </a:endParaRPr>
          </a:p>
          <a:p>
            <a:pPr lvl="1" defTabSz="457200">
              <a:spcBef>
                <a:spcPts val="1000"/>
              </a:spcBef>
              <a:buClr>
                <a:srgbClr val="1E5155">
                  <a:lumMod val="40000"/>
                  <a:lumOff val="60000"/>
                </a:srgbClr>
              </a:buClr>
              <a:buSzPct val="80000"/>
              <a:buFont typeface="Wingdings 3" charset="2"/>
              <a:buChar char=""/>
            </a:pPr>
            <a:r>
              <a:rPr lang="en-US" sz="2000" i="1" dirty="0">
                <a:cs typeface="Varela Round" panose="00000500000000000000"/>
              </a:rPr>
              <a:t>Local Public Health Agency – population focus </a:t>
            </a:r>
            <a:r>
              <a:rPr lang="en-US" sz="2400" i="1" dirty="0">
                <a:solidFill>
                  <a:prstClr val="white"/>
                </a:solidFill>
                <a:latin typeface="Century Gothic" panose="020B0502020202020204"/>
                <a:ea typeface="+mj-ea"/>
                <a:cs typeface="+mj-cs"/>
              </a:rPr>
              <a:t>the </a:t>
            </a:r>
            <a:r>
              <a:rPr lang="en-US" sz="1100" dirty="0">
                <a:solidFill>
                  <a:prstClr val="white"/>
                </a:solidFill>
                <a:latin typeface="Century Gothic" panose="020B0502020202020204"/>
                <a:ea typeface="+mj-ea"/>
                <a:cs typeface="+mj-cs"/>
              </a:rPr>
              <a:t>Centers for Medicare &amp; Medicaid Services, is helping practices integrate behavioral health and primary care and test alternative payment models.  SIM grants  are awarded over a three year period.  </a:t>
            </a:r>
          </a:p>
          <a:p>
            <a:endParaRPr lang="en-US" dirty="0"/>
          </a:p>
        </p:txBody>
      </p:sp>
    </p:spTree>
    <p:extLst>
      <p:ext uri="{BB962C8B-B14F-4D97-AF65-F5344CB8AC3E}">
        <p14:creationId xmlns:p14="http://schemas.microsoft.com/office/powerpoint/2010/main" val="4084108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SIM in Region 9</a:t>
            </a:r>
          </a:p>
        </p:txBody>
      </p:sp>
      <p:sp>
        <p:nvSpPr>
          <p:cNvPr id="3" name="Content Placeholder 2"/>
          <p:cNvSpPr>
            <a:spLocks noGrp="1"/>
          </p:cNvSpPr>
          <p:nvPr>
            <p:ph idx="1"/>
          </p:nvPr>
        </p:nvSpPr>
        <p:spPr>
          <a:xfrm>
            <a:off x="304800" y="1219200"/>
            <a:ext cx="8458200" cy="4495801"/>
          </a:xfrm>
        </p:spPr>
        <p:txBody>
          <a:bodyPr>
            <a:normAutofit fontScale="92500" lnSpcReduction="10000"/>
          </a:bodyPr>
          <a:lstStyle/>
          <a:p>
            <a:r>
              <a:rPr lang="en-US" dirty="0"/>
              <a:t>SIM Practice Transformation Sites- Mercy Family Medicine- (Horse Gulch and Three Springs), Pediatric Partners of the Southwest, Community Health Clinic in Dove Creek </a:t>
            </a:r>
          </a:p>
          <a:p>
            <a:r>
              <a:rPr lang="en-US" dirty="0"/>
              <a:t>SIM Local Public Health funding- San Juan Basin Public Health, Southwest Regional Health Family Program (SRHFP)</a:t>
            </a:r>
          </a:p>
          <a:p>
            <a:endParaRPr lang="en-US" dirty="0"/>
          </a:p>
        </p:txBody>
      </p:sp>
    </p:spTree>
    <p:extLst>
      <p:ext uri="{BB962C8B-B14F-4D97-AF65-F5344CB8AC3E}">
        <p14:creationId xmlns:p14="http://schemas.microsoft.com/office/powerpoint/2010/main" val="3603313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1143000"/>
          </a:xfrm>
        </p:spPr>
        <p:txBody>
          <a:bodyPr>
            <a:noAutofit/>
          </a:bodyPr>
          <a:lstStyle/>
          <a:p>
            <a:r>
              <a:rPr lang="en-US" sz="3600" dirty="0"/>
              <a:t>Overarching SRHFP structure and objectives </a:t>
            </a:r>
          </a:p>
        </p:txBody>
      </p:sp>
      <p:sp>
        <p:nvSpPr>
          <p:cNvPr id="3" name="Content Placeholder 2"/>
          <p:cNvSpPr>
            <a:spLocks noGrp="1"/>
          </p:cNvSpPr>
          <p:nvPr>
            <p:ph idx="1"/>
          </p:nvPr>
        </p:nvSpPr>
        <p:spPr/>
        <p:txBody>
          <a:bodyPr>
            <a:normAutofit/>
          </a:bodyPr>
          <a:lstStyle/>
          <a:p>
            <a:endParaRPr lang="en-US" sz="2000" b="1" dirty="0"/>
          </a:p>
          <a:p>
            <a:r>
              <a:rPr lang="en-US" sz="2000" b="1" dirty="0"/>
              <a:t>Behavioral Health Working Groups (BHWs)- </a:t>
            </a:r>
            <a:r>
              <a:rPr lang="en-US" sz="2000" i="1" dirty="0"/>
              <a:t>Increased collaboration.  </a:t>
            </a:r>
          </a:p>
          <a:p>
            <a:pPr marL="0" indent="0">
              <a:buNone/>
            </a:pPr>
            <a:endParaRPr lang="en-US" sz="2000" b="1" dirty="0"/>
          </a:p>
          <a:p>
            <a:r>
              <a:rPr lang="en-US" sz="2000" b="1" dirty="0"/>
              <a:t>Community  assessment- </a:t>
            </a:r>
            <a:r>
              <a:rPr lang="en-US" sz="2000" i="1" dirty="0"/>
              <a:t>Increased knowledge of behavioral health needs, gaps, populations and develop strategies. </a:t>
            </a:r>
          </a:p>
          <a:p>
            <a:pPr marL="0" indent="0">
              <a:buNone/>
            </a:pPr>
            <a:endParaRPr lang="en-US" sz="2000" b="1" dirty="0"/>
          </a:p>
          <a:p>
            <a:r>
              <a:rPr lang="en-US" sz="2000" b="1" dirty="0"/>
              <a:t>Systems approach for addressing target issue- </a:t>
            </a:r>
            <a:r>
              <a:rPr lang="en-US" sz="2000" i="1" dirty="0"/>
              <a:t>Increased coordination and integration across systems. </a:t>
            </a:r>
          </a:p>
        </p:txBody>
      </p:sp>
    </p:spTree>
    <p:extLst>
      <p:ext uri="{BB962C8B-B14F-4D97-AF65-F5344CB8AC3E}">
        <p14:creationId xmlns:p14="http://schemas.microsoft.com/office/powerpoint/2010/main" val="3214414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Prioritized community issue/ population impact goal  </a:t>
            </a:r>
            <a:endParaRPr lang="en-US" dirty="0">
              <a:cs typeface="Varela Round" panose="00000500000000000000"/>
            </a:endParaRPr>
          </a:p>
        </p:txBody>
      </p:sp>
      <p:sp>
        <p:nvSpPr>
          <p:cNvPr id="3" name="Content Placeholder 2"/>
          <p:cNvSpPr>
            <a:spLocks noGrp="1"/>
          </p:cNvSpPr>
          <p:nvPr>
            <p:ph idx="1"/>
          </p:nvPr>
        </p:nvSpPr>
        <p:spPr/>
        <p:txBody>
          <a:bodyPr>
            <a:normAutofit fontScale="92500" lnSpcReduction="20000"/>
          </a:bodyPr>
          <a:lstStyle/>
          <a:p>
            <a:r>
              <a:rPr lang="en-US" dirty="0"/>
              <a:t>Reduce the rate of completed and attempted suicide across region 9, especially targeting disparities in vulnerable subpopulations.</a:t>
            </a:r>
          </a:p>
          <a:p>
            <a:pPr lvl="1"/>
            <a:r>
              <a:rPr lang="en-US" dirty="0"/>
              <a:t>Region 9 disparities in suicide mortality and attempts. </a:t>
            </a:r>
          </a:p>
          <a:p>
            <a:pPr lvl="1"/>
            <a:r>
              <a:rPr lang="en-US" dirty="0"/>
              <a:t>SIM funding targets 3 counties, including Archuleta, San Juan and La Plata, while working with Regional Health Connector to link regional networks and resources.</a:t>
            </a:r>
          </a:p>
          <a:p>
            <a:endParaRPr lang="en-US" dirty="0"/>
          </a:p>
        </p:txBody>
      </p:sp>
    </p:spTree>
    <p:extLst>
      <p:ext uri="{BB962C8B-B14F-4D97-AF65-F5344CB8AC3E}">
        <p14:creationId xmlns:p14="http://schemas.microsoft.com/office/powerpoint/2010/main" val="3619820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1143000"/>
          </a:xfrm>
        </p:spPr>
        <p:txBody>
          <a:bodyPr>
            <a:noAutofit/>
          </a:bodyPr>
          <a:lstStyle/>
          <a:p>
            <a:r>
              <a:rPr lang="en-US" sz="3400" dirty="0"/>
              <a:t>Suicide Prevention Community Summit</a:t>
            </a:r>
          </a:p>
        </p:txBody>
      </p:sp>
      <p:sp>
        <p:nvSpPr>
          <p:cNvPr id="3" name="Content Placeholder 2"/>
          <p:cNvSpPr>
            <a:spLocks noGrp="1"/>
          </p:cNvSpPr>
          <p:nvPr>
            <p:ph idx="1"/>
          </p:nvPr>
        </p:nvSpPr>
        <p:spPr>
          <a:xfrm>
            <a:off x="304800" y="1295400"/>
            <a:ext cx="8458200" cy="4419601"/>
          </a:xfrm>
        </p:spPr>
        <p:txBody>
          <a:bodyPr>
            <a:normAutofit/>
          </a:bodyPr>
          <a:lstStyle/>
          <a:p>
            <a:r>
              <a:rPr lang="en-US" sz="2000" dirty="0"/>
              <a:t>Goal to increase community awareness and skills in how to respond to signs of suicide. </a:t>
            </a:r>
          </a:p>
          <a:p>
            <a:pPr marL="0" indent="0">
              <a:buNone/>
            </a:pPr>
            <a:endParaRPr lang="en-US" sz="2000" dirty="0"/>
          </a:p>
          <a:p>
            <a:r>
              <a:rPr lang="en-US" sz="2000" dirty="0"/>
              <a:t>Start a community discussion- Building awareness in order to open the door to action.  </a:t>
            </a:r>
          </a:p>
          <a:p>
            <a:pPr marL="0" indent="0">
              <a:buNone/>
            </a:pPr>
            <a:endParaRPr lang="en-US" sz="2000" dirty="0"/>
          </a:p>
          <a:p>
            <a:r>
              <a:rPr lang="en-US" sz="2000" dirty="0"/>
              <a:t>Key themes – community emphasized mental health awareness, wellness promotion, school climate/safety and interpersonal/ community connectedness. </a:t>
            </a:r>
            <a:r>
              <a:rPr lang="en-US" sz="2000" u="sng" dirty="0">
                <a:hlinkClick r:id="rId3"/>
              </a:rPr>
              <a:t>http://sjbpublichealth.org/suicide-prevention-community-summit-summary-report</a:t>
            </a:r>
            <a:r>
              <a:rPr lang="en-US" sz="2000" dirty="0"/>
              <a:t> </a:t>
            </a:r>
          </a:p>
        </p:txBody>
      </p:sp>
    </p:spTree>
    <p:extLst>
      <p:ext uri="{BB962C8B-B14F-4D97-AF65-F5344CB8AC3E}">
        <p14:creationId xmlns:p14="http://schemas.microsoft.com/office/powerpoint/2010/main" val="259022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Suicide-Safer Communities </a:t>
            </a:r>
          </a:p>
        </p:txBody>
      </p:sp>
      <p:sp>
        <p:nvSpPr>
          <p:cNvPr id="3" name="Content Placeholder 2"/>
          <p:cNvSpPr>
            <a:spLocks noGrp="1"/>
          </p:cNvSpPr>
          <p:nvPr>
            <p:ph idx="1"/>
          </p:nvPr>
        </p:nvSpPr>
        <p:spPr/>
        <p:txBody>
          <a:bodyPr/>
          <a:lstStyle/>
          <a:p>
            <a:r>
              <a:rPr lang="en-US" dirty="0"/>
              <a:t>Comprehensive, public health approach</a:t>
            </a:r>
          </a:p>
          <a:p>
            <a:r>
              <a:rPr lang="en-US" dirty="0"/>
              <a:t>LivingWorks- 10 Pillars framework</a:t>
            </a:r>
          </a:p>
          <a:p>
            <a:pPr lvl="1"/>
            <a:r>
              <a:rPr lang="en-US" dirty="0">
                <a:hlinkClick r:id="rId3"/>
              </a:rPr>
              <a:t>www.livingworks.net/community</a:t>
            </a:r>
            <a:endParaRPr lang="en-US" dirty="0"/>
          </a:p>
        </p:txBody>
      </p:sp>
    </p:spTree>
    <p:extLst>
      <p:ext uri="{BB962C8B-B14F-4D97-AF65-F5344CB8AC3E}">
        <p14:creationId xmlns:p14="http://schemas.microsoft.com/office/powerpoint/2010/main" val="3540083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LivingWorks 10 pillars of a </a:t>
            </a:r>
            <a:br>
              <a:rPr lang="en-US" sz="3600" dirty="0"/>
            </a:br>
            <a:r>
              <a:rPr lang="en-US" sz="3600" dirty="0"/>
              <a:t>suicide-safer community </a:t>
            </a:r>
          </a:p>
        </p:txBody>
      </p:sp>
      <p:sp>
        <p:nvSpPr>
          <p:cNvPr id="3" name="Content Placeholder 2"/>
          <p:cNvSpPr>
            <a:spLocks noGrp="1"/>
          </p:cNvSpPr>
          <p:nvPr>
            <p:ph idx="1"/>
          </p:nvPr>
        </p:nvSpPr>
        <p:spPr>
          <a:xfrm>
            <a:off x="381000" y="1676400"/>
            <a:ext cx="8458200" cy="4495801"/>
          </a:xfrm>
        </p:spPr>
        <p:txBody>
          <a:bodyPr>
            <a:normAutofit/>
          </a:bodyPr>
          <a:lstStyle/>
          <a:p>
            <a:pPr marL="228600" indent="-228600">
              <a:buAutoNum type="arabicPeriod"/>
            </a:pPr>
            <a:r>
              <a:rPr lang="en-US" sz="2200" dirty="0"/>
              <a:t>Leadership/ Steering Committee </a:t>
            </a:r>
          </a:p>
          <a:p>
            <a:pPr marL="228600" indent="-228600">
              <a:buAutoNum type="arabicPeriod"/>
            </a:pPr>
            <a:r>
              <a:rPr lang="en-US" sz="2200" dirty="0"/>
              <a:t>Community Needs Assessment and Action Plan </a:t>
            </a:r>
          </a:p>
          <a:p>
            <a:pPr marL="228600" indent="-228600">
              <a:buAutoNum type="arabicPeriod"/>
            </a:pPr>
            <a:r>
              <a:rPr lang="en-US" sz="2200" dirty="0"/>
              <a:t>Mental Health and Wellness Promotion </a:t>
            </a:r>
          </a:p>
          <a:p>
            <a:pPr marL="228600" indent="-228600">
              <a:buAutoNum type="arabicPeriod"/>
            </a:pPr>
            <a:r>
              <a:rPr lang="en-US" sz="2200" dirty="0"/>
              <a:t>Suicide Prevention Awareness </a:t>
            </a:r>
          </a:p>
          <a:p>
            <a:pPr marL="228600" indent="-228600">
              <a:buAutoNum type="arabicPeriod"/>
            </a:pPr>
            <a:r>
              <a:rPr lang="en-US" sz="2200" dirty="0"/>
              <a:t>Training </a:t>
            </a:r>
          </a:p>
          <a:p>
            <a:pPr marL="228600" indent="-228600">
              <a:buAutoNum type="arabicPeriod"/>
            </a:pPr>
            <a:r>
              <a:rPr lang="en-US" sz="2200" dirty="0"/>
              <a:t>Suicide Intervention Services </a:t>
            </a:r>
          </a:p>
          <a:p>
            <a:pPr marL="228600" indent="-228600">
              <a:buAutoNum type="arabicPeriod"/>
            </a:pPr>
            <a:r>
              <a:rPr lang="en-US" sz="2200" dirty="0"/>
              <a:t>Clinical Support Services </a:t>
            </a:r>
          </a:p>
          <a:p>
            <a:pPr marL="228600" indent="-228600">
              <a:buAutoNum type="arabicPeriod"/>
            </a:pPr>
            <a:r>
              <a:rPr lang="en-US" sz="2200" dirty="0"/>
              <a:t>Suicide Bereavement</a:t>
            </a:r>
          </a:p>
          <a:p>
            <a:pPr marL="228600" indent="-228600">
              <a:buAutoNum type="arabicPeriod"/>
            </a:pPr>
            <a:r>
              <a:rPr lang="en-US" sz="2200" dirty="0"/>
              <a:t>Evaluation and Dissemination </a:t>
            </a:r>
          </a:p>
          <a:p>
            <a:pPr marL="228600" indent="-228600">
              <a:buAutoNum type="arabicPeriod"/>
            </a:pPr>
            <a:r>
              <a:rPr lang="en-US" sz="2200" dirty="0"/>
              <a:t>Capacity Building and Sustainability  </a:t>
            </a:r>
          </a:p>
          <a:p>
            <a:pPr marL="228600" indent="-228600">
              <a:buAutoNum type="arabicPeriod"/>
            </a:pPr>
            <a:endParaRPr lang="en-US" sz="1200" dirty="0"/>
          </a:p>
          <a:p>
            <a:pPr marL="0" indent="0">
              <a:buNone/>
            </a:pPr>
            <a:endParaRPr lang="en-US" sz="1200" dirty="0"/>
          </a:p>
          <a:p>
            <a:pPr marL="0" indent="0">
              <a:buNone/>
            </a:pPr>
            <a:endParaRPr lang="en-US" sz="1200" dirty="0"/>
          </a:p>
          <a:p>
            <a:pPr marL="0" indent="0">
              <a:buNone/>
            </a:pPr>
            <a:endParaRPr lang="en-US" sz="1200" dirty="0"/>
          </a:p>
          <a:p>
            <a:endParaRPr lang="en-US" sz="1200" dirty="0">
              <a:latin typeface="+mn-lt"/>
            </a:endParaRPr>
          </a:p>
          <a:p>
            <a:pPr marL="0" indent="0">
              <a:buNone/>
            </a:pPr>
            <a:endParaRPr lang="en-US" dirty="0"/>
          </a:p>
        </p:txBody>
      </p:sp>
    </p:spTree>
    <p:extLst>
      <p:ext uri="{BB962C8B-B14F-4D97-AF65-F5344CB8AC3E}">
        <p14:creationId xmlns:p14="http://schemas.microsoft.com/office/powerpoint/2010/main" val="2833121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44" y="279555"/>
            <a:ext cx="8458200" cy="1143000"/>
          </a:xfrm>
        </p:spPr>
        <p:txBody>
          <a:bodyPr>
            <a:normAutofit fontScale="90000"/>
          </a:bodyPr>
          <a:lstStyle/>
          <a:p>
            <a:r>
              <a:rPr lang="en-US" dirty="0"/>
              <a:t>Collective Impact approach</a:t>
            </a:r>
          </a:p>
        </p:txBody>
      </p:sp>
      <p:pic>
        <p:nvPicPr>
          <p:cNvPr id="6" name="Content Placeholder 5"/>
          <p:cNvPicPr>
            <a:picLocks noGrp="1" noChangeAspect="1"/>
          </p:cNvPicPr>
          <p:nvPr>
            <p:ph idx="1"/>
          </p:nvPr>
        </p:nvPicPr>
        <p:blipFill>
          <a:blip r:embed="rId3"/>
          <a:stretch>
            <a:fillRect/>
          </a:stretch>
        </p:blipFill>
        <p:spPr>
          <a:xfrm>
            <a:off x="787791" y="1066800"/>
            <a:ext cx="6565120" cy="4675562"/>
          </a:xfrm>
          <a:prstGeom prst="rect">
            <a:avLst/>
          </a:prstGeom>
        </p:spPr>
      </p:pic>
      <p:sp>
        <p:nvSpPr>
          <p:cNvPr id="9" name="Rectangle: Rounded Corners 8"/>
          <p:cNvSpPr/>
          <p:nvPr/>
        </p:nvSpPr>
        <p:spPr>
          <a:xfrm>
            <a:off x="990600" y="5105400"/>
            <a:ext cx="3079751" cy="869950"/>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Varela Round" panose="00000500000000000000"/>
              </a:rPr>
              <a:t>Backbone organization: San Juan Basin Public Health, Division of Prevention Services  </a:t>
            </a:r>
          </a:p>
        </p:txBody>
      </p:sp>
      <p:sp>
        <p:nvSpPr>
          <p:cNvPr id="10" name="Rectangle: Rounded Corners 9"/>
          <p:cNvSpPr/>
          <p:nvPr/>
        </p:nvSpPr>
        <p:spPr>
          <a:xfrm>
            <a:off x="1720913" y="4038600"/>
            <a:ext cx="3429000" cy="900219"/>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Varela Round" panose="00000500000000000000"/>
              </a:rPr>
              <a:t>Continuous Communication – building trust across stakeholders and create shared motivation and commitment </a:t>
            </a:r>
          </a:p>
        </p:txBody>
      </p:sp>
      <p:sp>
        <p:nvSpPr>
          <p:cNvPr id="11" name="Rectangle: Rounded Corners 10"/>
          <p:cNvSpPr/>
          <p:nvPr/>
        </p:nvSpPr>
        <p:spPr>
          <a:xfrm>
            <a:off x="2574926" y="3111500"/>
            <a:ext cx="2990850" cy="698500"/>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Varela Round" panose="00000500000000000000"/>
              </a:rPr>
              <a:t>Mutually Reinforcing Activities- carried out by all the steering committee members </a:t>
            </a:r>
          </a:p>
        </p:txBody>
      </p:sp>
      <p:sp>
        <p:nvSpPr>
          <p:cNvPr id="12" name="Rectangle: Rounded Corners 11"/>
          <p:cNvSpPr/>
          <p:nvPr/>
        </p:nvSpPr>
        <p:spPr>
          <a:xfrm>
            <a:off x="3193296" y="2129072"/>
            <a:ext cx="3277772" cy="876780"/>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Varela Round" panose="00000500000000000000"/>
              </a:rPr>
              <a:t>Shared Measurement- data on </a:t>
            </a:r>
            <a:r>
              <a:rPr lang="en-US" sz="1400" dirty="0">
                <a:latin typeface="Calibri" panose="020F0502020204030204" pitchFamily="34" charset="0"/>
                <a:ea typeface="Calibri" panose="020F0502020204030204" pitchFamily="34" charset="0"/>
                <a:cs typeface="Varela Round" panose="00000500000000000000"/>
              </a:rPr>
              <a:t>shared </a:t>
            </a:r>
            <a:r>
              <a:rPr lang="en-US" sz="1400" dirty="0">
                <a:effectLst/>
                <a:latin typeface="Calibri" panose="020F0502020204030204" pitchFamily="34" charset="0"/>
                <a:ea typeface="Calibri" panose="020F0502020204030204" pitchFamily="34" charset="0"/>
                <a:cs typeface="Varela Round" panose="00000500000000000000"/>
              </a:rPr>
              <a:t>risk and protective factors and health outcomes targeted through collaborative efforts </a:t>
            </a:r>
          </a:p>
        </p:txBody>
      </p:sp>
      <p:sp>
        <p:nvSpPr>
          <p:cNvPr id="13" name="Rectangle: Rounded Corners 12"/>
          <p:cNvSpPr/>
          <p:nvPr/>
        </p:nvSpPr>
        <p:spPr>
          <a:xfrm>
            <a:off x="3822895" y="1295400"/>
            <a:ext cx="2679826" cy="646103"/>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dirty="0">
                <a:effectLst/>
                <a:latin typeface="Calibri" panose="020F0502020204030204" pitchFamily="34" charset="0"/>
                <a:ea typeface="Calibri" panose="020F0502020204030204" pitchFamily="34" charset="0"/>
                <a:cs typeface="Varela Round" panose="00000500000000000000"/>
              </a:rPr>
              <a:t>Common Agenda – support key pillars of a suicide safer community </a:t>
            </a:r>
          </a:p>
        </p:txBody>
      </p:sp>
    </p:spTree>
    <p:extLst>
      <p:ext uri="{BB962C8B-B14F-4D97-AF65-F5344CB8AC3E}">
        <p14:creationId xmlns:p14="http://schemas.microsoft.com/office/powerpoint/2010/main" val="1106911834"/>
      </p:ext>
    </p:extLst>
  </p:cSld>
  <p:clrMapOvr>
    <a:masterClrMapping/>
  </p:clrMapOvr>
</p:sld>
</file>

<file path=ppt/theme/theme1.xml><?xml version="1.0" encoding="utf-8"?>
<a:theme xmlns:a="http://schemas.openxmlformats.org/drawingml/2006/main" name="Gree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Green Theme</Template>
  <TotalTime>1359</TotalTime>
  <Words>1490</Words>
  <Application>Microsoft Office PowerPoint</Application>
  <PresentationFormat>On-screen Show (4:3)</PresentationFormat>
  <Paragraphs>149</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Varela Round</vt:lpstr>
      <vt:lpstr>Wingdings 3</vt:lpstr>
      <vt:lpstr>Green Theme</vt:lpstr>
      <vt:lpstr>State Innovation Model (SIM) - Southwest Regional Health Family Program (SRHFP) </vt:lpstr>
      <vt:lpstr>What is SIM? </vt:lpstr>
      <vt:lpstr>SIM in Region 9</vt:lpstr>
      <vt:lpstr>Overarching SRHFP structure and objectives </vt:lpstr>
      <vt:lpstr>Prioritized community issue/ population impact goal  </vt:lpstr>
      <vt:lpstr>Suicide Prevention Community Summit</vt:lpstr>
      <vt:lpstr>Suicide-Safer Communities </vt:lpstr>
      <vt:lpstr>LivingWorks 10 pillars of a  suicide-safer community </vt:lpstr>
      <vt:lpstr>Collective Impact approach</vt:lpstr>
      <vt:lpstr>Next steps… </vt:lpstr>
      <vt:lpstr>Questions?</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Ninde</dc:creator>
  <cp:lastModifiedBy>Jon</cp:lastModifiedBy>
  <cp:revision>52</cp:revision>
  <cp:lastPrinted>2017-02-23T21:20:00Z</cp:lastPrinted>
  <dcterms:created xsi:type="dcterms:W3CDTF">2017-02-23T15:11:35Z</dcterms:created>
  <dcterms:modified xsi:type="dcterms:W3CDTF">2017-06-28T21:38:37Z</dcterms:modified>
</cp:coreProperties>
</file>